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9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94.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9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Lst>
  <p:sldSz cy="5143500" cx="9144000"/>
  <p:notesSz cx="6858000" cy="9144000"/>
  <p:embeddedFontLst>
    <p:embeddedFont>
      <p:font typeface="Google Sans"/>
      <p:regular r:id="rId101"/>
      <p:bold r:id="rId102"/>
      <p:italic r:id="rId103"/>
      <p:boldItalic r:id="rId104"/>
    </p:embeddedFont>
    <p:embeddedFont>
      <p:font typeface="Google Sans Medium"/>
      <p:regular r:id="rId105"/>
      <p:bold r:id="rId106"/>
      <p:italic r:id="rId107"/>
      <p:boldItalic r:id="rId108"/>
    </p:embeddedFont>
    <p:embeddedFont>
      <p:font typeface="Public Sans"/>
      <p:regular r:id="rId109"/>
      <p:bold r:id="rId110"/>
      <p:italic r:id="rId111"/>
      <p:boldItalic r:id="rId112"/>
    </p:embeddedFont>
    <p:embeddedFont>
      <p:font typeface="Helvetica Neue"/>
      <p:regular r:id="rId113"/>
      <p:bold r:id="rId114"/>
      <p:italic r:id="rId115"/>
      <p:boldItalic r:id="rId11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117" roundtripDataSignature="AMtx7miUWaNzTFECzUVgyRlA1JkUdM6Lt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07" Type="http://schemas.openxmlformats.org/officeDocument/2006/relationships/font" Target="fonts/GoogleSansMedium-italic.fntdata"/><Relationship Id="rId106" Type="http://schemas.openxmlformats.org/officeDocument/2006/relationships/font" Target="fonts/GoogleSansMedium-bold.fntdata"/><Relationship Id="rId105" Type="http://schemas.openxmlformats.org/officeDocument/2006/relationships/font" Target="fonts/GoogleSansMedium-regular.fntdata"/><Relationship Id="rId104" Type="http://schemas.openxmlformats.org/officeDocument/2006/relationships/font" Target="fonts/GoogleSans-boldItalic.fntdata"/><Relationship Id="rId109" Type="http://schemas.openxmlformats.org/officeDocument/2006/relationships/font" Target="fonts/PublicSans-regular.fntdata"/><Relationship Id="rId108" Type="http://schemas.openxmlformats.org/officeDocument/2006/relationships/font" Target="fonts/GoogleSansMedium-boldItalic.fntdata"/><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103" Type="http://schemas.openxmlformats.org/officeDocument/2006/relationships/font" Target="fonts/GoogleSans-italic.fntdata"/><Relationship Id="rId102" Type="http://schemas.openxmlformats.org/officeDocument/2006/relationships/font" Target="fonts/GoogleSans-bold.fntdata"/><Relationship Id="rId101" Type="http://schemas.openxmlformats.org/officeDocument/2006/relationships/font" Target="fonts/GoogleSans-regular.fntdata"/><Relationship Id="rId100" Type="http://schemas.openxmlformats.org/officeDocument/2006/relationships/slide" Target="slides/slide96.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95" Type="http://schemas.openxmlformats.org/officeDocument/2006/relationships/slide" Target="slides/slide91.xml"/><Relationship Id="rId94" Type="http://schemas.openxmlformats.org/officeDocument/2006/relationships/slide" Target="slides/slide90.xml"/><Relationship Id="rId97" Type="http://schemas.openxmlformats.org/officeDocument/2006/relationships/slide" Target="slides/slide93.xml"/><Relationship Id="rId96" Type="http://schemas.openxmlformats.org/officeDocument/2006/relationships/slide" Target="slides/slide92.xml"/><Relationship Id="rId11" Type="http://schemas.openxmlformats.org/officeDocument/2006/relationships/slide" Target="slides/slide7.xml"/><Relationship Id="rId99" Type="http://schemas.openxmlformats.org/officeDocument/2006/relationships/slide" Target="slides/slide95.xml"/><Relationship Id="rId10" Type="http://schemas.openxmlformats.org/officeDocument/2006/relationships/slide" Target="slides/slide6.xml"/><Relationship Id="rId98" Type="http://schemas.openxmlformats.org/officeDocument/2006/relationships/slide" Target="slides/slide94.xml"/><Relationship Id="rId13" Type="http://schemas.openxmlformats.org/officeDocument/2006/relationships/slide" Target="slides/slide9.xml"/><Relationship Id="rId12" Type="http://schemas.openxmlformats.org/officeDocument/2006/relationships/slide" Target="slides/slide8.xml"/><Relationship Id="rId91" Type="http://schemas.openxmlformats.org/officeDocument/2006/relationships/slide" Target="slides/slide87.xml"/><Relationship Id="rId90" Type="http://schemas.openxmlformats.org/officeDocument/2006/relationships/slide" Target="slides/slide86.xml"/><Relationship Id="rId93" Type="http://schemas.openxmlformats.org/officeDocument/2006/relationships/slide" Target="slides/slide89.xml"/><Relationship Id="rId92" Type="http://schemas.openxmlformats.org/officeDocument/2006/relationships/slide" Target="slides/slide88.xml"/><Relationship Id="rId117" Type="http://customschemas.google.com/relationships/presentationmetadata" Target="metadata"/><Relationship Id="rId116" Type="http://schemas.openxmlformats.org/officeDocument/2006/relationships/font" Target="fonts/HelveticaNeue-boldItalic.fntdata"/><Relationship Id="rId115" Type="http://schemas.openxmlformats.org/officeDocument/2006/relationships/font" Target="fonts/HelveticaNeue-italic.fntdata"/><Relationship Id="rId15" Type="http://schemas.openxmlformats.org/officeDocument/2006/relationships/slide" Target="slides/slide11.xml"/><Relationship Id="rId110" Type="http://schemas.openxmlformats.org/officeDocument/2006/relationships/font" Target="fonts/PublicSans-bold.fntdata"/><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14" Type="http://schemas.openxmlformats.org/officeDocument/2006/relationships/font" Target="fonts/HelveticaNeue-bold.fntdata"/><Relationship Id="rId18" Type="http://schemas.openxmlformats.org/officeDocument/2006/relationships/slide" Target="slides/slide14.xml"/><Relationship Id="rId113" Type="http://schemas.openxmlformats.org/officeDocument/2006/relationships/font" Target="fonts/HelveticaNeue-regular.fntdata"/><Relationship Id="rId112" Type="http://schemas.openxmlformats.org/officeDocument/2006/relationships/font" Target="fonts/PublicSans-boldItalic.fntdata"/><Relationship Id="rId111" Type="http://schemas.openxmlformats.org/officeDocument/2006/relationships/font" Target="fonts/PublicSans-italic.fntdata"/><Relationship Id="rId84" Type="http://schemas.openxmlformats.org/officeDocument/2006/relationships/slide" Target="slides/slide80.xml"/><Relationship Id="rId83" Type="http://schemas.openxmlformats.org/officeDocument/2006/relationships/slide" Target="slides/slide79.xml"/><Relationship Id="rId86" Type="http://schemas.openxmlformats.org/officeDocument/2006/relationships/slide" Target="slides/slide82.xml"/><Relationship Id="rId85" Type="http://schemas.openxmlformats.org/officeDocument/2006/relationships/slide" Target="slides/slide81.xml"/><Relationship Id="rId88" Type="http://schemas.openxmlformats.org/officeDocument/2006/relationships/slide" Target="slides/slide84.xml"/><Relationship Id="rId87" Type="http://schemas.openxmlformats.org/officeDocument/2006/relationships/slide" Target="slides/slide83.xml"/><Relationship Id="rId89" Type="http://schemas.openxmlformats.org/officeDocument/2006/relationships/slide" Target="slides/slide85.xml"/><Relationship Id="rId80" Type="http://schemas.openxmlformats.org/officeDocument/2006/relationships/slide" Target="slides/slide76.xml"/><Relationship Id="rId82" Type="http://schemas.openxmlformats.org/officeDocument/2006/relationships/slide" Target="slides/slide78.xml"/><Relationship Id="rId81" Type="http://schemas.openxmlformats.org/officeDocument/2006/relationships/slide" Target="slides/slide77.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slide" Target="slides/slide69.xml"/><Relationship Id="rId72" Type="http://schemas.openxmlformats.org/officeDocument/2006/relationships/slide" Target="slides/slide68.xml"/><Relationship Id="rId75" Type="http://schemas.openxmlformats.org/officeDocument/2006/relationships/slide" Target="slides/slide71.xml"/><Relationship Id="rId74" Type="http://schemas.openxmlformats.org/officeDocument/2006/relationships/slide" Target="slides/slide70.xml"/><Relationship Id="rId77" Type="http://schemas.openxmlformats.org/officeDocument/2006/relationships/slide" Target="slides/slide73.xml"/><Relationship Id="rId76" Type="http://schemas.openxmlformats.org/officeDocument/2006/relationships/slide" Target="slides/slide72.xml"/><Relationship Id="rId79" Type="http://schemas.openxmlformats.org/officeDocument/2006/relationships/slide" Target="slides/slide75.xml"/><Relationship Id="rId78" Type="http://schemas.openxmlformats.org/officeDocument/2006/relationships/slide" Target="slides/slide74.xml"/><Relationship Id="rId71" Type="http://schemas.openxmlformats.org/officeDocument/2006/relationships/slide" Target="slides/slide67.xml"/><Relationship Id="rId70" Type="http://schemas.openxmlformats.org/officeDocument/2006/relationships/slide" Target="slides/slide66.xml"/><Relationship Id="rId62" Type="http://schemas.openxmlformats.org/officeDocument/2006/relationships/slide" Target="slides/slide58.xml"/><Relationship Id="rId61" Type="http://schemas.openxmlformats.org/officeDocument/2006/relationships/slide" Target="slides/slide57.xml"/><Relationship Id="rId64" Type="http://schemas.openxmlformats.org/officeDocument/2006/relationships/slide" Target="slides/slide60.xml"/><Relationship Id="rId63" Type="http://schemas.openxmlformats.org/officeDocument/2006/relationships/slide" Target="slides/slide59.xml"/><Relationship Id="rId66" Type="http://schemas.openxmlformats.org/officeDocument/2006/relationships/slide" Target="slides/slide62.xml"/><Relationship Id="rId65" Type="http://schemas.openxmlformats.org/officeDocument/2006/relationships/slide" Target="slides/slide61.xml"/><Relationship Id="rId68" Type="http://schemas.openxmlformats.org/officeDocument/2006/relationships/slide" Target="slides/slide64.xml"/><Relationship Id="rId67" Type="http://schemas.openxmlformats.org/officeDocument/2006/relationships/slide" Target="slides/slide63.xml"/><Relationship Id="rId60" Type="http://schemas.openxmlformats.org/officeDocument/2006/relationships/slide" Target="slides/slide56.xml"/><Relationship Id="rId69" Type="http://schemas.openxmlformats.org/officeDocument/2006/relationships/slide" Target="slides/slide6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55" Type="http://schemas.openxmlformats.org/officeDocument/2006/relationships/slide" Target="slides/slide51.xml"/><Relationship Id="rId54" Type="http://schemas.openxmlformats.org/officeDocument/2006/relationships/slide" Target="slides/slide50.xml"/><Relationship Id="rId57" Type="http://schemas.openxmlformats.org/officeDocument/2006/relationships/slide" Target="slides/slide53.xml"/><Relationship Id="rId56" Type="http://schemas.openxmlformats.org/officeDocument/2006/relationships/slide" Target="slides/slide52.xml"/><Relationship Id="rId59" Type="http://schemas.openxmlformats.org/officeDocument/2006/relationships/slide" Target="slides/slide55.xml"/><Relationship Id="rId58"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CA"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bicx4Xn4G5gN2BEIhQIdyAYrIp6k1YMtsL_h7-vNWno/edit?usp=sharing"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spreadsheets/d/1bicx4Xn4G5gN2BEIhQIdyAYrIp6k1YMtsL_h7-vNWno/edit?usp=sharing"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n.wikipedia.org/wiki/Sludge"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aiaiake.net/" TargetMode="External"/><Relationship Id="rId3" Type="http://schemas.openxmlformats.org/officeDocument/2006/relationships/hyperlink" Target="https://www.martlet.ca/professor-taiaiake-alfred-resigns-from-uvic/"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lickr.com/photos/pmtrudeau/39087677804/in/dateposted/" TargetMode="External"/><Relationship Id="rId3" Type="http://schemas.openxmlformats.org/officeDocument/2006/relationships/hyperlink" Target="https://www.mdpi.com/2073-4441/11/3/571"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cfc951ce8d_0_13:notes"/>
          <p:cNvSpPr txBox="1"/>
          <p:nvPr>
            <p:ph idx="12" type="sldNum"/>
          </p:nvPr>
        </p:nvSpPr>
        <p:spPr>
          <a:xfrm>
            <a:off x="3884026" y="8686488"/>
            <a:ext cx="2972400" cy="456000"/>
          </a:xfrm>
          <a:prstGeom prst="rect">
            <a:avLst/>
          </a:prstGeom>
          <a:noFill/>
          <a:ln>
            <a:noFill/>
          </a:ln>
        </p:spPr>
        <p:txBody>
          <a:bodyPr anchorCtr="0" anchor="b" bIns="45650" lIns="91300" spcFirstLastPara="1" rIns="91300" wrap="square" tIns="45650">
            <a:noAutofit/>
          </a:bodyPr>
          <a:lstStyle/>
          <a:p>
            <a:pPr indent="0" lvl="0" marL="0" marR="0" rtl="0" algn="r">
              <a:lnSpc>
                <a:spcPct val="100000"/>
              </a:lnSpc>
              <a:spcBef>
                <a:spcPts val="0"/>
              </a:spcBef>
              <a:spcAft>
                <a:spcPts val="0"/>
              </a:spcAft>
              <a:buSzPts val="1300"/>
              <a:buNone/>
            </a:pPr>
            <a:fld id="{00000000-1234-1234-1234-123412341234}" type="slidenum">
              <a:rPr b="0" i="0" lang="en-CA"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
        <p:nvSpPr>
          <p:cNvPr id="99" name="Google Shape;99;gcfc951ce8d_0_13: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0" name="Google Shape;100;gcfc951ce8d_0_13:notes"/>
          <p:cNvSpPr txBox="1"/>
          <p:nvPr>
            <p:ph idx="1" type="body"/>
          </p:nvPr>
        </p:nvSpPr>
        <p:spPr>
          <a:xfrm>
            <a:off x="686421" y="4344025"/>
            <a:ext cx="5485200" cy="4113000"/>
          </a:xfrm>
          <a:prstGeom prst="rect">
            <a:avLst/>
          </a:prstGeom>
          <a:noFill/>
          <a:ln>
            <a:noFill/>
          </a:ln>
        </p:spPr>
        <p:txBody>
          <a:bodyPr anchorCtr="0" anchor="t" bIns="45650" lIns="91300" spcFirstLastPara="1" rIns="91300" wrap="square" tIns="4565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cfc951ce8d_1_0: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189" name="Google Shape;189;gcfc951ce8d_1_0: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90" name="Google Shape;190;gcfc951ce8d_1_0: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spcBef>
                <a:spcPts val="0"/>
              </a:spcBef>
              <a:spcAft>
                <a:spcPts val="0"/>
              </a:spcAft>
              <a:buClr>
                <a:schemeClr val="dk1"/>
              </a:buClr>
              <a:buSzPts val="1100"/>
              <a:buFont typeface="Arial"/>
              <a:buNone/>
            </a:pPr>
            <a:r>
              <a:rPr lang="en-CA"/>
              <a:t>Slide developed by Tom Gleeson</a:t>
            </a:r>
            <a:endParaRPr sz="900"/>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cfc951ce8d_1_515: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
        <p:nvSpPr>
          <p:cNvPr id="198" name="Google Shape;198;gcfc951ce8d_1_515: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107912d9370_1_5: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207" name="Google Shape;207;g107912d9370_1_5: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8" name="Google Shape;208;g107912d9370_1_5: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Metaphor from Ingrid Waldron; images from noun project: disease and medicine; slide developed by Tom Gleeson</a:t>
            </a:r>
            <a:endParaRPr sz="1400">
              <a:latin typeface="Google Sans"/>
              <a:ea typeface="Google Sans"/>
              <a:cs typeface="Google Sans"/>
              <a:sym typeface="Google Sans"/>
            </a:endParaRPr>
          </a:p>
          <a:p>
            <a:pPr indent="0" lvl="0" marL="0" rtl="0" algn="l">
              <a:lnSpc>
                <a:spcPct val="80000"/>
              </a:lnSpc>
              <a:spcBef>
                <a:spcPts val="0"/>
              </a:spcBef>
              <a:spcAft>
                <a:spcPts val="0"/>
              </a:spcAft>
              <a:buNone/>
            </a:pPr>
            <a:r>
              <a:t/>
            </a:r>
            <a:endParaRPr sz="9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cfc951ce8d_1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cfc951ce8d_1_27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cfc951ce8d_1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cfc951ce8d_1_2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Xander Huggins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cfc951ce8d_1_3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cfc951ce8d_1_3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Xander Huggins and Tom Gleeson</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cfc951ce8d_1_3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cfc951ce8d_1_3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Xander Huggins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cfc951ce8d_1_6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cfc951ce8d_1_68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cfc951ce8d_1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cfc951ce8d_1_3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cfc951ce8d_1_3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cfc951ce8d_1_34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Xander Huggins and Tom Gleeson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23bcf7087e_0_0: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
        <p:nvSpPr>
          <p:cNvPr id="109" name="Google Shape;109;g123bcf7087e_0_0: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gcfc951ce8d_1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5" name="Google Shape;315;gcfc951ce8d_1_35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Xander Huggins and Tom Gleeson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08a1879435_0_39: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327" name="Google Shape;327;g108a1879435_0_39: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8" name="Google Shape;328;g108a1879435_0_39: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Metaphor from Ingrid Waldron; images from noun project: disease; slide developed by Tom Gleeson</a:t>
            </a:r>
            <a:endParaRPr sz="900"/>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cfc951ce8d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cfc951ce8d_1_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107912d9370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107912d9370_1_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sz="900">
              <a:latin typeface="Google Sans"/>
              <a:ea typeface="Google Sans"/>
              <a:cs typeface="Google Sans"/>
              <a:sym typeface="Google Sans"/>
            </a:endParaRPr>
          </a:p>
          <a:p>
            <a:pPr indent="0" lvl="0" marL="0" rtl="0" algn="l">
              <a:lnSpc>
                <a:spcPct val="80000"/>
              </a:lnSpc>
              <a:spcBef>
                <a:spcPts val="0"/>
              </a:spcBef>
              <a:spcAft>
                <a:spcPts val="0"/>
              </a:spcAft>
              <a:buClr>
                <a:schemeClr val="dk1"/>
              </a:buClr>
              <a:buSzPts val="1100"/>
              <a:buFont typeface="Arial"/>
              <a:buNone/>
            </a:pPr>
            <a:r>
              <a:t/>
            </a:r>
            <a:endParaRPr sz="900">
              <a:latin typeface="Google Sans"/>
              <a:ea typeface="Google Sans"/>
              <a:cs typeface="Google Sans"/>
              <a:sym typeface="Google Sans"/>
            </a:endParaRPr>
          </a:p>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Kristian Dubrawski suggested it is Important to note know that environmental justice is often considered with environmental health (environmental determinants of human health) rather than ecosystem health (how healthy the ecosystem is). Some are more leading towards systematic health - holistic, including more than-human-world</a:t>
            </a:r>
            <a:endParaRPr sz="900">
              <a:latin typeface="Google Sans"/>
              <a:ea typeface="Google Sans"/>
              <a:cs typeface="Google Sans"/>
              <a:sym typeface="Google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cfc951ce8d_1_25: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359" name="Google Shape;359;gcfc951ce8d_1_25: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0" name="Google Shape;360;gcfc951ce8d_1_25: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sz="9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cfc951ce8d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cfc951ce8d_1_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108a1879435_0_1: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379" name="Google Shape;379;g108a1879435_0_1: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0" name="Google Shape;380;g108a1879435_0_1: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sz="900"/>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gcfc951ce8d_1_61: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388" name="Google Shape;388;gcfc951ce8d_1_61: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9" name="Google Shape;389;gcfc951ce8d_1_61: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sz="9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gcfc951ce8d_1_34: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396" name="Google Shape;396;gcfc951ce8d_1_34: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7" name="Google Shape;397;gcfc951ce8d_1_34: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sz="900"/>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cfc951ce8d_1_6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cfc951ce8d_1_64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Activity suggested by Noella Horoscoe.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CA"/>
              <a:t>IDEAS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CA"/>
              <a:t>Territory and treaty rights: Power of the first inhabitants, Authority, Law, land rights.</a:t>
            </a:r>
            <a:endParaRPr/>
          </a:p>
          <a:p>
            <a:pPr indent="0" lvl="0" marL="0" rtl="0" algn="l">
              <a:spcBef>
                <a:spcPts val="0"/>
              </a:spcBef>
              <a:spcAft>
                <a:spcPts val="0"/>
              </a:spcAft>
              <a:buClr>
                <a:schemeClr val="dk1"/>
              </a:buClr>
              <a:buSzPts val="1100"/>
              <a:buFont typeface="Arial"/>
              <a:buNone/>
            </a:pPr>
            <a:r>
              <a:rPr lang="en-CA"/>
              <a:t>Settler colonialism: “The whiteman syndrome,” pain, anguish, and suffering of the colonized.</a:t>
            </a:r>
            <a:endParaRPr/>
          </a:p>
          <a:p>
            <a:pPr indent="0" lvl="0" marL="0" rtl="0" algn="l">
              <a:spcBef>
                <a:spcPts val="0"/>
              </a:spcBef>
              <a:spcAft>
                <a:spcPts val="0"/>
              </a:spcAft>
              <a:buClr>
                <a:schemeClr val="dk1"/>
              </a:buClr>
              <a:buSzPts val="1100"/>
              <a:buFont typeface="Arial"/>
              <a:buNone/>
            </a:pPr>
            <a:r>
              <a:rPr lang="en-CA"/>
              <a:t>Reconciliation and resurgence: Peacemaking and acknowledgment of wrongdoings to the colonized.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107912d9370_1_0: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
        <p:nvSpPr>
          <p:cNvPr id="116" name="Google Shape;116;g107912d9370_1_0: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cfc951ce8d_1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9" name="Google Shape;419;gcfc951ce8d_1_2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Text of slide written by Noella Horoscoe, edited by Summer Okibe and videos added by Tom Gleeson (Nov 2021-Jan 2022).</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cfc951ce8d_1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2" name="Google Shape;432;gcfc951ce8d_1_2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Text of slide written by Noella Horoscoe, edited by Summer Okibe and videos added by Tom Gleeson (Nov 2021-Jan 2022).</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cfc951ce8d_1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cfc951ce8d_1_24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0ecf7b8304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0ecf7b8304_0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Text of slide written by Noella Horoscoe, image added by Summer Okibe and video added by Tom Gleeson (Jan 2022).</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CA"/>
              <a:t>He·gem·o·ny =	leadership or dominance, especially by one country or social group over others."Germany was united under Prussian hegemony after 1871"</a:t>
            </a:r>
            <a:endParaRPr/>
          </a:p>
          <a:p>
            <a:pPr indent="0" lvl="0" marL="0" rtl="0" algn="l">
              <a:lnSpc>
                <a:spcPct val="115000"/>
              </a:lnSpc>
              <a:spcBef>
                <a:spcPts val="800"/>
              </a:spcBef>
              <a:spcAft>
                <a:spcPts val="0"/>
              </a:spcAft>
              <a:buClr>
                <a:schemeClr val="dk1"/>
              </a:buClr>
              <a:buSzPts val="1100"/>
              <a:buFont typeface="Arial"/>
              <a:buNone/>
            </a:pPr>
            <a:r>
              <a:rPr lang="en-CA"/>
              <a:t>hegemonically accepted = universally and unquestionably accepted by dominant culture</a:t>
            </a:r>
            <a:endParaRPr/>
          </a:p>
        </p:txBody>
      </p:sp>
      <p:sp>
        <p:nvSpPr>
          <p:cNvPr id="458" name="Google Shape;458;g10ecf7b8304_0_1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0ea1b7db9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0ea1b7db9d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Tom Gleeson, with a small change of ‘Environmental destruction’ replacing ‘Environmental terrorism’.</a:t>
            </a:r>
            <a:endParaRPr/>
          </a:p>
        </p:txBody>
      </p:sp>
      <p:sp>
        <p:nvSpPr>
          <p:cNvPr id="468" name="Google Shape;468;g10ea1b7db9d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10d959ad661_0_1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10d959ad661_0_10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Chinchu Mohan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cfc951ce8d_1_7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0" name="Google Shape;500;gcfc951ce8d_1_7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The bar diagram palette is color blind safe but the pie diagram is not. Can modify the pie diagram palette if necessary. </a:t>
            </a:r>
            <a:endParaRPr/>
          </a:p>
          <a:p>
            <a:pPr indent="0" lvl="0" marL="0" rtl="0" algn="l">
              <a:spcBef>
                <a:spcPts val="0"/>
              </a:spcBef>
              <a:spcAft>
                <a:spcPts val="0"/>
              </a:spcAft>
              <a:buNone/>
            </a:pPr>
            <a:r>
              <a:rPr lang="en-CA"/>
              <a:t>Link to compiled information and additional graphs: </a:t>
            </a:r>
            <a:r>
              <a:rPr lang="en-CA" u="sng">
                <a:solidFill>
                  <a:schemeClr val="hlink"/>
                </a:solidFill>
                <a:hlinkClick r:id="rId2"/>
              </a:rPr>
              <a:t>https://docs.google.com/spreadsheets/d/1bicx4Xn4G5gN2BEIhQIdyAYrIp6k1YMtsL_h7-vNWno/edit?usp=sharing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CA"/>
              <a:t>Data compilation, graph and slide developed by Chinchu Mohan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cfc951ce8d_1_7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7" name="Google Shape;507;gcfc951ce8d_1_7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Data compilation, graph and </a:t>
            </a:r>
            <a:r>
              <a:rPr lang="en-CA"/>
              <a:t>slide</a:t>
            </a:r>
            <a:r>
              <a:rPr lang="en-CA"/>
              <a:t> developed by </a:t>
            </a:r>
            <a:r>
              <a:rPr lang="en-CA"/>
              <a:t>Chinchu Mohan</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cfc951ce8d_1_7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cfc951ce8d_1_7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Link to compiled information and additional graphs: </a:t>
            </a:r>
            <a:r>
              <a:rPr lang="en-CA" u="sng">
                <a:solidFill>
                  <a:schemeClr val="hlink"/>
                </a:solidFill>
                <a:hlinkClick r:id="rId2"/>
              </a:rPr>
              <a:t>https://docs.google.com/spreadsheets/d/1bicx4Xn4G5gN2BEIhQIdyAYrIp6k1YMtsL_h7-vNWno/edit?usp=sharing</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CA"/>
              <a:t>Data compilation, graph and slide developed by Chinchu Mohan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gcfc951ce8d_1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5" name="Google Shape;525;gcfc951ce8d_1_9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sz="1000">
                <a:solidFill>
                  <a:srgbClr val="121212"/>
                </a:solidFill>
                <a:highlight>
                  <a:srgbClr val="FFFFFF"/>
                </a:highlight>
                <a:latin typeface="Google Sans"/>
                <a:ea typeface="Google Sans"/>
                <a:cs typeface="Google Sans"/>
                <a:sym typeface="Google Sans"/>
              </a:rPr>
              <a:t>Slide developed by Chinchu Mohan</a:t>
            </a:r>
            <a:endParaRPr sz="1000">
              <a:solidFill>
                <a:srgbClr val="121212"/>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t/>
            </a:r>
            <a:endParaRPr sz="1000">
              <a:solidFill>
                <a:srgbClr val="121212"/>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rPr lang="en-CA" sz="1000">
                <a:solidFill>
                  <a:srgbClr val="121212"/>
                </a:solidFill>
                <a:highlight>
                  <a:srgbClr val="FFFFFF"/>
                </a:highlight>
                <a:latin typeface="Google Sans"/>
                <a:ea typeface="Google Sans"/>
                <a:cs typeface="Google Sans"/>
                <a:sym typeface="Google Sans"/>
              </a:rPr>
              <a:t>In theory, the provinces have owned the water since 1930, when the federal government delegated ownership with the Natural Resources Transfer Act. According to that act, the provinces have the right to sell their water to whomever they want, including companies like Nestlé.</a:t>
            </a:r>
            <a:endParaRPr sz="1000">
              <a:solidFill>
                <a:srgbClr val="121212"/>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rPr lang="en-CA" sz="1000">
                <a:solidFill>
                  <a:srgbClr val="121212"/>
                </a:solidFill>
                <a:highlight>
                  <a:srgbClr val="FFFFFF"/>
                </a:highlight>
                <a:latin typeface="Google Sans"/>
                <a:ea typeface="Google Sans"/>
                <a:cs typeface="Google Sans"/>
                <a:sym typeface="Google Sans"/>
              </a:rPr>
              <a:t>But water is also supposed to be regulated by the federal government, which is responsible for the natural environment and Canada’s waterways. And, according to the Canadian constitution, the federal government has a “duty to accommodate and consult” First Nations and to make sure other parties do the same when extracting any natural resource, including water, from indigenous land.</a:t>
            </a:r>
            <a:endParaRPr sz="1000">
              <a:solidFill>
                <a:srgbClr val="333333"/>
              </a:solidFill>
              <a:highlight>
                <a:srgbClr val="FFFFFF"/>
              </a:highlight>
              <a:latin typeface="Google Sans"/>
              <a:ea typeface="Google Sans"/>
              <a:cs typeface="Google Sans"/>
              <a:sym typeface="Google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06b85df338_0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06b85df338_0_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cfc951ce8d_1_9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1" name="Google Shape;541;gcfc951ce8d_1_97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sz="1000">
                <a:solidFill>
                  <a:srgbClr val="121212"/>
                </a:solidFill>
                <a:highlight>
                  <a:schemeClr val="lt1"/>
                </a:highlight>
                <a:latin typeface="Google Sans"/>
                <a:ea typeface="Google Sans"/>
                <a:cs typeface="Google Sans"/>
                <a:sym typeface="Google Sans"/>
              </a:rPr>
              <a:t>Slide developed by Chinchu Mohan</a:t>
            </a:r>
            <a:endParaRPr sz="1000">
              <a:solidFill>
                <a:srgbClr val="121212"/>
              </a:solidFill>
              <a:highlight>
                <a:schemeClr val="lt1"/>
              </a:highlight>
              <a:latin typeface="Google Sans"/>
              <a:ea typeface="Google Sans"/>
              <a:cs typeface="Google Sans"/>
              <a:sym typeface="Google Sans"/>
            </a:endParaRPr>
          </a:p>
          <a:p>
            <a:pPr indent="0" lvl="0" marL="0" rtl="0" algn="l">
              <a:spcBef>
                <a:spcPts val="0"/>
              </a:spcBef>
              <a:spcAft>
                <a:spcPts val="0"/>
              </a:spcAft>
              <a:buNone/>
            </a:pPr>
            <a:r>
              <a:rPr lang="en-CA" sz="1000">
                <a:solidFill>
                  <a:srgbClr val="202122"/>
                </a:solidFill>
                <a:highlight>
                  <a:srgbClr val="FFFFFF"/>
                </a:highlight>
                <a:latin typeface="Google Sans"/>
                <a:ea typeface="Google Sans"/>
                <a:cs typeface="Google Sans"/>
                <a:sym typeface="Google Sans"/>
              </a:rPr>
              <a:t>The factory had also made a practice of distributing its </a:t>
            </a:r>
            <a:r>
              <a:rPr lang="en-CA" sz="1000">
                <a:solidFill>
                  <a:srgbClr val="0645AD"/>
                </a:solidFill>
                <a:highlight>
                  <a:srgbClr val="FFFFFF"/>
                </a:highlight>
                <a:uFill>
                  <a:noFill/>
                </a:uFill>
                <a:latin typeface="Google Sans"/>
                <a:ea typeface="Google Sans"/>
                <a:cs typeface="Google Sans"/>
                <a:sym typeface="Google Sans"/>
                <a:hlinkClick r:id="rId2">
                  <a:extLst>
                    <a:ext uri="{A12FA001-AC4F-418D-AE19-62706E023703}">
                      <ahyp:hlinkClr val="tx"/>
                    </a:ext>
                  </a:extLst>
                </a:hlinkClick>
              </a:rPr>
              <a:t>sludge</a:t>
            </a:r>
            <a:r>
              <a:rPr lang="en-CA" sz="1000">
                <a:solidFill>
                  <a:srgbClr val="202122"/>
                </a:solidFill>
                <a:highlight>
                  <a:srgbClr val="FFFFFF"/>
                </a:highlight>
                <a:latin typeface="Google Sans"/>
                <a:ea typeface="Google Sans"/>
                <a:cs typeface="Google Sans"/>
                <a:sym typeface="Google Sans"/>
              </a:rPr>
              <a:t> waste from the manufacturing process as free fertilizer to the villagers. In 2003, a BBC journalist visited the village to investigate the claims made by the villagers that the sludge was contaminated</a:t>
            </a:r>
            <a:endParaRPr sz="1000">
              <a:solidFill>
                <a:srgbClr val="202122"/>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t/>
            </a:r>
            <a:endParaRPr sz="1000">
              <a:solidFill>
                <a:srgbClr val="202122"/>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rPr lang="en-CA" sz="1000">
                <a:solidFill>
                  <a:schemeClr val="dk1"/>
                </a:solidFill>
                <a:highlight>
                  <a:srgbClr val="FFFFFF"/>
                </a:highlight>
                <a:latin typeface="Google Sans"/>
                <a:ea typeface="Google Sans"/>
                <a:cs typeface="Google Sans"/>
                <a:sym typeface="Google Sans"/>
              </a:rPr>
              <a:t>the Coca Cola plant had not just violated the SC/ST Atrocities Act, it had also violated the Water Act (Pollution Control and Prevention), Environment (Protection) Act, Factory Law, Hazardous Waste (Management and Management Rules) Act, Scheduled Castes and Scheduled Tribes (Prevention of Violence) Act, Indian Penal Code, Groundwater Use Order, and Kerala Groundwater (Regulation and Regulation). The High Powered Committee’s report also pointed out that the law violated the Indian Assessment Act.</a:t>
            </a:r>
            <a:endParaRPr sz="1000">
              <a:solidFill>
                <a:srgbClr val="202122"/>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t/>
            </a:r>
            <a:endParaRPr sz="1000">
              <a:solidFill>
                <a:srgbClr val="202122"/>
              </a:solidFill>
              <a:highlight>
                <a:srgbClr val="FFFFFF"/>
              </a:highlight>
              <a:latin typeface="Google Sans"/>
              <a:ea typeface="Google Sans"/>
              <a:cs typeface="Google Sans"/>
              <a:sym typeface="Google Sans"/>
            </a:endParaRPr>
          </a:p>
          <a:p>
            <a:pPr indent="0" lvl="0" marL="0" rtl="0" algn="l">
              <a:spcBef>
                <a:spcPts val="0"/>
              </a:spcBef>
              <a:spcAft>
                <a:spcPts val="0"/>
              </a:spcAft>
              <a:buNone/>
            </a:pPr>
            <a:r>
              <a:t/>
            </a:r>
            <a:endParaRPr sz="1300">
              <a:solidFill>
                <a:srgbClr val="333333"/>
              </a:solidFill>
              <a:highlight>
                <a:srgbClr val="FFFFFF"/>
              </a:highlight>
              <a:latin typeface="Verdana"/>
              <a:ea typeface="Verdana"/>
              <a:cs typeface="Verdana"/>
              <a:sym typeface="Verdana"/>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08a1879435_0_49: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558" name="Google Shape;558;g108a1879435_0_49: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9" name="Google Shape;559;g108a1879435_0_49: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None/>
            </a:pPr>
            <a:r>
              <a:rPr lang="en-CA" sz="900"/>
              <a:t>Noun project: medicine</a:t>
            </a:r>
            <a:endParaRPr sz="900"/>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cfc951ce8d_1_418: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cfc951ce8d_1_418: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cfc951ce8d_1_423: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Crystal Ng</a:t>
            </a:r>
            <a:endParaRPr/>
          </a:p>
        </p:txBody>
      </p:sp>
      <p:sp>
        <p:nvSpPr>
          <p:cNvPr id="577" name="Google Shape;577;gcfc951ce8d_1_423: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cfc951ce8d_1_428: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Crystal Ng and tweaked by Tom Gleeson</a:t>
            </a:r>
            <a:endParaRPr/>
          </a:p>
        </p:txBody>
      </p:sp>
      <p:sp>
        <p:nvSpPr>
          <p:cNvPr id="583" name="Google Shape;583;gcfc951ce8d_1_428: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108a1879435_0_23: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594" name="Google Shape;594;g108a1879435_0_23: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5" name="Google Shape;595;g108a1879435_0_23: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None/>
            </a:pPr>
            <a:r>
              <a:rPr lang="en-CA" sz="900"/>
              <a:t>Slide developed by Tom Gleeson</a:t>
            </a:r>
            <a:endParaRPr sz="900"/>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cfc951ce8d_1_43: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604" name="Google Shape;604;gcfc951ce8d_1_43: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5" name="Google Shape;605;gcfc951ce8d_1_43: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None/>
            </a:pPr>
            <a:r>
              <a:rPr lang="en-CA" sz="900"/>
              <a:t>Slide developed by Tom Gleeson; </a:t>
            </a:r>
            <a:r>
              <a:rPr lang="en-CA" sz="900"/>
              <a:t>Icon from noun project: toolbox</a:t>
            </a:r>
            <a:endParaRPr sz="900"/>
          </a:p>
          <a:p>
            <a:pPr indent="0" lvl="0" marL="0" rtl="0" algn="l">
              <a:lnSpc>
                <a:spcPct val="80000"/>
              </a:lnSpc>
              <a:spcBef>
                <a:spcPts val="0"/>
              </a:spcBef>
              <a:spcAft>
                <a:spcPts val="0"/>
              </a:spcAft>
              <a:buNone/>
            </a:pPr>
            <a:r>
              <a:t/>
            </a:r>
            <a:endParaRPr sz="900"/>
          </a:p>
          <a:p>
            <a:pPr indent="0" lvl="0" marL="0" rtl="0" algn="l">
              <a:lnSpc>
                <a:spcPct val="80000"/>
              </a:lnSpc>
              <a:spcBef>
                <a:spcPts val="0"/>
              </a:spcBef>
              <a:spcAft>
                <a:spcPts val="0"/>
              </a:spcAft>
              <a:buNone/>
            </a:pPr>
            <a:r>
              <a:rPr lang="en-CA" sz="900"/>
              <a:t>How do you pick the right tool?  </a:t>
            </a:r>
            <a:endParaRPr sz="900"/>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10c201014cb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2" name="Google Shape;632;g10c201014cb_0_37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Text of slide written by Noella Horoscoe, edited by Summer Okibe and videos added by Tom Gleeson (Nov 2021-Jan 2022).</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10c201014cb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10c201014cb_0_36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Text of slide written by Noella Horoscoe, edited by Summer Okibe and videos added by Tom Gleeson (Nov 2021-Jan 2022). First two minutes of video is clear introduction to resurgence by </a:t>
            </a:r>
            <a:r>
              <a:rPr lang="en-CA" u="sng">
                <a:solidFill>
                  <a:schemeClr val="hlink"/>
                </a:solidFill>
                <a:hlinkClick r:id="rId2"/>
              </a:rPr>
              <a:t>Taiaiake Alfred</a:t>
            </a:r>
            <a:r>
              <a:rPr lang="en-CA"/>
              <a:t> who has now </a:t>
            </a:r>
            <a:r>
              <a:rPr lang="en-CA" u="sng">
                <a:solidFill>
                  <a:schemeClr val="hlink"/>
                </a:solidFill>
                <a:hlinkClick r:id="rId3"/>
              </a:rPr>
              <a:t>resigned from UVic</a:t>
            </a:r>
            <a:r>
              <a:rPr lang="en-CA"/>
              <a:t>.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g10e4727f41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6" name="Google Shape;656;g10e4727f41d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Activity suggested by Noella Horoscoe.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CA"/>
              <a:t>IDEAS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CA"/>
              <a:t>Territory and treaty rights: Power of the first inhabitants, Authority, Law, land rights.</a:t>
            </a:r>
            <a:endParaRPr/>
          </a:p>
          <a:p>
            <a:pPr indent="0" lvl="0" marL="0" rtl="0" algn="l">
              <a:spcBef>
                <a:spcPts val="0"/>
              </a:spcBef>
              <a:spcAft>
                <a:spcPts val="0"/>
              </a:spcAft>
              <a:buClr>
                <a:schemeClr val="dk1"/>
              </a:buClr>
              <a:buSzPts val="1100"/>
              <a:buFont typeface="Arial"/>
              <a:buNone/>
            </a:pPr>
            <a:r>
              <a:rPr lang="en-CA"/>
              <a:t>Settler colonialism: “The whiteman syndrome,” pain, anguish, and suffering of the colonized.</a:t>
            </a:r>
            <a:endParaRPr/>
          </a:p>
          <a:p>
            <a:pPr indent="0" lvl="0" marL="0" rtl="0" algn="l">
              <a:spcBef>
                <a:spcPts val="0"/>
              </a:spcBef>
              <a:spcAft>
                <a:spcPts val="0"/>
              </a:spcAft>
              <a:buClr>
                <a:schemeClr val="dk1"/>
              </a:buClr>
              <a:buSzPts val="1100"/>
              <a:buFont typeface="Arial"/>
              <a:buNone/>
            </a:pPr>
            <a:r>
              <a:rPr lang="en-CA"/>
              <a:t>Reconciliation and resurgence: Peacemaking and acknowledgment of wrongdoings to the colonized.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10c2234c135_0_2: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144" name="Google Shape;144;g10c2234c135_0_2: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45" name="Google Shape;145;g10c2234c135_0_2: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spcBef>
                <a:spcPts val="0"/>
              </a:spcBef>
              <a:spcAft>
                <a:spcPts val="0"/>
              </a:spcAft>
              <a:buClr>
                <a:schemeClr val="dk1"/>
              </a:buClr>
              <a:buSzPts val="1100"/>
              <a:buFont typeface="Arial"/>
              <a:buNone/>
            </a:pPr>
            <a:r>
              <a:rPr lang="en-CA"/>
              <a:t>Slide developed by Tom Gleeson </a:t>
            </a:r>
            <a:r>
              <a:rPr lang="en-CA">
                <a:latin typeface="Arial"/>
                <a:ea typeface="Arial"/>
                <a:cs typeface="Arial"/>
                <a:sym typeface="Arial"/>
              </a:rPr>
              <a:t>to be modified in future or by other people who may use these slides</a:t>
            </a:r>
            <a:endParaRPr sz="900"/>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5" name="Shape 665"/>
        <p:cNvGrpSpPr/>
        <p:nvPr/>
      </p:nvGrpSpPr>
      <p:grpSpPr>
        <a:xfrm>
          <a:off x="0" y="0"/>
          <a:ext cx="0" cy="0"/>
          <a:chOff x="0" y="0"/>
          <a:chExt cx="0" cy="0"/>
        </a:xfrm>
      </p:grpSpPr>
      <p:sp>
        <p:nvSpPr>
          <p:cNvPr id="666" name="Google Shape;666;g10d959ad661_0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7" name="Google Shape;667;g10d959ad661_0_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10d959ad661_0_2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10d959ad661_0_20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Content from Crystal Tremblay (UVic Geography), slide developed by Tom Gleeson</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10da4af0ac4_1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10da4af0ac4_1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Summer Obike; video added by Tom Gleeson → focus on 41:20 with Traditional Indigenous Design</a:t>
            </a:r>
            <a:endParaRPr/>
          </a:p>
        </p:txBody>
      </p:sp>
      <p:sp>
        <p:nvSpPr>
          <p:cNvPr id="691" name="Google Shape;691;g10da4af0ac4_1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CA"/>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1180b50930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1180b50930f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10d3074c13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6" name="Google Shape;716;g10d3074c13a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10e4727f41d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8" name="Google Shape;728;g10e4727f41d_0_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Tom Gleeson; image from </a:t>
            </a:r>
            <a:r>
              <a:rPr lang="en-CA" u="sng">
                <a:solidFill>
                  <a:schemeClr val="hlink"/>
                </a:solidFill>
                <a:hlinkClick r:id="rId2"/>
              </a:rPr>
              <a:t>https://www.flickr.com/photos/pmtrudeau/39087677804/in/dateposted/</a:t>
            </a:r>
            <a:r>
              <a:rPr lang="en-CA"/>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This example and others described in Curran “Indigenous Processes of Consent: Repoliticizing Water Governance through Legal Pluralism” </a:t>
            </a:r>
            <a:r>
              <a:rPr lang="en-CA" u="sng">
                <a:solidFill>
                  <a:schemeClr val="hlink"/>
                </a:solidFill>
                <a:hlinkClick r:id="rId3"/>
              </a:rPr>
              <a:t>https://www.mdpi.com/2073-4441/11/3/571</a:t>
            </a:r>
            <a:r>
              <a:rPr lang="en-CA"/>
              <a:t> </a:t>
            </a:r>
            <a:endParaRPr/>
          </a:p>
          <a:p>
            <a:pPr indent="0" lvl="0" marL="0" rtl="0" algn="l">
              <a:spcBef>
                <a:spcPts val="0"/>
              </a:spcBef>
              <a:spcAft>
                <a:spcPts val="0"/>
              </a:spcAft>
              <a:buNone/>
            </a:pPr>
            <a:r>
              <a:rPr lang="en-CA"/>
              <a:t>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10ddce9b97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10ddce9b979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cfc951ce8d_1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5" name="Google Shape;755;gcfc951ce8d_1_20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5" name="Shape 765"/>
        <p:cNvGrpSpPr/>
        <p:nvPr/>
      </p:nvGrpSpPr>
      <p:grpSpPr>
        <a:xfrm>
          <a:off x="0" y="0"/>
          <a:ext cx="0" cy="0"/>
          <a:chOff x="0" y="0"/>
          <a:chExt cx="0" cy="0"/>
        </a:xfrm>
      </p:grpSpPr>
      <p:sp>
        <p:nvSpPr>
          <p:cNvPr id="766" name="Google Shape;766;g10d3074c13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7" name="Google Shape;767;g10d3074c13a_0_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5" name="Shape 775"/>
        <p:cNvGrpSpPr/>
        <p:nvPr/>
      </p:nvGrpSpPr>
      <p:grpSpPr>
        <a:xfrm>
          <a:off x="0" y="0"/>
          <a:ext cx="0" cy="0"/>
          <a:chOff x="0" y="0"/>
          <a:chExt cx="0" cy="0"/>
        </a:xfrm>
      </p:grpSpPr>
      <p:sp>
        <p:nvSpPr>
          <p:cNvPr id="776" name="Google Shape;776;gcfc951ce8d_1_6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7" name="Google Shape;777;gcfc951ce8d_1_6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0c2234c135_0_11: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CA">
                <a:latin typeface="Arial"/>
                <a:ea typeface="Arial"/>
                <a:cs typeface="Arial"/>
                <a:sym typeface="Arial"/>
              </a:rPr>
              <a:t>These are written by Tom Gleeson in January 2022 to be modified in future or by other people who may use these slides</a:t>
            </a:r>
            <a:endParaRPr/>
          </a:p>
        </p:txBody>
      </p:sp>
      <p:sp>
        <p:nvSpPr>
          <p:cNvPr id="152" name="Google Shape;152;g10c2234c135_0_11: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gcfc951ce8d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8" name="Google Shape;788;gcfc951ce8d_1_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idea by Chinchu Mohan and Summer Okibe, some content developed by Tom Gleeson</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cfc951ce8d_1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cfc951ce8d_1_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Summer Okibe and Chinchu Mohan</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1" name="Shape 821"/>
        <p:cNvGrpSpPr/>
        <p:nvPr/>
      </p:nvGrpSpPr>
      <p:grpSpPr>
        <a:xfrm>
          <a:off x="0" y="0"/>
          <a:ext cx="0" cy="0"/>
          <a:chOff x="0" y="0"/>
          <a:chExt cx="0" cy="0"/>
        </a:xfrm>
      </p:grpSpPr>
      <p:sp>
        <p:nvSpPr>
          <p:cNvPr id="822" name="Google Shape;822;gcfc951ce8d_1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3" name="Google Shape;823;gcfc951ce8d_1_19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Xander Huggins; </a:t>
            </a:r>
            <a:r>
              <a:rPr lang="en-CA"/>
              <a:t>could</a:t>
            </a:r>
            <a:r>
              <a:rPr lang="en-CA"/>
              <a:t> be modified to discuss similar legislation (or lack thereof) in your jurisdiction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gcfc951ce8d_1_1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6" name="Google Shape;836;gcfc951ce8d_1_17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Xander Huggins; could be modified to discuss similar legislation (or lack thereof) in your jurisdiction</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5" name="Shape 845"/>
        <p:cNvGrpSpPr/>
        <p:nvPr/>
      </p:nvGrpSpPr>
      <p:grpSpPr>
        <a:xfrm>
          <a:off x="0" y="0"/>
          <a:ext cx="0" cy="0"/>
          <a:chOff x="0" y="0"/>
          <a:chExt cx="0" cy="0"/>
        </a:xfrm>
      </p:grpSpPr>
      <p:sp>
        <p:nvSpPr>
          <p:cNvPr id="846" name="Google Shape;846;gcfc951ce8d_1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7" name="Google Shape;847;gcfc951ce8d_1_18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 could be modified to discuss similar legislation (or lack thereof) in your jurisdiction</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106b85df338_0_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106b85df338_0_9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cfc951ce8d_1_2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cfc951ce8d_1_2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 after conversation with Ryan Emmanuel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10d959ad661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8" name="Google Shape;878;g10d959ad661_0_1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Content suggested by Crystal Tremblay, s</a:t>
            </a:r>
            <a:r>
              <a:rPr lang="en-CA"/>
              <a:t>lide developed by Tom Gleeson</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g11800164e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3" name="Google Shape;893;g11800164e0f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Activity suggested by Debra Perrone</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g10d959ad661_0_1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4" name="Google Shape;904;g10d959ad661_0_1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Content from Crystal Trembly (UVic Geography) and modified by </a:t>
            </a:r>
            <a:r>
              <a:rPr lang="en-CA"/>
              <a:t>Tom Gleeson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10c2234c135_0_21: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CA">
                <a:latin typeface="Arial"/>
                <a:ea typeface="Arial"/>
                <a:cs typeface="Arial"/>
                <a:sym typeface="Arial"/>
              </a:rPr>
              <a:t>These are written by Tom Gleeson in January 2022 to be modified in future or by other people who may use these slides</a:t>
            </a:r>
            <a:endParaRPr/>
          </a:p>
        </p:txBody>
      </p:sp>
      <p:sp>
        <p:nvSpPr>
          <p:cNvPr id="158" name="Google Shape;158;g10c2234c135_0_21: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cfc951ce8d_1_6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cfc951ce8d_1_66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Kristina Disney, modified by Tom Gleeson</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108a1879435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108a1879435_0_5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sz="1000">
                <a:solidFill>
                  <a:srgbClr val="666666"/>
                </a:solidFill>
                <a:latin typeface="Public Sans"/>
                <a:ea typeface="Public Sans"/>
                <a:cs typeface="Public Sans"/>
                <a:sym typeface="Public Sans"/>
              </a:rPr>
              <a:t>The Koksilah Watershed is located south of Duncan on Vancouver Island, within the traditional territories of Cowichan Tribes, Malahat Nation and other First Nations.</a:t>
            </a:r>
            <a:endParaRPr sz="1000">
              <a:solidFill>
                <a:srgbClr val="666666"/>
              </a:solidFill>
              <a:latin typeface="Public Sans"/>
              <a:ea typeface="Public Sans"/>
              <a:cs typeface="Public Sans"/>
              <a:sym typeface="Public Sans"/>
            </a:endParaRPr>
          </a:p>
          <a:p>
            <a:pPr indent="0" lvl="0" marL="0" rtl="0" algn="l">
              <a:spcBef>
                <a:spcPts val="0"/>
              </a:spcBef>
              <a:spcAft>
                <a:spcPts val="0"/>
              </a:spcAft>
              <a:buClr>
                <a:schemeClr val="dk1"/>
              </a:buClr>
              <a:buSzPts val="1100"/>
              <a:buFont typeface="Arial"/>
              <a:buNone/>
            </a:pPr>
            <a:r>
              <a:rPr lang="en-CA" sz="1000">
                <a:solidFill>
                  <a:srgbClr val="666666"/>
                </a:solidFill>
                <a:latin typeface="Public Sans"/>
                <a:ea typeface="Public Sans"/>
                <a:cs typeface="Public Sans"/>
                <a:sym typeface="Public Sans"/>
              </a:rPr>
              <a:t> The Koksilah River is valued for its cultural and spiritual significance, fish, wildlife, is a water source for nearby farms and vineyards, and recreational opportunities. The majority of the watershed is privately managed forest lands. </a:t>
            </a:r>
            <a:endParaRPr sz="1000">
              <a:solidFill>
                <a:srgbClr val="666666"/>
              </a:solidFill>
              <a:latin typeface="Public Sans"/>
              <a:ea typeface="Public Sans"/>
              <a:cs typeface="Public Sans"/>
              <a:sym typeface="Public Sans"/>
            </a:endParaRPr>
          </a:p>
          <a:p>
            <a:pPr indent="0" lvl="0" marL="0" rtl="0" algn="l">
              <a:spcBef>
                <a:spcPts val="0"/>
              </a:spcBef>
              <a:spcAft>
                <a:spcPts val="0"/>
              </a:spcAft>
              <a:buClr>
                <a:schemeClr val="dk1"/>
              </a:buClr>
              <a:buSzPts val="1100"/>
              <a:buFont typeface="Arial"/>
              <a:buNone/>
            </a:pPr>
            <a:r>
              <a:t/>
            </a:r>
            <a:endParaRPr sz="1000">
              <a:solidFill>
                <a:srgbClr val="666666"/>
              </a:solidFill>
              <a:latin typeface="Public Sans"/>
              <a:ea typeface="Public Sans"/>
              <a:cs typeface="Public Sans"/>
              <a:sym typeface="Public Sans"/>
            </a:endParaRPr>
          </a:p>
          <a:p>
            <a:pPr indent="0" lvl="0" marL="0" rtl="0" algn="l">
              <a:spcBef>
                <a:spcPts val="0"/>
              </a:spcBef>
              <a:spcAft>
                <a:spcPts val="0"/>
              </a:spcAft>
              <a:buClr>
                <a:schemeClr val="dk1"/>
              </a:buClr>
              <a:buSzPts val="1100"/>
              <a:buFont typeface="Arial"/>
              <a:buNone/>
            </a:pPr>
            <a:r>
              <a:rPr lang="en-CA"/>
              <a:t>Slide developed by Tom Gleeson</a:t>
            </a:r>
            <a:endParaRPr sz="1000">
              <a:solidFill>
                <a:srgbClr val="666666"/>
              </a:solidFill>
              <a:latin typeface="Public Sans"/>
              <a:ea typeface="Public Sans"/>
              <a:cs typeface="Public Sans"/>
              <a:sym typeface="Public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cfc951ce8d_1_7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5" name="Google Shape;955;gcfc951ce8d_1_79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cfc951ce8d_1_8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4" name="Google Shape;964;gcfc951ce8d_1_80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1" name="Shape 971"/>
        <p:cNvGrpSpPr/>
        <p:nvPr/>
      </p:nvGrpSpPr>
      <p:grpSpPr>
        <a:xfrm>
          <a:off x="0" y="0"/>
          <a:ext cx="0" cy="0"/>
          <a:chOff x="0" y="0"/>
          <a:chExt cx="0" cy="0"/>
        </a:xfrm>
      </p:grpSpPr>
      <p:sp>
        <p:nvSpPr>
          <p:cNvPr id="972" name="Google Shape;972;g10d959ad661_0_2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3" name="Google Shape;973;g10d959ad661_0_2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Activity suggested by Noella Horoscoe.</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IDEAS</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Territory and treaty rights: Power of the first inhabitants, Authority, Law, land rights.</a:t>
            </a:r>
            <a:endParaRPr/>
          </a:p>
          <a:p>
            <a:pPr indent="0" lvl="0" marL="0" rtl="0" algn="l">
              <a:spcBef>
                <a:spcPts val="0"/>
              </a:spcBef>
              <a:spcAft>
                <a:spcPts val="0"/>
              </a:spcAft>
              <a:buNone/>
            </a:pPr>
            <a:r>
              <a:rPr lang="en-CA"/>
              <a:t>Settler colonialism: “The whiteman syndrome,” pain, anguish, and suffering of the colonized.</a:t>
            </a:r>
            <a:endParaRPr/>
          </a:p>
          <a:p>
            <a:pPr indent="0" lvl="0" marL="0" rtl="0" algn="l">
              <a:spcBef>
                <a:spcPts val="0"/>
              </a:spcBef>
              <a:spcAft>
                <a:spcPts val="0"/>
              </a:spcAft>
              <a:buNone/>
            </a:pPr>
            <a:r>
              <a:rPr lang="en-CA"/>
              <a:t>Reconciliation and resurgence: Peacemaking and acknowledgment of wrongdoings to the colonized.</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0" name="Shape 980"/>
        <p:cNvGrpSpPr/>
        <p:nvPr/>
      </p:nvGrpSpPr>
      <p:grpSpPr>
        <a:xfrm>
          <a:off x="0" y="0"/>
          <a:ext cx="0" cy="0"/>
          <a:chOff x="0" y="0"/>
          <a:chExt cx="0" cy="0"/>
        </a:xfrm>
      </p:grpSpPr>
      <p:sp>
        <p:nvSpPr>
          <p:cNvPr id="981" name="Google Shape;981;g108a1879435_0_93: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982" name="Google Shape;982;g108a1879435_0_93: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83" name="Google Shape;983;g108a1879435_0_93: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None/>
            </a:pPr>
            <a:r>
              <a:rPr lang="en-CA" sz="900"/>
              <a:t>Noun project: disease and medicine</a:t>
            </a:r>
            <a:endParaRPr sz="900"/>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cfc951ce8d_1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9" name="Google Shape;989;gcfc951ce8d_1_5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1068c956a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1068c956af8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cfc951ce8d_1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3" name="Google Shape;1023;gcfc951ce8d_1_65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Summer Obike with papers suggested by Noella Horsecoe</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5" name="Shape 1035"/>
        <p:cNvGrpSpPr/>
        <p:nvPr/>
      </p:nvGrpSpPr>
      <p:grpSpPr>
        <a:xfrm>
          <a:off x="0" y="0"/>
          <a:ext cx="0" cy="0"/>
          <a:chOff x="0" y="0"/>
          <a:chExt cx="0" cy="0"/>
        </a:xfrm>
      </p:grpSpPr>
      <p:sp>
        <p:nvSpPr>
          <p:cNvPr id="1036" name="Google Shape;1036;g1180b50930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7" name="Google Shape;1037;g1180b50930f_0_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80000"/>
              </a:lnSpc>
              <a:spcBef>
                <a:spcPts val="0"/>
              </a:spcBef>
              <a:spcAft>
                <a:spcPts val="0"/>
              </a:spcAft>
              <a:buClr>
                <a:schemeClr val="dk1"/>
              </a:buClr>
              <a:buFont typeface="Arial"/>
              <a:buNone/>
            </a:pPr>
            <a:r>
              <a:rPr lang="en-CA" sz="900"/>
              <a:t>Slide developed by Tom Gleeson</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108a1879435_0_77: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164" name="Google Shape;164;g108a1879435_0_77: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5" name="Google Shape;165;g108a1879435_0_77: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Clr>
                <a:schemeClr val="dk1"/>
              </a:buClr>
              <a:buSzPts val="1100"/>
              <a:buFont typeface="Arial"/>
              <a:buNone/>
            </a:pPr>
            <a:r>
              <a:rPr lang="en-CA" sz="900">
                <a:latin typeface="Google Sans"/>
                <a:ea typeface="Google Sans"/>
                <a:cs typeface="Google Sans"/>
                <a:sym typeface="Google Sans"/>
              </a:rPr>
              <a:t> slide developed by Tom Gleeson</a:t>
            </a:r>
            <a:endParaRPr sz="900"/>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cfc951ce8d_1_2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cfc951ce8d_1_27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Tom Gleeson</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gcfc951ce8d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8" name="Google Shape;1058;gcfc951ce8d_0_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Chinchu Mohan</a:t>
            </a:r>
            <a:endParaRPr/>
          </a:p>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3" name="Shape 1063"/>
        <p:cNvGrpSpPr/>
        <p:nvPr/>
      </p:nvGrpSpPr>
      <p:grpSpPr>
        <a:xfrm>
          <a:off x="0" y="0"/>
          <a:ext cx="0" cy="0"/>
          <a:chOff x="0" y="0"/>
          <a:chExt cx="0" cy="0"/>
        </a:xfrm>
      </p:grpSpPr>
      <p:sp>
        <p:nvSpPr>
          <p:cNvPr id="1064" name="Google Shape;1064;g10c201014cb_0_242:notes"/>
          <p:cNvSpPr/>
          <p:nvPr>
            <p:ph idx="2" type="sldImg"/>
          </p:nvPr>
        </p:nvSpPr>
        <p:spPr>
          <a:xfrm>
            <a:off x="428625"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1065" name="Google Shape;1065;g10c201014cb_0_242:notes"/>
          <p:cNvSpPr txBox="1"/>
          <p:nvPr>
            <p:ph idx="1" type="body"/>
          </p:nvPr>
        </p:nvSpPr>
        <p:spPr>
          <a:xfrm>
            <a:off x="686098" y="4343703"/>
            <a:ext cx="54858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Summer Okibe, tweaked by Tom Gleeson</a:t>
            </a:r>
            <a:endParaRPr/>
          </a:p>
        </p:txBody>
      </p:sp>
      <p:sp>
        <p:nvSpPr>
          <p:cNvPr id="1066" name="Google Shape;1066;g10c201014cb_0_242:notes"/>
          <p:cNvSpPr txBox="1"/>
          <p:nvPr>
            <p:ph idx="12" type="sldNum"/>
          </p:nvPr>
        </p:nvSpPr>
        <p:spPr>
          <a:xfrm>
            <a:off x="3884414" y="8685894"/>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CA"/>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10c201014cb_0_248:notes"/>
          <p:cNvSpPr/>
          <p:nvPr>
            <p:ph idx="2" type="sldImg"/>
          </p:nvPr>
        </p:nvSpPr>
        <p:spPr>
          <a:xfrm>
            <a:off x="428625"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1074" name="Google Shape;1074;g10c201014cb_0_248:notes"/>
          <p:cNvSpPr txBox="1"/>
          <p:nvPr>
            <p:ph idx="1" type="body"/>
          </p:nvPr>
        </p:nvSpPr>
        <p:spPr>
          <a:xfrm>
            <a:off x="686098" y="4343703"/>
            <a:ext cx="54858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Materials found by </a:t>
            </a:r>
            <a:r>
              <a:rPr lang="en-CA"/>
              <a:t>Summer Okibe; slide developed by Tom Gleeson</a:t>
            </a:r>
            <a:endParaRPr/>
          </a:p>
        </p:txBody>
      </p:sp>
      <p:sp>
        <p:nvSpPr>
          <p:cNvPr id="1075" name="Google Shape;1075;g10c201014cb_0_248:notes"/>
          <p:cNvSpPr txBox="1"/>
          <p:nvPr>
            <p:ph idx="12" type="sldNum"/>
          </p:nvPr>
        </p:nvSpPr>
        <p:spPr>
          <a:xfrm>
            <a:off x="3884414" y="8685894"/>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CA"/>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4" name="Shape 1084"/>
        <p:cNvGrpSpPr/>
        <p:nvPr/>
      </p:nvGrpSpPr>
      <p:grpSpPr>
        <a:xfrm>
          <a:off x="0" y="0"/>
          <a:ext cx="0" cy="0"/>
          <a:chOff x="0" y="0"/>
          <a:chExt cx="0" cy="0"/>
        </a:xfrm>
      </p:grpSpPr>
      <p:sp>
        <p:nvSpPr>
          <p:cNvPr id="1085" name="Google Shape;1085;g1119db04f8b_0_0:notes"/>
          <p:cNvSpPr/>
          <p:nvPr>
            <p:ph idx="2" type="sldImg"/>
          </p:nvPr>
        </p:nvSpPr>
        <p:spPr>
          <a:xfrm>
            <a:off x="428625" y="686405"/>
            <a:ext cx="6000900" cy="3429000"/>
          </a:xfrm>
          <a:custGeom>
            <a:rect b="b" l="l" r="r" t="t"/>
            <a:pathLst>
              <a:path extrusionOk="0" h="120000" w="120000">
                <a:moveTo>
                  <a:pt x="0" y="0"/>
                </a:moveTo>
                <a:lnTo>
                  <a:pt x="120000" y="0"/>
                </a:lnTo>
                <a:lnTo>
                  <a:pt x="120000" y="120000"/>
                </a:lnTo>
                <a:lnTo>
                  <a:pt x="0" y="120000"/>
                </a:lnTo>
                <a:close/>
              </a:path>
            </a:pathLst>
          </a:custGeom>
        </p:spPr>
      </p:sp>
      <p:sp>
        <p:nvSpPr>
          <p:cNvPr id="1086" name="Google Shape;1086;g1119db04f8b_0_0:notes"/>
          <p:cNvSpPr txBox="1"/>
          <p:nvPr>
            <p:ph idx="1" type="body"/>
          </p:nvPr>
        </p:nvSpPr>
        <p:spPr>
          <a:xfrm>
            <a:off x="686098" y="4343703"/>
            <a:ext cx="5485800" cy="41139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Materials found by Summer Okibe; slide developed by Tom Gleeson</a:t>
            </a:r>
            <a:endParaRPr/>
          </a:p>
        </p:txBody>
      </p:sp>
      <p:sp>
        <p:nvSpPr>
          <p:cNvPr id="1087" name="Google Shape;1087;g1119db04f8b_0_0:notes"/>
          <p:cNvSpPr txBox="1"/>
          <p:nvPr>
            <p:ph idx="12" type="sldNum"/>
          </p:nvPr>
        </p:nvSpPr>
        <p:spPr>
          <a:xfrm>
            <a:off x="3884414" y="8685894"/>
            <a:ext cx="2972100" cy="4566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CA"/>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3" name="Shape 1093"/>
        <p:cNvGrpSpPr/>
        <p:nvPr/>
      </p:nvGrpSpPr>
      <p:grpSpPr>
        <a:xfrm>
          <a:off x="0" y="0"/>
          <a:ext cx="0" cy="0"/>
          <a:chOff x="0" y="0"/>
          <a:chExt cx="0" cy="0"/>
        </a:xfrm>
      </p:grpSpPr>
      <p:sp>
        <p:nvSpPr>
          <p:cNvPr id="1094" name="Google Shape;1094;g108a1879435_0_86:notes"/>
          <p:cNvSpPr txBox="1"/>
          <p:nvPr>
            <p:ph idx="12" type="sldNum"/>
          </p:nvPr>
        </p:nvSpPr>
        <p:spPr>
          <a:xfrm>
            <a:off x="3884029" y="8686488"/>
            <a:ext cx="2972400" cy="456000"/>
          </a:xfrm>
          <a:prstGeom prst="rect">
            <a:avLst/>
          </a:prstGeom>
          <a:noFill/>
          <a:ln>
            <a:noFill/>
          </a:ln>
        </p:spPr>
        <p:txBody>
          <a:bodyPr anchorCtr="0" anchor="b" bIns="45625" lIns="91275" spcFirstLastPara="1" rIns="91275" wrap="square" tIns="45625">
            <a:noAutofit/>
          </a:bodyPr>
          <a:lstStyle/>
          <a:p>
            <a:pPr indent="0" lvl="0" marL="0" marR="0" rtl="0" algn="r">
              <a:spcBef>
                <a:spcPts val="0"/>
              </a:spcBef>
              <a:spcAft>
                <a:spcPts val="0"/>
              </a:spcAft>
              <a:buNone/>
            </a:pPr>
            <a:fld id="{00000000-1234-1234-1234-123412341234}" type="slidenum">
              <a:rPr lang="en-CA" sz="1300">
                <a:solidFill>
                  <a:schemeClr val="dk1"/>
                </a:solidFill>
                <a:latin typeface="Arial"/>
                <a:ea typeface="Arial"/>
                <a:cs typeface="Arial"/>
                <a:sym typeface="Arial"/>
              </a:rPr>
              <a:t>‹#›</a:t>
            </a:fld>
            <a:endParaRPr sz="1300">
              <a:solidFill>
                <a:schemeClr val="dk1"/>
              </a:solidFill>
              <a:latin typeface="Arial"/>
              <a:ea typeface="Arial"/>
              <a:cs typeface="Arial"/>
              <a:sym typeface="Arial"/>
            </a:endParaRPr>
          </a:p>
        </p:txBody>
      </p:sp>
      <p:sp>
        <p:nvSpPr>
          <p:cNvPr id="1095" name="Google Shape;1095;g108a1879435_0_86:notes"/>
          <p:cNvSpPr/>
          <p:nvPr>
            <p:ph idx="2" type="sldImg"/>
          </p:nvPr>
        </p:nvSpPr>
        <p:spPr>
          <a:xfrm>
            <a:off x="397565" y="687049"/>
            <a:ext cx="6063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96" name="Google Shape;1096;g108a1879435_0_86:notes"/>
          <p:cNvSpPr txBox="1"/>
          <p:nvPr>
            <p:ph idx="1" type="body"/>
          </p:nvPr>
        </p:nvSpPr>
        <p:spPr>
          <a:xfrm>
            <a:off x="686424" y="4344030"/>
            <a:ext cx="5485200" cy="4113000"/>
          </a:xfrm>
          <a:prstGeom prst="rect">
            <a:avLst/>
          </a:prstGeom>
          <a:noFill/>
          <a:ln>
            <a:noFill/>
          </a:ln>
        </p:spPr>
        <p:txBody>
          <a:bodyPr anchorCtr="0" anchor="t" bIns="45625" lIns="91275" spcFirstLastPara="1" rIns="91275" wrap="square" tIns="45625">
            <a:noAutofit/>
          </a:bodyPr>
          <a:lstStyle/>
          <a:p>
            <a:pPr indent="0" lvl="0" marL="0" rtl="0" algn="l">
              <a:lnSpc>
                <a:spcPct val="80000"/>
              </a:lnSpc>
              <a:spcBef>
                <a:spcPts val="0"/>
              </a:spcBef>
              <a:spcAft>
                <a:spcPts val="0"/>
              </a:spcAft>
              <a:buNone/>
            </a:pPr>
            <a:r>
              <a:rPr lang="en-CA" sz="900"/>
              <a:t>Noun project: disease and medicine</a:t>
            </a:r>
            <a:endParaRPr sz="900"/>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0" name="Shape 1100"/>
        <p:cNvGrpSpPr/>
        <p:nvPr/>
      </p:nvGrpSpPr>
      <p:grpSpPr>
        <a:xfrm>
          <a:off x="0" y="0"/>
          <a:ext cx="0" cy="0"/>
          <a:chOff x="0" y="0"/>
          <a:chExt cx="0" cy="0"/>
        </a:xfrm>
      </p:grpSpPr>
      <p:sp>
        <p:nvSpPr>
          <p:cNvPr id="1101" name="Google Shape;1101;gcfc951ce8d_1_7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2" name="Google Shape;1102;gcfc951ce8d_1_70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Tom Gleeson; Icons </a:t>
            </a:r>
            <a:r>
              <a:rPr lang="en-CA"/>
              <a:t>are ‘bright’ or ‘wrong’ from the Noun Project</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cfc951ce8d_1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1" name="Google Shape;1121;gcfc951ce8d_1_76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Tom Gleeson</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cfc951ce8d_1_8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7" name="Google Shape;1137;gcfc951ce8d_1_85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Summer Obike</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cfc951ce8d_1_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9" name="Google Shape;1149;gcfc951ce8d_1_86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Noella Horsecoe</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10d959ad661_0_276:notes"/>
          <p:cNvSpPr txBox="1"/>
          <p:nvPr>
            <p:ph idx="1" type="body"/>
          </p:nvPr>
        </p:nvSpPr>
        <p:spPr>
          <a:xfrm>
            <a:off x="685800" y="4343237"/>
            <a:ext cx="5486100" cy="4114500"/>
          </a:xfrm>
          <a:prstGeom prst="rect">
            <a:avLst/>
          </a:prstGeom>
        </p:spPr>
        <p:txBody>
          <a:bodyPr anchorCtr="0" anchor="t" bIns="45700" lIns="91425" spcFirstLastPara="1" rIns="91425" wrap="square" tIns="45700">
            <a:noAutofit/>
          </a:bodyPr>
          <a:lstStyle/>
          <a:p>
            <a:pPr indent="0" lvl="0" marL="0" rtl="0" algn="l">
              <a:spcBef>
                <a:spcPts val="360"/>
              </a:spcBef>
              <a:spcAft>
                <a:spcPts val="0"/>
              </a:spcAft>
              <a:buClr>
                <a:schemeClr val="dk1"/>
              </a:buClr>
              <a:buSzPts val="1100"/>
              <a:buFont typeface="Arial"/>
              <a:buNone/>
            </a:pPr>
            <a:r>
              <a:rPr lang="en-CA">
                <a:latin typeface="Arial"/>
                <a:ea typeface="Arial"/>
                <a:cs typeface="Arial"/>
                <a:sym typeface="Arial"/>
              </a:rPr>
              <a:t>Slide developed by Tom Gleeson</a:t>
            </a:r>
            <a:endParaRPr/>
          </a:p>
        </p:txBody>
      </p:sp>
      <p:sp>
        <p:nvSpPr>
          <p:cNvPr id="176" name="Google Shape;176;g10d959ad661_0_276:notes"/>
          <p:cNvSpPr/>
          <p:nvPr>
            <p:ph idx="2" type="sldImg"/>
          </p:nvPr>
        </p:nvSpPr>
        <p:spPr>
          <a:xfrm>
            <a:off x="470649" y="694800"/>
            <a:ext cx="5916000" cy="34284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cfc951ce8d_1_8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cfc951ce8d_1_88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Xander Huggins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cfc951ce8d_1_8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cfc951ce8d_1_8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Xander Huggins</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7" name="Shape 1187"/>
        <p:cNvGrpSpPr/>
        <p:nvPr/>
      </p:nvGrpSpPr>
      <p:grpSpPr>
        <a:xfrm>
          <a:off x="0" y="0"/>
          <a:ext cx="0" cy="0"/>
          <a:chOff x="0" y="0"/>
          <a:chExt cx="0" cy="0"/>
        </a:xfrm>
      </p:grpSpPr>
      <p:sp>
        <p:nvSpPr>
          <p:cNvPr id="1188" name="Google Shape;1188;gcfc951ce8d_1_9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9" name="Google Shape;1189;gcfc951ce8d_1_9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Xander Huggins</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1" name="Shape 1201"/>
        <p:cNvGrpSpPr/>
        <p:nvPr/>
      </p:nvGrpSpPr>
      <p:grpSpPr>
        <a:xfrm>
          <a:off x="0" y="0"/>
          <a:ext cx="0" cy="0"/>
          <a:chOff x="0" y="0"/>
          <a:chExt cx="0" cy="0"/>
        </a:xfrm>
      </p:grpSpPr>
      <p:sp>
        <p:nvSpPr>
          <p:cNvPr id="1202" name="Google Shape;1202;gcfc951ce8d_1_9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3" name="Google Shape;1203;gcfc951ce8d_1_9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Xander Huggins</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cfc951ce8d_1_9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cfc951ce8d_1_94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CA"/>
              <a:t>Slide developed by Xander Huggins</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7" name="Shape 1227"/>
        <p:cNvGrpSpPr/>
        <p:nvPr/>
      </p:nvGrpSpPr>
      <p:grpSpPr>
        <a:xfrm>
          <a:off x="0" y="0"/>
          <a:ext cx="0" cy="0"/>
          <a:chOff x="0" y="0"/>
          <a:chExt cx="0" cy="0"/>
        </a:xfrm>
      </p:grpSpPr>
      <p:sp>
        <p:nvSpPr>
          <p:cNvPr id="1228" name="Google Shape;1228;gcfc951ce8d_1_9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9" name="Google Shape;1229;gcfc951ce8d_1_95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Chinchu Mohan</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The first surface coal mine in this region was the Holingol open pit coal mine, which began in 1979 with a coal production capacity of 300 000 tons per year. By 2004, however, the coal production capacity had dramatically expanded to 12 500 000 tons per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At the costs of the environment and local residents’ livelihood, Inner Mongolia has since 2002 experienced an economic boom based on mining. The wealth from the economic boom has not been fairly distributed</a:t>
            </a:r>
            <a:endParaRPr/>
          </a:p>
          <a:p>
            <a:pPr indent="0" lvl="0" marL="0" rtl="0" algn="l">
              <a:spcBef>
                <a:spcPts val="0"/>
              </a:spcBef>
              <a:spcAft>
                <a:spcPts val="0"/>
              </a:spcAft>
              <a:buNone/>
            </a:pPr>
            <a:r>
              <a:rPr lang="en-CA"/>
              <a:t>Ordos became one of the wealthiest cities in China. However, ordinary Mongolian herdsmen are not benefiting from that boom, which is based on exploitation of what they view as their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coal pollution in North China is shortening life expectancy by 5.5 years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cfc951ce8d_1_10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9" name="Google Shape;1239;gcfc951ce8d_1_10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CA"/>
              <a:t>Slide developed by Aly Jacoby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4 Content" type="fourObj">
  <p:cSld name="FOUR_OBJECTS">
    <p:spTree>
      <p:nvGrpSpPr>
        <p:cNvPr id="15" name="Shape 15"/>
        <p:cNvGrpSpPr/>
        <p:nvPr/>
      </p:nvGrpSpPr>
      <p:grpSpPr>
        <a:xfrm>
          <a:off x="0" y="0"/>
          <a:ext cx="0" cy="0"/>
          <a:chOff x="0" y="0"/>
          <a:chExt cx="0" cy="0"/>
        </a:xfrm>
      </p:grpSpPr>
      <p:sp>
        <p:nvSpPr>
          <p:cNvPr id="16" name="Google Shape;16;g10651f0eff6_0_104"/>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SzPts val="3300"/>
              <a:buNone/>
              <a:defRPr/>
            </a:lvl1pPr>
            <a:lvl2pPr lvl="1" algn="ctr">
              <a:lnSpc>
                <a:spcPct val="100000"/>
              </a:lnSpc>
              <a:spcBef>
                <a:spcPts val="0"/>
              </a:spcBef>
              <a:spcAft>
                <a:spcPts val="0"/>
              </a:spcAft>
              <a:buSzPts val="1100"/>
              <a:buNone/>
              <a:defRPr/>
            </a:lvl2pPr>
            <a:lvl3pPr lvl="2" algn="ctr">
              <a:lnSpc>
                <a:spcPct val="100000"/>
              </a:lnSpc>
              <a:spcBef>
                <a:spcPts val="0"/>
              </a:spcBef>
              <a:spcAft>
                <a:spcPts val="0"/>
              </a:spcAft>
              <a:buSzPts val="1100"/>
              <a:buNone/>
              <a:defRPr/>
            </a:lvl3pPr>
            <a:lvl4pPr lvl="3" algn="ctr">
              <a:lnSpc>
                <a:spcPct val="100000"/>
              </a:lnSpc>
              <a:spcBef>
                <a:spcPts val="0"/>
              </a:spcBef>
              <a:spcAft>
                <a:spcPts val="0"/>
              </a:spcAft>
              <a:buSzPts val="1100"/>
              <a:buNone/>
              <a:defRPr/>
            </a:lvl4pPr>
            <a:lvl5pPr lvl="4" algn="ctr">
              <a:lnSpc>
                <a:spcPct val="100000"/>
              </a:lnSpc>
              <a:spcBef>
                <a:spcPts val="0"/>
              </a:spcBef>
              <a:spcAft>
                <a:spcPts val="0"/>
              </a:spcAft>
              <a:buSzPts val="1100"/>
              <a:buNone/>
              <a:defRPr/>
            </a:lvl5pPr>
            <a:lvl6pPr lvl="5" algn="ctr">
              <a:lnSpc>
                <a:spcPct val="100000"/>
              </a:lnSpc>
              <a:spcBef>
                <a:spcPts val="0"/>
              </a:spcBef>
              <a:spcAft>
                <a:spcPts val="0"/>
              </a:spcAft>
              <a:buSzPts val="1100"/>
              <a:buNone/>
              <a:defRPr/>
            </a:lvl6pPr>
            <a:lvl7pPr lvl="6" algn="ctr">
              <a:lnSpc>
                <a:spcPct val="100000"/>
              </a:lnSpc>
              <a:spcBef>
                <a:spcPts val="0"/>
              </a:spcBef>
              <a:spcAft>
                <a:spcPts val="0"/>
              </a:spcAft>
              <a:buSzPts val="1100"/>
              <a:buNone/>
              <a:defRPr/>
            </a:lvl7pPr>
            <a:lvl8pPr lvl="7" algn="ctr">
              <a:lnSpc>
                <a:spcPct val="100000"/>
              </a:lnSpc>
              <a:spcBef>
                <a:spcPts val="0"/>
              </a:spcBef>
              <a:spcAft>
                <a:spcPts val="0"/>
              </a:spcAft>
              <a:buSzPts val="1100"/>
              <a:buNone/>
              <a:defRPr/>
            </a:lvl8pPr>
            <a:lvl9pPr lvl="8" algn="ctr">
              <a:lnSpc>
                <a:spcPct val="100000"/>
              </a:lnSpc>
              <a:spcBef>
                <a:spcPts val="0"/>
              </a:spcBef>
              <a:spcAft>
                <a:spcPts val="0"/>
              </a:spcAft>
              <a:buSzPts val="1100"/>
              <a:buNone/>
              <a:defRPr/>
            </a:lvl9pPr>
          </a:lstStyle>
          <a:p/>
        </p:txBody>
      </p:sp>
      <p:sp>
        <p:nvSpPr>
          <p:cNvPr id="17" name="Google Shape;17;g10651f0eff6_0_104"/>
          <p:cNvSpPr txBox="1"/>
          <p:nvPr>
            <p:ph idx="1" type="body"/>
          </p:nvPr>
        </p:nvSpPr>
        <p:spPr>
          <a:xfrm>
            <a:off x="457200" y="1200150"/>
            <a:ext cx="4038600" cy="163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
              </a:spcBef>
              <a:spcAft>
                <a:spcPts val="0"/>
              </a:spcAft>
              <a:buClr>
                <a:schemeClr val="lt1"/>
              </a:buClr>
              <a:buSzPts val="1800"/>
              <a:buChar char="•"/>
              <a:defRPr/>
            </a:lvl1pPr>
            <a:lvl2pPr indent="-342900" lvl="1" marL="914400" algn="l">
              <a:lnSpc>
                <a:spcPct val="90000"/>
              </a:lnSpc>
              <a:spcBef>
                <a:spcPts val="360"/>
              </a:spcBef>
              <a:spcAft>
                <a:spcPts val="0"/>
              </a:spcAft>
              <a:buClr>
                <a:schemeClr val="lt1"/>
              </a:buClr>
              <a:buSzPts val="1800"/>
              <a:buChar char="•"/>
              <a:defRPr/>
            </a:lvl2pPr>
            <a:lvl3pPr indent="-342900" lvl="2" marL="1371600" algn="l">
              <a:lnSpc>
                <a:spcPct val="90000"/>
              </a:lnSpc>
              <a:spcBef>
                <a:spcPts val="360"/>
              </a:spcBef>
              <a:spcAft>
                <a:spcPts val="0"/>
              </a:spcAft>
              <a:buClr>
                <a:schemeClr val="lt1"/>
              </a:buClr>
              <a:buSzPts val="1800"/>
              <a:buChar char="•"/>
              <a:defRPr/>
            </a:lvl3pPr>
            <a:lvl4pPr indent="-342900" lvl="3" marL="1828800" algn="l">
              <a:lnSpc>
                <a:spcPct val="90000"/>
              </a:lnSpc>
              <a:spcBef>
                <a:spcPts val="360"/>
              </a:spcBef>
              <a:spcAft>
                <a:spcPts val="0"/>
              </a:spcAft>
              <a:buClr>
                <a:schemeClr val="lt1"/>
              </a:buClr>
              <a:buSzPts val="1800"/>
              <a:buChar char="•"/>
              <a:defRPr/>
            </a:lvl4pPr>
            <a:lvl5pPr indent="-342900" lvl="4" marL="2286000" algn="l">
              <a:lnSpc>
                <a:spcPct val="90000"/>
              </a:lnSpc>
              <a:spcBef>
                <a:spcPts val="360"/>
              </a:spcBef>
              <a:spcAft>
                <a:spcPts val="0"/>
              </a:spcAft>
              <a:buClr>
                <a:schemeClr val="lt1"/>
              </a:buClr>
              <a:buSzPts val="1800"/>
              <a:buChar char="•"/>
              <a:defRPr/>
            </a:lvl5pPr>
            <a:lvl6pPr indent="-342900" lvl="5" marL="2743200" algn="l">
              <a:lnSpc>
                <a:spcPct val="90000"/>
              </a:lnSpc>
              <a:spcBef>
                <a:spcPts val="360"/>
              </a:spcBef>
              <a:spcAft>
                <a:spcPts val="0"/>
              </a:spcAft>
              <a:buClr>
                <a:schemeClr val="lt1"/>
              </a:buClr>
              <a:buSzPts val="1800"/>
              <a:buChar char="•"/>
              <a:defRPr/>
            </a:lvl6pPr>
            <a:lvl7pPr indent="-342900" lvl="6" marL="3200400" algn="l">
              <a:lnSpc>
                <a:spcPct val="90000"/>
              </a:lnSpc>
              <a:spcBef>
                <a:spcPts val="360"/>
              </a:spcBef>
              <a:spcAft>
                <a:spcPts val="0"/>
              </a:spcAft>
              <a:buClr>
                <a:schemeClr val="lt1"/>
              </a:buClr>
              <a:buSzPts val="1800"/>
              <a:buChar char="•"/>
              <a:defRPr/>
            </a:lvl7pPr>
            <a:lvl8pPr indent="-342900" lvl="7" marL="3657600" algn="l">
              <a:lnSpc>
                <a:spcPct val="90000"/>
              </a:lnSpc>
              <a:spcBef>
                <a:spcPts val="360"/>
              </a:spcBef>
              <a:spcAft>
                <a:spcPts val="0"/>
              </a:spcAft>
              <a:buClr>
                <a:schemeClr val="lt1"/>
              </a:buClr>
              <a:buSzPts val="1800"/>
              <a:buChar char="•"/>
              <a:defRPr/>
            </a:lvl8pPr>
            <a:lvl9pPr indent="-342900" lvl="8" marL="4114800" algn="l">
              <a:lnSpc>
                <a:spcPct val="90000"/>
              </a:lnSpc>
              <a:spcBef>
                <a:spcPts val="360"/>
              </a:spcBef>
              <a:spcAft>
                <a:spcPts val="0"/>
              </a:spcAft>
              <a:buClr>
                <a:schemeClr val="lt1"/>
              </a:buClr>
              <a:buSzPts val="1800"/>
              <a:buChar char="•"/>
              <a:defRPr/>
            </a:lvl9pPr>
          </a:lstStyle>
          <a:p/>
        </p:txBody>
      </p:sp>
      <p:sp>
        <p:nvSpPr>
          <p:cNvPr id="18" name="Google Shape;18;g10651f0eff6_0_104"/>
          <p:cNvSpPr txBox="1"/>
          <p:nvPr>
            <p:ph idx="2" type="body"/>
          </p:nvPr>
        </p:nvSpPr>
        <p:spPr>
          <a:xfrm>
            <a:off x="4648200" y="1200150"/>
            <a:ext cx="4038600" cy="163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
              </a:spcBef>
              <a:spcAft>
                <a:spcPts val="0"/>
              </a:spcAft>
              <a:buClr>
                <a:schemeClr val="lt1"/>
              </a:buClr>
              <a:buSzPts val="1800"/>
              <a:buChar char="•"/>
              <a:defRPr/>
            </a:lvl1pPr>
            <a:lvl2pPr indent="-342900" lvl="1" marL="914400" algn="l">
              <a:lnSpc>
                <a:spcPct val="90000"/>
              </a:lnSpc>
              <a:spcBef>
                <a:spcPts val="360"/>
              </a:spcBef>
              <a:spcAft>
                <a:spcPts val="0"/>
              </a:spcAft>
              <a:buClr>
                <a:schemeClr val="lt1"/>
              </a:buClr>
              <a:buSzPts val="1800"/>
              <a:buChar char="•"/>
              <a:defRPr/>
            </a:lvl2pPr>
            <a:lvl3pPr indent="-342900" lvl="2" marL="1371600" algn="l">
              <a:lnSpc>
                <a:spcPct val="90000"/>
              </a:lnSpc>
              <a:spcBef>
                <a:spcPts val="360"/>
              </a:spcBef>
              <a:spcAft>
                <a:spcPts val="0"/>
              </a:spcAft>
              <a:buClr>
                <a:schemeClr val="lt1"/>
              </a:buClr>
              <a:buSzPts val="1800"/>
              <a:buChar char="•"/>
              <a:defRPr/>
            </a:lvl3pPr>
            <a:lvl4pPr indent="-342900" lvl="3" marL="1828800" algn="l">
              <a:lnSpc>
                <a:spcPct val="90000"/>
              </a:lnSpc>
              <a:spcBef>
                <a:spcPts val="360"/>
              </a:spcBef>
              <a:spcAft>
                <a:spcPts val="0"/>
              </a:spcAft>
              <a:buClr>
                <a:schemeClr val="lt1"/>
              </a:buClr>
              <a:buSzPts val="1800"/>
              <a:buChar char="•"/>
              <a:defRPr/>
            </a:lvl4pPr>
            <a:lvl5pPr indent="-342900" lvl="4" marL="2286000" algn="l">
              <a:lnSpc>
                <a:spcPct val="90000"/>
              </a:lnSpc>
              <a:spcBef>
                <a:spcPts val="360"/>
              </a:spcBef>
              <a:spcAft>
                <a:spcPts val="0"/>
              </a:spcAft>
              <a:buClr>
                <a:schemeClr val="lt1"/>
              </a:buClr>
              <a:buSzPts val="1800"/>
              <a:buChar char="•"/>
              <a:defRPr/>
            </a:lvl5pPr>
            <a:lvl6pPr indent="-342900" lvl="5" marL="2743200" algn="l">
              <a:lnSpc>
                <a:spcPct val="90000"/>
              </a:lnSpc>
              <a:spcBef>
                <a:spcPts val="360"/>
              </a:spcBef>
              <a:spcAft>
                <a:spcPts val="0"/>
              </a:spcAft>
              <a:buClr>
                <a:schemeClr val="lt1"/>
              </a:buClr>
              <a:buSzPts val="1800"/>
              <a:buChar char="•"/>
              <a:defRPr/>
            </a:lvl6pPr>
            <a:lvl7pPr indent="-342900" lvl="6" marL="3200400" algn="l">
              <a:lnSpc>
                <a:spcPct val="90000"/>
              </a:lnSpc>
              <a:spcBef>
                <a:spcPts val="360"/>
              </a:spcBef>
              <a:spcAft>
                <a:spcPts val="0"/>
              </a:spcAft>
              <a:buClr>
                <a:schemeClr val="lt1"/>
              </a:buClr>
              <a:buSzPts val="1800"/>
              <a:buChar char="•"/>
              <a:defRPr/>
            </a:lvl7pPr>
            <a:lvl8pPr indent="-342900" lvl="7" marL="3657600" algn="l">
              <a:lnSpc>
                <a:spcPct val="90000"/>
              </a:lnSpc>
              <a:spcBef>
                <a:spcPts val="360"/>
              </a:spcBef>
              <a:spcAft>
                <a:spcPts val="0"/>
              </a:spcAft>
              <a:buClr>
                <a:schemeClr val="lt1"/>
              </a:buClr>
              <a:buSzPts val="1800"/>
              <a:buChar char="•"/>
              <a:defRPr/>
            </a:lvl8pPr>
            <a:lvl9pPr indent="-342900" lvl="8" marL="4114800" algn="l">
              <a:lnSpc>
                <a:spcPct val="90000"/>
              </a:lnSpc>
              <a:spcBef>
                <a:spcPts val="360"/>
              </a:spcBef>
              <a:spcAft>
                <a:spcPts val="0"/>
              </a:spcAft>
              <a:buClr>
                <a:schemeClr val="lt1"/>
              </a:buClr>
              <a:buSzPts val="1800"/>
              <a:buChar char="•"/>
              <a:defRPr/>
            </a:lvl9pPr>
          </a:lstStyle>
          <a:p/>
        </p:txBody>
      </p:sp>
      <p:sp>
        <p:nvSpPr>
          <p:cNvPr id="19" name="Google Shape;19;g10651f0eff6_0_104"/>
          <p:cNvSpPr txBox="1"/>
          <p:nvPr>
            <p:ph idx="3" type="body"/>
          </p:nvPr>
        </p:nvSpPr>
        <p:spPr>
          <a:xfrm>
            <a:off x="457200" y="2953941"/>
            <a:ext cx="4038600" cy="1640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
              </a:spcBef>
              <a:spcAft>
                <a:spcPts val="0"/>
              </a:spcAft>
              <a:buClr>
                <a:schemeClr val="lt1"/>
              </a:buClr>
              <a:buSzPts val="1800"/>
              <a:buChar char="•"/>
              <a:defRPr/>
            </a:lvl1pPr>
            <a:lvl2pPr indent="-342900" lvl="1" marL="914400" algn="l">
              <a:lnSpc>
                <a:spcPct val="90000"/>
              </a:lnSpc>
              <a:spcBef>
                <a:spcPts val="360"/>
              </a:spcBef>
              <a:spcAft>
                <a:spcPts val="0"/>
              </a:spcAft>
              <a:buClr>
                <a:schemeClr val="lt1"/>
              </a:buClr>
              <a:buSzPts val="1800"/>
              <a:buChar char="•"/>
              <a:defRPr/>
            </a:lvl2pPr>
            <a:lvl3pPr indent="-342900" lvl="2" marL="1371600" algn="l">
              <a:lnSpc>
                <a:spcPct val="90000"/>
              </a:lnSpc>
              <a:spcBef>
                <a:spcPts val="360"/>
              </a:spcBef>
              <a:spcAft>
                <a:spcPts val="0"/>
              </a:spcAft>
              <a:buClr>
                <a:schemeClr val="lt1"/>
              </a:buClr>
              <a:buSzPts val="1800"/>
              <a:buChar char="•"/>
              <a:defRPr/>
            </a:lvl3pPr>
            <a:lvl4pPr indent="-342900" lvl="3" marL="1828800" algn="l">
              <a:lnSpc>
                <a:spcPct val="90000"/>
              </a:lnSpc>
              <a:spcBef>
                <a:spcPts val="360"/>
              </a:spcBef>
              <a:spcAft>
                <a:spcPts val="0"/>
              </a:spcAft>
              <a:buClr>
                <a:schemeClr val="lt1"/>
              </a:buClr>
              <a:buSzPts val="1800"/>
              <a:buChar char="•"/>
              <a:defRPr/>
            </a:lvl4pPr>
            <a:lvl5pPr indent="-342900" lvl="4" marL="2286000" algn="l">
              <a:lnSpc>
                <a:spcPct val="90000"/>
              </a:lnSpc>
              <a:spcBef>
                <a:spcPts val="360"/>
              </a:spcBef>
              <a:spcAft>
                <a:spcPts val="0"/>
              </a:spcAft>
              <a:buClr>
                <a:schemeClr val="lt1"/>
              </a:buClr>
              <a:buSzPts val="1800"/>
              <a:buChar char="•"/>
              <a:defRPr/>
            </a:lvl5pPr>
            <a:lvl6pPr indent="-342900" lvl="5" marL="2743200" algn="l">
              <a:lnSpc>
                <a:spcPct val="90000"/>
              </a:lnSpc>
              <a:spcBef>
                <a:spcPts val="360"/>
              </a:spcBef>
              <a:spcAft>
                <a:spcPts val="0"/>
              </a:spcAft>
              <a:buClr>
                <a:schemeClr val="lt1"/>
              </a:buClr>
              <a:buSzPts val="1800"/>
              <a:buChar char="•"/>
              <a:defRPr/>
            </a:lvl6pPr>
            <a:lvl7pPr indent="-342900" lvl="6" marL="3200400" algn="l">
              <a:lnSpc>
                <a:spcPct val="90000"/>
              </a:lnSpc>
              <a:spcBef>
                <a:spcPts val="360"/>
              </a:spcBef>
              <a:spcAft>
                <a:spcPts val="0"/>
              </a:spcAft>
              <a:buClr>
                <a:schemeClr val="lt1"/>
              </a:buClr>
              <a:buSzPts val="1800"/>
              <a:buChar char="•"/>
              <a:defRPr/>
            </a:lvl7pPr>
            <a:lvl8pPr indent="-342900" lvl="7" marL="3657600" algn="l">
              <a:lnSpc>
                <a:spcPct val="90000"/>
              </a:lnSpc>
              <a:spcBef>
                <a:spcPts val="360"/>
              </a:spcBef>
              <a:spcAft>
                <a:spcPts val="0"/>
              </a:spcAft>
              <a:buClr>
                <a:schemeClr val="lt1"/>
              </a:buClr>
              <a:buSzPts val="1800"/>
              <a:buChar char="•"/>
              <a:defRPr/>
            </a:lvl8pPr>
            <a:lvl9pPr indent="-342900" lvl="8" marL="4114800" algn="l">
              <a:lnSpc>
                <a:spcPct val="90000"/>
              </a:lnSpc>
              <a:spcBef>
                <a:spcPts val="360"/>
              </a:spcBef>
              <a:spcAft>
                <a:spcPts val="0"/>
              </a:spcAft>
              <a:buClr>
                <a:schemeClr val="lt1"/>
              </a:buClr>
              <a:buSzPts val="1800"/>
              <a:buChar char="•"/>
              <a:defRPr/>
            </a:lvl9pPr>
          </a:lstStyle>
          <a:p/>
        </p:txBody>
      </p:sp>
      <p:sp>
        <p:nvSpPr>
          <p:cNvPr id="20" name="Google Shape;20;g10651f0eff6_0_104"/>
          <p:cNvSpPr txBox="1"/>
          <p:nvPr>
            <p:ph idx="4" type="body"/>
          </p:nvPr>
        </p:nvSpPr>
        <p:spPr>
          <a:xfrm>
            <a:off x="4648200" y="2953941"/>
            <a:ext cx="4038600" cy="16407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360"/>
              </a:spcBef>
              <a:spcAft>
                <a:spcPts val="0"/>
              </a:spcAft>
              <a:buClr>
                <a:schemeClr val="lt1"/>
              </a:buClr>
              <a:buSzPts val="1800"/>
              <a:buChar char="•"/>
              <a:defRPr/>
            </a:lvl1pPr>
            <a:lvl2pPr indent="-342900" lvl="1" marL="914400" algn="l">
              <a:lnSpc>
                <a:spcPct val="90000"/>
              </a:lnSpc>
              <a:spcBef>
                <a:spcPts val="360"/>
              </a:spcBef>
              <a:spcAft>
                <a:spcPts val="0"/>
              </a:spcAft>
              <a:buClr>
                <a:schemeClr val="lt1"/>
              </a:buClr>
              <a:buSzPts val="1800"/>
              <a:buChar char="•"/>
              <a:defRPr/>
            </a:lvl2pPr>
            <a:lvl3pPr indent="-342900" lvl="2" marL="1371600" algn="l">
              <a:lnSpc>
                <a:spcPct val="90000"/>
              </a:lnSpc>
              <a:spcBef>
                <a:spcPts val="360"/>
              </a:spcBef>
              <a:spcAft>
                <a:spcPts val="0"/>
              </a:spcAft>
              <a:buClr>
                <a:schemeClr val="lt1"/>
              </a:buClr>
              <a:buSzPts val="1800"/>
              <a:buChar char="•"/>
              <a:defRPr/>
            </a:lvl3pPr>
            <a:lvl4pPr indent="-342900" lvl="3" marL="1828800" algn="l">
              <a:lnSpc>
                <a:spcPct val="90000"/>
              </a:lnSpc>
              <a:spcBef>
                <a:spcPts val="360"/>
              </a:spcBef>
              <a:spcAft>
                <a:spcPts val="0"/>
              </a:spcAft>
              <a:buClr>
                <a:schemeClr val="lt1"/>
              </a:buClr>
              <a:buSzPts val="1800"/>
              <a:buChar char="•"/>
              <a:defRPr/>
            </a:lvl4pPr>
            <a:lvl5pPr indent="-342900" lvl="4" marL="2286000" algn="l">
              <a:lnSpc>
                <a:spcPct val="90000"/>
              </a:lnSpc>
              <a:spcBef>
                <a:spcPts val="360"/>
              </a:spcBef>
              <a:spcAft>
                <a:spcPts val="0"/>
              </a:spcAft>
              <a:buClr>
                <a:schemeClr val="lt1"/>
              </a:buClr>
              <a:buSzPts val="1800"/>
              <a:buChar char="•"/>
              <a:defRPr/>
            </a:lvl5pPr>
            <a:lvl6pPr indent="-342900" lvl="5" marL="2743200" algn="l">
              <a:lnSpc>
                <a:spcPct val="90000"/>
              </a:lnSpc>
              <a:spcBef>
                <a:spcPts val="360"/>
              </a:spcBef>
              <a:spcAft>
                <a:spcPts val="0"/>
              </a:spcAft>
              <a:buClr>
                <a:schemeClr val="lt1"/>
              </a:buClr>
              <a:buSzPts val="1800"/>
              <a:buChar char="•"/>
              <a:defRPr/>
            </a:lvl6pPr>
            <a:lvl7pPr indent="-342900" lvl="6" marL="3200400" algn="l">
              <a:lnSpc>
                <a:spcPct val="90000"/>
              </a:lnSpc>
              <a:spcBef>
                <a:spcPts val="360"/>
              </a:spcBef>
              <a:spcAft>
                <a:spcPts val="0"/>
              </a:spcAft>
              <a:buClr>
                <a:schemeClr val="lt1"/>
              </a:buClr>
              <a:buSzPts val="1800"/>
              <a:buChar char="•"/>
              <a:defRPr/>
            </a:lvl7pPr>
            <a:lvl8pPr indent="-342900" lvl="7" marL="3657600" algn="l">
              <a:lnSpc>
                <a:spcPct val="90000"/>
              </a:lnSpc>
              <a:spcBef>
                <a:spcPts val="360"/>
              </a:spcBef>
              <a:spcAft>
                <a:spcPts val="0"/>
              </a:spcAft>
              <a:buClr>
                <a:schemeClr val="lt1"/>
              </a:buClr>
              <a:buSzPts val="1800"/>
              <a:buChar char="•"/>
              <a:defRPr/>
            </a:lvl8pPr>
            <a:lvl9pPr indent="-342900" lvl="8" marL="4114800" algn="l">
              <a:lnSpc>
                <a:spcPct val="90000"/>
              </a:lnSpc>
              <a:spcBef>
                <a:spcPts val="360"/>
              </a:spcBef>
              <a:spcAft>
                <a:spcPts val="0"/>
              </a:spcAft>
              <a:buClr>
                <a:schemeClr val="lt1"/>
              </a:buClr>
              <a:buSzPts val="1800"/>
              <a:buChar char="•"/>
              <a:defRPr/>
            </a:lvl9pPr>
          </a:lstStyle>
          <a:p/>
        </p:txBody>
      </p:sp>
      <p:sp>
        <p:nvSpPr>
          <p:cNvPr id="21" name="Google Shape;21;g10651f0eff6_0_104"/>
          <p:cNvSpPr txBox="1"/>
          <p:nvPr>
            <p:ph idx="10" type="dt"/>
          </p:nvPr>
        </p:nvSpPr>
        <p:spPr>
          <a:xfrm>
            <a:off x="457200" y="4683919"/>
            <a:ext cx="2133600" cy="357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 name="Google Shape;22;g10651f0eff6_0_104"/>
          <p:cNvSpPr txBox="1"/>
          <p:nvPr>
            <p:ph idx="11" type="ftr"/>
          </p:nvPr>
        </p:nvSpPr>
        <p:spPr>
          <a:xfrm>
            <a:off x="3124200" y="4683919"/>
            <a:ext cx="2895600" cy="3573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 name="Google Shape;23;g10651f0eff6_0_104"/>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47"/>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6" name="Google Shape;76;p47"/>
          <p:cNvSpPr/>
          <p:nvPr>
            <p:ph idx="2" type="pic"/>
          </p:nvPr>
        </p:nvSpPr>
        <p:spPr>
          <a:xfrm>
            <a:off x="3887391" y="740569"/>
            <a:ext cx="4629000" cy="3655200"/>
          </a:xfrm>
          <a:prstGeom prst="rect">
            <a:avLst/>
          </a:prstGeom>
          <a:noFill/>
          <a:ln>
            <a:noFill/>
          </a:ln>
        </p:spPr>
      </p:sp>
      <p:sp>
        <p:nvSpPr>
          <p:cNvPr id="77" name="Google Shape;77;p47"/>
          <p:cNvSpPr txBox="1"/>
          <p:nvPr>
            <p:ph idx="1"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8" name="Google Shape;78;p4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9" name="Google Shape;79;p4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0" name="Google Shape;80;p4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1" name="Shape 81"/>
        <p:cNvGrpSpPr/>
        <p:nvPr/>
      </p:nvGrpSpPr>
      <p:grpSpPr>
        <a:xfrm>
          <a:off x="0" y="0"/>
          <a:ext cx="0" cy="0"/>
          <a:chOff x="0" y="0"/>
          <a:chExt cx="0" cy="0"/>
        </a:xfrm>
      </p:grpSpPr>
      <p:sp>
        <p:nvSpPr>
          <p:cNvPr id="82" name="Google Shape;82;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3" name="Google Shape;83;p48"/>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4" name="Google Shape;84;p4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5" name="Google Shape;85;p4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6" name="Google Shape;86;p4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7" name="Shape 87"/>
        <p:cNvGrpSpPr/>
        <p:nvPr/>
      </p:nvGrpSpPr>
      <p:grpSpPr>
        <a:xfrm>
          <a:off x="0" y="0"/>
          <a:ext cx="0" cy="0"/>
          <a:chOff x="0" y="0"/>
          <a:chExt cx="0" cy="0"/>
        </a:xfrm>
      </p:grpSpPr>
      <p:sp>
        <p:nvSpPr>
          <p:cNvPr id="88" name="Google Shape;88;p49"/>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89" name="Google Shape;89;p49"/>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0" name="Google Shape;90;p4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1" name="Google Shape;91;p4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92" name="Google Shape;92;p4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3" name="Shape 93"/>
        <p:cNvGrpSpPr/>
        <p:nvPr/>
      </p:nvGrpSpPr>
      <p:grpSpPr>
        <a:xfrm>
          <a:off x="0" y="0"/>
          <a:ext cx="0" cy="0"/>
          <a:chOff x="0" y="0"/>
          <a:chExt cx="0" cy="0"/>
        </a:xfrm>
      </p:grpSpPr>
      <p:sp>
        <p:nvSpPr>
          <p:cNvPr id="94" name="Google Shape;94;gcfc951ce8d_0_446"/>
          <p:cNvSpPr txBox="1"/>
          <p:nvPr>
            <p:ph type="title"/>
          </p:nvPr>
        </p:nvSpPr>
        <p:spPr>
          <a:xfrm>
            <a:off x="311700" y="445025"/>
            <a:ext cx="8520600" cy="572700"/>
          </a:xfrm>
          <a:prstGeom prst="rect">
            <a:avLst/>
          </a:prstGeom>
        </p:spPr>
        <p:txBody>
          <a:bodyPr anchorCtr="0" anchor="ctr" bIns="34275" lIns="68575" spcFirstLastPara="1" rIns="68575" wrap="square" tIns="34275">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p:txBody>
      </p:sp>
      <p:sp>
        <p:nvSpPr>
          <p:cNvPr id="95" name="Google Shape;95;gcfc951ce8d_0_446"/>
          <p:cNvSpPr txBox="1"/>
          <p:nvPr>
            <p:ph idx="1" type="body"/>
          </p:nvPr>
        </p:nvSpPr>
        <p:spPr>
          <a:xfrm>
            <a:off x="311700" y="1152475"/>
            <a:ext cx="8520600" cy="3416400"/>
          </a:xfrm>
          <a:prstGeom prst="rect">
            <a:avLst/>
          </a:prstGeom>
        </p:spPr>
        <p:txBody>
          <a:bodyPr anchorCtr="0" anchor="t" bIns="34275" lIns="68575" spcFirstLastPara="1" rIns="68575" wrap="square" tIns="34275">
            <a:normAutofit/>
          </a:bodyPr>
          <a:lstStyle>
            <a:lvl1pPr indent="-361950" lvl="0" marL="457200" rtl="0">
              <a:spcBef>
                <a:spcPts val="800"/>
              </a:spcBef>
              <a:spcAft>
                <a:spcPts val="0"/>
              </a:spcAft>
              <a:buSzPts val="2100"/>
              <a:buChar char="•"/>
              <a:defRPr/>
            </a:lvl1pPr>
            <a:lvl2pPr indent="-342900" lvl="1" marL="914400" rtl="0">
              <a:spcBef>
                <a:spcPts val="400"/>
              </a:spcBef>
              <a:spcAft>
                <a:spcPts val="0"/>
              </a:spcAft>
              <a:buSzPts val="1800"/>
              <a:buChar char="•"/>
              <a:defRPr/>
            </a:lvl2pPr>
            <a:lvl3pPr indent="-323850" lvl="2" marL="1371600" rtl="0">
              <a:spcBef>
                <a:spcPts val="400"/>
              </a:spcBef>
              <a:spcAft>
                <a:spcPts val="0"/>
              </a:spcAft>
              <a:buSzPts val="1500"/>
              <a:buChar char="•"/>
              <a:defRPr/>
            </a:lvl3pPr>
            <a:lvl4pPr indent="-317500" lvl="3" marL="1828800" rtl="0">
              <a:spcBef>
                <a:spcPts val="400"/>
              </a:spcBef>
              <a:spcAft>
                <a:spcPts val="0"/>
              </a:spcAft>
              <a:buSzPts val="1400"/>
              <a:buChar char="•"/>
              <a:defRPr/>
            </a:lvl4pPr>
            <a:lvl5pPr indent="-317500" lvl="4" marL="2286000" rtl="0">
              <a:spcBef>
                <a:spcPts val="400"/>
              </a:spcBef>
              <a:spcAft>
                <a:spcPts val="0"/>
              </a:spcAft>
              <a:buSzPts val="1400"/>
              <a:buChar char="•"/>
              <a:defRPr/>
            </a:lvl5pPr>
            <a:lvl6pPr indent="-317500" lvl="5" marL="2743200" rtl="0">
              <a:spcBef>
                <a:spcPts val="400"/>
              </a:spcBef>
              <a:spcAft>
                <a:spcPts val="0"/>
              </a:spcAft>
              <a:buSzPts val="1400"/>
              <a:buChar char="•"/>
              <a:defRPr/>
            </a:lvl6pPr>
            <a:lvl7pPr indent="-317500" lvl="6" marL="3200400" rtl="0">
              <a:spcBef>
                <a:spcPts val="400"/>
              </a:spcBef>
              <a:spcAft>
                <a:spcPts val="0"/>
              </a:spcAft>
              <a:buSzPts val="1400"/>
              <a:buChar char="•"/>
              <a:defRPr/>
            </a:lvl7pPr>
            <a:lvl8pPr indent="-317500" lvl="7" marL="3657600" rtl="0">
              <a:spcBef>
                <a:spcPts val="400"/>
              </a:spcBef>
              <a:spcAft>
                <a:spcPts val="0"/>
              </a:spcAft>
              <a:buSzPts val="1400"/>
              <a:buChar char="•"/>
              <a:defRPr/>
            </a:lvl8pPr>
            <a:lvl9pPr indent="-317500" lvl="8" marL="4114800" rtl="0">
              <a:spcBef>
                <a:spcPts val="400"/>
              </a:spcBef>
              <a:spcAft>
                <a:spcPts val="0"/>
              </a:spcAft>
              <a:buSzPts val="1400"/>
              <a:buChar char="•"/>
              <a:defRPr/>
            </a:lvl9pPr>
          </a:lstStyle>
          <a:p/>
        </p:txBody>
      </p:sp>
      <p:sp>
        <p:nvSpPr>
          <p:cNvPr id="96" name="Google Shape;96;gcfc951ce8d_0_446"/>
          <p:cNvSpPr txBox="1"/>
          <p:nvPr>
            <p:ph idx="12" type="sldNum"/>
          </p:nvPr>
        </p:nvSpPr>
        <p:spPr>
          <a:xfrm>
            <a:off x="8472458" y="4663217"/>
            <a:ext cx="548700" cy="393600"/>
          </a:xfrm>
          <a:prstGeom prst="rect">
            <a:avLst/>
          </a:prstGeom>
        </p:spPr>
        <p:txBody>
          <a:bodyPr anchorCtr="0" anchor="ctr" bIns="34275" lIns="68575" spcFirstLastPara="1" rIns="68575" wrap="square" tIns="3427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4" name="Shape 24"/>
        <p:cNvGrpSpPr/>
        <p:nvPr/>
      </p:nvGrpSpPr>
      <p:grpSpPr>
        <a:xfrm>
          <a:off x="0" y="0"/>
          <a:ext cx="0" cy="0"/>
          <a:chOff x="0" y="0"/>
          <a:chExt cx="0" cy="0"/>
        </a:xfrm>
      </p:grpSpPr>
      <p:sp>
        <p:nvSpPr>
          <p:cNvPr id="25" name="Google Shape;25;p39"/>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 name="Google Shape;26;p39"/>
          <p:cNvSpPr txBox="1"/>
          <p:nvPr>
            <p:ph idx="1" type="subTitle"/>
          </p:nvPr>
        </p:nvSpPr>
        <p:spPr>
          <a:xfrm>
            <a:off x="1143000" y="2701528"/>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27" name="Google Shape;27;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 name="Google Shape;28;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9" name="Google Shape;29;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4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2" name="Google Shape;32;p4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33" name="Google Shape;33;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4" name="Google Shape;34;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5" name="Google Shape;35;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41"/>
          <p:cNvSpPr txBox="1"/>
          <p:nvPr>
            <p:ph type="title"/>
          </p:nvPr>
        </p:nvSpPr>
        <p:spPr>
          <a:xfrm>
            <a:off x="623888" y="1282304"/>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38" name="Google Shape;38;p41"/>
          <p:cNvSpPr txBox="1"/>
          <p:nvPr>
            <p:ph idx="1" type="body"/>
          </p:nvPr>
        </p:nvSpPr>
        <p:spPr>
          <a:xfrm>
            <a:off x="623888" y="3442097"/>
            <a:ext cx="7886700" cy="11250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39" name="Google Shape;39;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0" name="Google Shape;40;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1" name="Google Shape;41;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42"/>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4" name="Google Shape;44;p42"/>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5" name="Google Shape;45;p42"/>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46" name="Google Shape;46;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7" name="Google Shape;47;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48" name="Google Shape;48;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43"/>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1" name="Google Shape;51;p43"/>
          <p:cNvSpPr txBox="1"/>
          <p:nvPr>
            <p:ph idx="1" type="body"/>
          </p:nvPr>
        </p:nvSpPr>
        <p:spPr>
          <a:xfrm>
            <a:off x="629841" y="1260872"/>
            <a:ext cx="38682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2" name="Google Shape;52;p43"/>
          <p:cNvSpPr txBox="1"/>
          <p:nvPr>
            <p:ph idx="2" type="body"/>
          </p:nvPr>
        </p:nvSpPr>
        <p:spPr>
          <a:xfrm>
            <a:off x="629841" y="1878806"/>
            <a:ext cx="38682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3" name="Google Shape;53;p43"/>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54" name="Google Shape;54;p43"/>
          <p:cNvSpPr txBox="1"/>
          <p:nvPr>
            <p:ph idx="4" type="body"/>
          </p:nvPr>
        </p:nvSpPr>
        <p:spPr>
          <a:xfrm>
            <a:off x="4629150" y="1878806"/>
            <a:ext cx="3887400" cy="27633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55" name="Google Shape;55;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6" name="Google Shape;56;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7" name="Google Shape;57;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8" name="Shape 58"/>
        <p:cNvGrpSpPr/>
        <p:nvPr/>
      </p:nvGrpSpPr>
      <p:grpSpPr>
        <a:xfrm>
          <a:off x="0" y="0"/>
          <a:ext cx="0" cy="0"/>
          <a:chOff x="0" y="0"/>
          <a:chExt cx="0" cy="0"/>
        </a:xfrm>
      </p:grpSpPr>
      <p:sp>
        <p:nvSpPr>
          <p:cNvPr id="59" name="Google Shape;59;p4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0" name="Google Shape;60;p4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1" name="Google Shape;61;p4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2" name="Google Shape;62;p4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3" name="Shape 63"/>
        <p:cNvGrpSpPr/>
        <p:nvPr/>
      </p:nvGrpSpPr>
      <p:grpSpPr>
        <a:xfrm>
          <a:off x="0" y="0"/>
          <a:ext cx="0" cy="0"/>
          <a:chOff x="0" y="0"/>
          <a:chExt cx="0" cy="0"/>
        </a:xfrm>
      </p:grpSpPr>
      <p:sp>
        <p:nvSpPr>
          <p:cNvPr id="64" name="Google Shape;64;p4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5" name="Google Shape;65;p4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6" name="Google Shape;66;p4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7" name="Shape 67"/>
        <p:cNvGrpSpPr/>
        <p:nvPr/>
      </p:nvGrpSpPr>
      <p:grpSpPr>
        <a:xfrm>
          <a:off x="0" y="0"/>
          <a:ext cx="0" cy="0"/>
          <a:chOff x="0" y="0"/>
          <a:chExt cx="0" cy="0"/>
        </a:xfrm>
      </p:grpSpPr>
      <p:sp>
        <p:nvSpPr>
          <p:cNvPr id="68" name="Google Shape;68;p46"/>
          <p:cNvSpPr txBox="1"/>
          <p:nvPr>
            <p:ph type="title"/>
          </p:nvPr>
        </p:nvSpPr>
        <p:spPr>
          <a:xfrm>
            <a:off x="629841" y="342900"/>
            <a:ext cx="2949300" cy="12000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69" name="Google Shape;69;p46"/>
          <p:cNvSpPr txBox="1"/>
          <p:nvPr>
            <p:ph idx="1" type="body"/>
          </p:nvPr>
        </p:nvSpPr>
        <p:spPr>
          <a:xfrm>
            <a:off x="3887391" y="740569"/>
            <a:ext cx="46290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70" name="Google Shape;70;p46"/>
          <p:cNvSpPr txBox="1"/>
          <p:nvPr>
            <p:ph idx="2" type="body"/>
          </p:nvPr>
        </p:nvSpPr>
        <p:spPr>
          <a:xfrm>
            <a:off x="629841" y="1543050"/>
            <a:ext cx="29493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71" name="Google Shape;71;p4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2" name="Google Shape;72;p4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73" name="Google Shape;73;p4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rtl="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1" name="Google Shape;11;p3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rtl="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rtl="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rtl="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rtl="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2" name="Google Shape;12;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3" name="Google Shape;13;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 name="Google Shape;14;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CA"/>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hyperlink" Target="https://www.alterecofoods.com/blogs/blog/environmental-justice-explained-and-what-you-can-do" TargetMode="External"/><Relationship Id="rId5"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9.jpg"/><Relationship Id="rId4" Type="http://schemas.openxmlformats.org/officeDocument/2006/relationships/hyperlink" Target="https://ecojustice.ca/environmental-racism-in-canada/"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36.png"/><Relationship Id="rId5" Type="http://schemas.openxmlformats.org/officeDocument/2006/relationships/hyperlink" Target="https://www.epa.gov/environmentaljustice" TargetMode="External"/><Relationship Id="rId6" Type="http://schemas.openxmlformats.org/officeDocument/2006/relationships/hyperlink" Target="https://iejproject.info.yorku.ca/"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 Id="rId4" Type="http://schemas.openxmlformats.org/officeDocument/2006/relationships/image" Target="../media/image27.png"/><Relationship Id="rId9"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26.png"/><Relationship Id="rId7" Type="http://schemas.openxmlformats.org/officeDocument/2006/relationships/image" Target="../media/image30.png"/><Relationship Id="rId8" Type="http://schemas.openxmlformats.org/officeDocument/2006/relationships/hyperlink" Target="https://link.springer.com/article/10.1007/s11625-010-0117-x" TargetMode="External"/></Relationships>
</file>

<file path=ppt/slides/_rels/slide15.xml.rels><?xml version="1.0" encoding="UTF-8" standalone="yes"?><Relationships xmlns="http://schemas.openxmlformats.org/package/2006/relationships"><Relationship Id="rId10"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hyperlink" Target="https://www.egbc.ca/About/Programs-Initiatives/Equity-Diversity-Inclusion" TargetMode="External"/><Relationship Id="rId9" Type="http://schemas.openxmlformats.org/officeDocument/2006/relationships/hyperlink" Target="https://www.egbc.ca/app/Practice-Resources/Individual-Practice/Guidelines-Advisories/Document/01525AMWZOGZM5ITT65REIGLMV7WZTFXG6/Equity%2C%20Diversity%2C%20and%20Inclusion" TargetMode="External"/><Relationship Id="rId5" Type="http://schemas.openxmlformats.org/officeDocument/2006/relationships/image" Target="../media/image34.png"/><Relationship Id="rId6" Type="http://schemas.openxmlformats.org/officeDocument/2006/relationships/image" Target="../media/image35.png"/><Relationship Id="rId7" Type="http://schemas.openxmlformats.org/officeDocument/2006/relationships/image" Target="../media/image47.png"/><Relationship Id="rId8" Type="http://schemas.openxmlformats.org/officeDocument/2006/relationships/image" Target="../media/image3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hyperlink" Target="https://engineerscanada.ca/national-guideline-on-sustainable-development-and-environmental-stewardship-for-professional-engineers" TargetMode="External"/><Relationship Id="rId4" Type="http://schemas.openxmlformats.org/officeDocument/2006/relationships/image" Target="../media/image48.png"/><Relationship Id="rId5"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facetsjournal.com/doi/full/10.1139/facets-2020-0005" TargetMode="External"/><Relationship Id="rId4" Type="http://schemas.openxmlformats.org/officeDocument/2006/relationships/hyperlink" Target="https://www.facetsjournal.com/doi/full/10.1139/facets-2020-0005" TargetMode="External"/><Relationship Id="rId5" Type="http://schemas.openxmlformats.org/officeDocument/2006/relationships/hyperlink" Target="https://www.facetsjournal.com/doi/full/10.1139/facets-2020-0005" TargetMode="External"/><Relationship Id="rId6" Type="http://schemas.openxmlformats.org/officeDocument/2006/relationships/image" Target="../media/image39.png"/><Relationship Id="rId7"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4.png"/><Relationship Id="rId4" Type="http://schemas.openxmlformats.org/officeDocument/2006/relationships/hyperlink" Target="https://www.osgoodepd.ca/programs_on_demand/equity-diversity-inclusion-cultural-competence-for-legal-professionals/" TargetMode="External"/><Relationship Id="rId5" Type="http://schemas.openxmlformats.org/officeDocument/2006/relationships/image" Target="../media/image3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hyperlink" Target="https://ecojustice.ca/environmental-racism-in-canada/" TargetMode="External"/><Relationship Id="rId5" Type="http://schemas.openxmlformats.org/officeDocument/2006/relationships/hyperlink" Target="https://kinder.rice.edu/urbanedge/2020/08/24/transportation-racism-has-shaped-public-transit-america-inequalities" TargetMode="External"/><Relationship Id="rId6" Type="http://schemas.openxmlformats.org/officeDocument/2006/relationships/image" Target="../media/image52.png"/><Relationship Id="rId7" Type="http://schemas.openxmlformats.org/officeDocument/2006/relationships/image" Target="../media/image54.png"/><Relationship Id="rId8"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hyperlink" Target="https://creativecommons.org/licenses/by-nc-sa/4.0/" TargetMode="External"/><Relationship Id="rId4" Type="http://schemas.openxmlformats.org/officeDocument/2006/relationships/hyperlink" Target="https://creativecommons.org/licenses/by-nc-sa/4.0/" TargetMode="External"/><Relationship Id="rId5"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9.png"/><Relationship Id="rId4" Type="http://schemas.openxmlformats.org/officeDocument/2006/relationships/image" Target="../media/image51.png"/><Relationship Id="rId5" Type="http://schemas.openxmlformats.org/officeDocument/2006/relationships/image" Target="../media/image46.png"/><Relationship Id="rId6"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ourtimes.ca/article/here-for-all-seasons" TargetMode="Externa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 Id="rId4" Type="http://schemas.openxmlformats.org/officeDocument/2006/relationships/hyperlink" Target="https://level.medium.com/climate-change-like-everything-else-in-america-is-racist-29f34d30eb04"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45.png"/><Relationship Id="rId4" Type="http://schemas.openxmlformats.org/officeDocument/2006/relationships/hyperlink" Target="https://www.enrichproject.org/"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50.png"/><Relationship Id="rId4" Type="http://schemas.openxmlformats.org/officeDocument/2006/relationships/hyperlink" Target="https://www.enrichproject.org/" TargetMode="External"/><Relationship Id="rId5" Type="http://schemas.openxmlformats.org/officeDocument/2006/relationships/image" Target="../media/image55.png"/><Relationship Id="rId6" Type="http://schemas.openxmlformats.org/officeDocument/2006/relationships/image" Target="../media/image4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3.png"/><Relationship Id="rId4" Type="http://schemas.openxmlformats.org/officeDocument/2006/relationships/image" Target="../media/image55.png"/><Relationship Id="rId5" Type="http://schemas.openxmlformats.org/officeDocument/2006/relationships/hyperlink" Target="http://www.youtube.com/watch?v=nKhIYFDnCoY" TargetMode="External"/><Relationship Id="rId6" Type="http://schemas.openxmlformats.org/officeDocument/2006/relationships/image" Target="../media/image57.jpg"/><Relationship Id="rId7" Type="http://schemas.openxmlformats.org/officeDocument/2006/relationships/hyperlink" Target="https://time.com/5947032/elliot-page/"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hyperlink" Target="https://books.google.ca/books?id=yVr9lhrrTVwC&amp;printsec=frontcover&amp;source=gbs_ge_summary_r&amp;cad=0#v=onepage&amp;q&amp;f=false" TargetMode="External"/><Relationship Id="rId4" Type="http://schemas.openxmlformats.org/officeDocument/2006/relationships/image" Target="../media/image60.png"/><Relationship Id="rId5" Type="http://schemas.openxmlformats.org/officeDocument/2006/relationships/image" Target="../media/image6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hyperlink" Target="https://www.enrichproject.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1.png"/><Relationship Id="rId4" Type="http://schemas.openxmlformats.org/officeDocument/2006/relationships/image" Target="../media/image58.png"/><Relationship Id="rId5" Type="http://schemas.openxmlformats.org/officeDocument/2006/relationships/image" Target="../media/image22.png"/><Relationship Id="rId6" Type="http://schemas.openxmlformats.org/officeDocument/2006/relationships/image" Target="../media/image19.png"/><Relationship Id="rId7"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hyperlink" Target="http://www.youtube.com/watch?v=V3gF7ULVrl4" TargetMode="External"/><Relationship Id="rId4" Type="http://schemas.openxmlformats.org/officeDocument/2006/relationships/image" Target="../media/image72.jpg"/><Relationship Id="rId5" Type="http://schemas.openxmlformats.org/officeDocument/2006/relationships/hyperlink" Target="http://www.youtube.com/watch?v=SEHtSjKRvTo" TargetMode="External"/><Relationship Id="rId6" Type="http://schemas.openxmlformats.org/officeDocument/2006/relationships/image" Target="../media/image71.jpg"/><Relationship Id="rId7" Type="http://schemas.openxmlformats.org/officeDocument/2006/relationships/hyperlink" Target="http://www.youtube.com/watch?v=AzYHvNm50Os" TargetMode="External"/><Relationship Id="rId8" Type="http://schemas.openxmlformats.org/officeDocument/2006/relationships/image" Target="../media/image59.jpg"/></Relationships>
</file>

<file path=ppt/slides/_rels/slide31.xml.rels><?xml version="1.0" encoding="UTF-8" standalone="yes"?><Relationships xmlns="http://schemas.openxmlformats.org/package/2006/relationships"><Relationship Id="rId11" Type="http://schemas.openxmlformats.org/officeDocument/2006/relationships/hyperlink" Target="http://www.fnesc.ca/governance-2/" TargetMode="External"/><Relationship Id="rId10" Type="http://schemas.openxmlformats.org/officeDocument/2006/relationships/hyperlink" Target="http://www.fnesc.ca/governance-2/" TargetMode="External"/><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www.youtube.com/watch?v=XfhbrP_OVwo" TargetMode="External"/><Relationship Id="rId4" Type="http://schemas.openxmlformats.org/officeDocument/2006/relationships/image" Target="../media/image61.jpg"/><Relationship Id="rId9" Type="http://schemas.openxmlformats.org/officeDocument/2006/relationships/image" Target="../media/image74.jpg"/><Relationship Id="rId5" Type="http://schemas.openxmlformats.org/officeDocument/2006/relationships/hyperlink" Target="http://www.youtube.com/watch?v=IOGKeOdyJfE" TargetMode="External"/><Relationship Id="rId6" Type="http://schemas.openxmlformats.org/officeDocument/2006/relationships/image" Target="../media/image62.jpg"/><Relationship Id="rId7" Type="http://schemas.openxmlformats.org/officeDocument/2006/relationships/image" Target="../media/image73.png"/><Relationship Id="rId8" Type="http://schemas.openxmlformats.org/officeDocument/2006/relationships/hyperlink" Target="http://www.youtube.com/watch?v=jHRxD_CwDJo"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63.png"/><Relationship Id="rId4" Type="http://schemas.openxmlformats.org/officeDocument/2006/relationships/hyperlink" Target="http://www.youtube.com/watch?v=LukWXe_xyNg" TargetMode="External"/><Relationship Id="rId5" Type="http://schemas.openxmlformats.org/officeDocument/2006/relationships/image" Target="../media/image6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66.png"/><Relationship Id="rId4" Type="http://schemas.openxmlformats.org/officeDocument/2006/relationships/hyperlink" Target="https://www.facebook.com/democracynow/videos/capitalism-cannot-be-separated-from-racism-in-america-says-ibram-x-kendi/531543450919798/" TargetMode="External"/><Relationship Id="rId5" Type="http://schemas.openxmlformats.org/officeDocument/2006/relationships/image" Target="../media/image68.png"/><Relationship Id="rId6" Type="http://schemas.openxmlformats.org/officeDocument/2006/relationships/hyperlink" Target="https://www.facebook.com/democracynow/videos/capitalism-cannot-be-separated-from-racism-in-america-says-ibram-x-kendi/531543450919798/"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s://m.facebook.com/SocialJusticeinELT/photos/a.2146659958731727/3912590148805357/?type=3"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65.png"/><Relationship Id="rId4" Type="http://schemas.openxmlformats.org/officeDocument/2006/relationships/hyperlink" Target="https://ejatlas.org/" TargetMode="External"/><Relationship Id="rId5" Type="http://schemas.openxmlformats.org/officeDocument/2006/relationships/image" Target="../media/image7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77.png"/><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79.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77.png"/><Relationship Id="rId4" Type="http://schemas.openxmlformats.org/officeDocument/2006/relationships/image" Target="../media/image16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hyperlink" Target="http://www.sixnations.ca/LandsResources/NanFanTreaty.pdf" TargetMode="External"/><Relationship Id="rId4" Type="http://schemas.openxmlformats.org/officeDocument/2006/relationships/hyperlink" Target="https://www.theguardian.com/global/2018/oct/04/ontario-six-nations-nestle-running-water" TargetMode="External"/><Relationship Id="rId9" Type="http://schemas.openxmlformats.org/officeDocument/2006/relationships/image" Target="../media/image81.png"/><Relationship Id="rId5" Type="http://schemas.openxmlformats.org/officeDocument/2006/relationships/hyperlink" Target="https://www.environment911.org/Understanding-the-Past-and-Future-Nestle-Corporations-Impact-on-Canadian-Waters-and-Communities" TargetMode="External"/><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image" Target="../media/image80.png"/></Relationships>
</file>

<file path=ppt/slides/_rels/slide4.xml.rels><?xml version="1.0" encoding="UTF-8" standalone="yes"?><Relationships xmlns="http://schemas.openxmlformats.org/package/2006/relationships"><Relationship Id="rId11" Type="http://schemas.openxmlformats.org/officeDocument/2006/relationships/image" Target="../media/image6.png"/><Relationship Id="rId10" Type="http://schemas.openxmlformats.org/officeDocument/2006/relationships/image" Target="../media/image14.png"/><Relationship Id="rId13" Type="http://schemas.openxmlformats.org/officeDocument/2006/relationships/image" Target="../media/image12.png"/><Relationship Id="rId12"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8.png"/><Relationship Id="rId9" Type="http://schemas.openxmlformats.org/officeDocument/2006/relationships/image" Target="../media/image17.png"/><Relationship Id="rId15" Type="http://schemas.openxmlformats.org/officeDocument/2006/relationships/image" Target="../media/image5.png"/><Relationship Id="rId14" Type="http://schemas.openxmlformats.org/officeDocument/2006/relationships/image" Target="../media/image16.png"/><Relationship Id="rId17" Type="http://schemas.openxmlformats.org/officeDocument/2006/relationships/image" Target="../media/image42.jpg"/><Relationship Id="rId16" Type="http://schemas.openxmlformats.org/officeDocument/2006/relationships/image" Target="../media/image4.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0.png"/><Relationship Id="rId8" Type="http://schemas.openxmlformats.org/officeDocument/2006/relationships/image" Target="../media/image56.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https://www.jstor.org/stable/44156334" TargetMode="External"/><Relationship Id="rId4" Type="http://schemas.openxmlformats.org/officeDocument/2006/relationships/hyperlink" Target="https://en.wikipedia.org/wiki/Plachimada_Coca-Cola_struggle" TargetMode="External"/><Relationship Id="rId9" Type="http://schemas.openxmlformats.org/officeDocument/2006/relationships/image" Target="../media/image76.png"/><Relationship Id="rId5" Type="http://schemas.openxmlformats.org/officeDocument/2006/relationships/hyperlink" Target="https://www.ritimo.org/The-Plachimada-Struggle-against-Coca-Cola-in-Southern-India" TargetMode="External"/><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7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hyperlink" Target="https://www.epa.gov/environmentaljustice" TargetMode="External"/><Relationship Id="rId4" Type="http://schemas.openxmlformats.org/officeDocument/2006/relationships/hyperlink" Target="https://www.epa.gov/environmentaljustice"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hyperlink" Target="http://www.ejnet.org/ej/principles.html"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4.xml"/><Relationship Id="rId3" Type="http://schemas.openxmlformats.org/officeDocument/2006/relationships/image" Target="../media/image87.png"/><Relationship Id="rId4" Type="http://schemas.openxmlformats.org/officeDocument/2006/relationships/hyperlink" Target="http://www.citylab.com/politics/2015/11/how-the-collapse-of-soul-city-fired-up-the-environmental-justice-movement/415530/" TargetMode="External"/><Relationship Id="rId5" Type="http://schemas.openxmlformats.org/officeDocument/2006/relationships/hyperlink" Target="http://www.youtube.com/watch?v=1iCxh0BYjgI" TargetMode="External"/><Relationship Id="rId6" Type="http://schemas.openxmlformats.org/officeDocument/2006/relationships/image" Target="../media/image86.jpg"/><Relationship Id="rId7" Type="http://schemas.openxmlformats.org/officeDocument/2006/relationships/hyperlink" Target="https://underthecblog.org/2016/01/15/warren-county-nc-birthplace-of-environmental-justice/"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84.png"/><Relationship Id="rId4" Type="http://schemas.openxmlformats.org/officeDocument/2006/relationships/hyperlink" Target="https://www.enrichproject.org/" TargetMode="External"/><Relationship Id="rId5" Type="http://schemas.openxmlformats.org/officeDocument/2006/relationships/image" Target="../media/image8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89.png"/><Relationship Id="rId4" Type="http://schemas.openxmlformats.org/officeDocument/2006/relationships/image" Target="../media/image90.png"/><Relationship Id="rId9" Type="http://schemas.openxmlformats.org/officeDocument/2006/relationships/image" Target="../media/image108.png"/><Relationship Id="rId5" Type="http://schemas.openxmlformats.org/officeDocument/2006/relationships/image" Target="../media/image88.png"/><Relationship Id="rId6" Type="http://schemas.openxmlformats.org/officeDocument/2006/relationships/image" Target="../media/image85.png"/><Relationship Id="rId7" Type="http://schemas.openxmlformats.org/officeDocument/2006/relationships/image" Target="../media/image93.png"/><Relationship Id="rId8" Type="http://schemas.openxmlformats.org/officeDocument/2006/relationships/image" Target="../media/image91.png"/></Relationships>
</file>

<file path=ppt/slides/_rels/slide47.xml.rels><?xml version="1.0" encoding="UTF-8" standalone="yes"?><Relationships xmlns="http://schemas.openxmlformats.org/package/2006/relationships"><Relationship Id="rId11" Type="http://schemas.openxmlformats.org/officeDocument/2006/relationships/image" Target="../media/image94.jpg"/><Relationship Id="rId10" Type="http://schemas.openxmlformats.org/officeDocument/2006/relationships/hyperlink" Target="http://www.youtube.com/watch?v=U1EDbbse2BM" TargetMode="External"/><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hyperlink" Target="http://www.youtube.com/watch?v=wjx2zDvyzsU" TargetMode="External"/><Relationship Id="rId4" Type="http://schemas.openxmlformats.org/officeDocument/2006/relationships/image" Target="../media/image99.jpg"/><Relationship Id="rId9" Type="http://schemas.openxmlformats.org/officeDocument/2006/relationships/hyperlink" Target="https://www.ted.com/talks/ginger_gosnell_myers_canadian_shame_a_history_of_residential_schools" TargetMode="External"/><Relationship Id="rId5" Type="http://schemas.openxmlformats.org/officeDocument/2006/relationships/hyperlink" Target="http://www.youtube.com/watch?v=Ed6cWMUHpWk" TargetMode="External"/><Relationship Id="rId6" Type="http://schemas.openxmlformats.org/officeDocument/2006/relationships/image" Target="../media/image111.jpg"/><Relationship Id="rId7" Type="http://schemas.openxmlformats.org/officeDocument/2006/relationships/hyperlink" Target="http://www.youtube.com/watch?v=c9KJM3pjvKg" TargetMode="External"/><Relationship Id="rId8" Type="http://schemas.openxmlformats.org/officeDocument/2006/relationships/image" Target="../media/image9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hyperlink" Target="http://www.youtube.com/watch?v=cVGiYmNTP1w" TargetMode="External"/><Relationship Id="rId4" Type="http://schemas.openxmlformats.org/officeDocument/2006/relationships/image" Target="../media/image98.jpg"/><Relationship Id="rId5" Type="http://schemas.openxmlformats.org/officeDocument/2006/relationships/hyperlink" Target="http://www.youtube.com/watch?v=TYf75dKON6k" TargetMode="External"/><Relationship Id="rId6" Type="http://schemas.openxmlformats.org/officeDocument/2006/relationships/image" Target="../media/image95.jpg"/><Relationship Id="rId7" Type="http://schemas.openxmlformats.org/officeDocument/2006/relationships/image" Target="../media/image96.png"/><Relationship Id="rId8" Type="http://schemas.openxmlformats.org/officeDocument/2006/relationships/hyperlink" Target="https://www.ienearth.org/"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8.png"/><Relationship Id="rId4" Type="http://schemas.openxmlformats.org/officeDocument/2006/relationships/image" Target="../media/image31.png"/><Relationship Id="rId5" Type="http://schemas.openxmlformats.org/officeDocument/2006/relationships/image" Target="../media/image22.png"/><Relationship Id="rId6" Type="http://schemas.openxmlformats.org/officeDocument/2006/relationships/image" Target="../media/image19.png"/><Relationship Id="rId7"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97.png"/><Relationship Id="rId4" Type="http://schemas.openxmlformats.org/officeDocument/2006/relationships/image" Target="../media/image101.png"/><Relationship Id="rId5" Type="http://schemas.openxmlformats.org/officeDocument/2006/relationships/hyperlink" Target="https://www.researchgate.net/publication/234754037_What_Is_an_Indigenous_Research_Methodology" TargetMode="External"/><Relationship Id="rId6" Type="http://schemas.openxmlformats.org/officeDocument/2006/relationships/hyperlink" Target="https://www.tru.ca/edsw/research/indigenizing-higher-education/Indigenization_Resources/Indigenous_Research_Methodology.html" TargetMode="External"/><Relationship Id="rId7" Type="http://schemas.openxmlformats.org/officeDocument/2006/relationships/hyperlink" Target="https://www.tru.ca/edsw/research/indigenizing-higher-education/Indigenization_Resources/Indigenous_Research_Methodology.html" TargetMode="External"/><Relationship Id="rId8" Type="http://schemas.openxmlformats.org/officeDocument/2006/relationships/hyperlink" Target="https://www.tru.ca/edsw/research/indigenizing-higher-education/Indigenization_Resources/Indigenous_Research_Methodology.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97.png"/><Relationship Id="rId4" Type="http://schemas.openxmlformats.org/officeDocument/2006/relationships/image" Target="../media/image104.png"/><Relationship Id="rId5" Type="http://schemas.openxmlformats.org/officeDocument/2006/relationships/image" Target="../media/image112.png"/><Relationship Id="rId6" Type="http://schemas.openxmlformats.org/officeDocument/2006/relationships/hyperlink" Target="http://www.youtube.com/watch?v=-9HuUDAYqvY" TargetMode="External"/><Relationship Id="rId7" Type="http://schemas.openxmlformats.org/officeDocument/2006/relationships/image" Target="../media/image100.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hyperlink" Target="https://firstpeoplesprinciplesoflearning.wordpress.com/" TargetMode="External"/><Relationship Id="rId4" Type="http://schemas.openxmlformats.org/officeDocument/2006/relationships/hyperlink" Target="https://www.criaw-icref.ca/images/userfiles/files/Fact%20Sheet%202%20EN%20FINAL.pdf" TargetMode="External"/><Relationship Id="rId5" Type="http://schemas.openxmlformats.org/officeDocument/2006/relationships/hyperlink" Target="http://www.youtube.com/watch?v=5kl56jIUAUs" TargetMode="External"/><Relationship Id="rId6" Type="http://schemas.openxmlformats.org/officeDocument/2006/relationships/image" Target="../media/image102.jpg"/><Relationship Id="rId7" Type="http://schemas.openxmlformats.org/officeDocument/2006/relationships/image" Target="../media/image107.png"/><Relationship Id="rId8" Type="http://schemas.openxmlformats.org/officeDocument/2006/relationships/image" Target="../media/image10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06.png"/><Relationship Id="rId4" Type="http://schemas.openxmlformats.org/officeDocument/2006/relationships/image" Target="../media/image105.png"/><Relationship Id="rId9" Type="http://schemas.openxmlformats.org/officeDocument/2006/relationships/hyperlink" Target="https://www.waterteachings.com" TargetMode="External"/><Relationship Id="rId5" Type="http://schemas.openxmlformats.org/officeDocument/2006/relationships/image" Target="../media/image97.png"/><Relationship Id="rId6" Type="http://schemas.openxmlformats.org/officeDocument/2006/relationships/hyperlink" Target="https://vimeo.com/343278662?embedded=true&amp;source=vimeo_logo&amp;owner=54051431" TargetMode="External"/><Relationship Id="rId7" Type="http://schemas.openxmlformats.org/officeDocument/2006/relationships/image" Target="../media/image113.png"/><Relationship Id="rId8" Type="http://schemas.openxmlformats.org/officeDocument/2006/relationships/hyperlink" Target="https://www.waterteachings.com/water-is-knowledg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06.png"/><Relationship Id="rId4" Type="http://schemas.openxmlformats.org/officeDocument/2006/relationships/image" Target="../media/image105.png"/><Relationship Id="rId5" Type="http://schemas.openxmlformats.org/officeDocument/2006/relationships/image" Target="../media/image97.png"/></Relationships>
</file>

<file path=ppt/slides/_rels/slide55.xml.rels><?xml version="1.0" encoding="UTF-8" standalone="yes"?><Relationships xmlns="http://schemas.openxmlformats.org/package/2006/relationships"><Relationship Id="rId10" Type="http://schemas.openxmlformats.org/officeDocument/2006/relationships/hyperlink" Target="https://stkemlups.ca/wp-content/uploads/2013/11/2017-03-ssnajaxdecisionsummary_0.pdf" TargetMode="External"/><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97.png"/><Relationship Id="rId4" Type="http://schemas.openxmlformats.org/officeDocument/2006/relationships/image" Target="../media/image120.png"/><Relationship Id="rId9" Type="http://schemas.openxmlformats.org/officeDocument/2006/relationships/image" Target="../media/image110.png"/><Relationship Id="rId5" Type="http://schemas.openxmlformats.org/officeDocument/2006/relationships/image" Target="../media/image109.png"/><Relationship Id="rId6" Type="http://schemas.openxmlformats.org/officeDocument/2006/relationships/hyperlink" Target="https://thenarwhal.ca/how-indigenous-led-environmental-assessments-could-ease-resource-pipeline-gridlock/" TargetMode="External"/><Relationship Id="rId7" Type="http://schemas.openxmlformats.org/officeDocument/2006/relationships/image" Target="../media/image115.png"/><Relationship Id="rId8" Type="http://schemas.openxmlformats.org/officeDocument/2006/relationships/hyperlink" Target="https://www.facetsjournal.com/doi/10.1139/facets-2019-0039"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6.xml"/><Relationship Id="rId3" Type="http://schemas.openxmlformats.org/officeDocument/2006/relationships/image" Target="../media/image118.png"/><Relationship Id="rId4" Type="http://schemas.openxmlformats.org/officeDocument/2006/relationships/hyperlink" Target="https://www.waysofknowingforum.ca/blog/2020/11/7/dialogue-4-resources-for-further-reading" TargetMode="External"/><Relationship Id="rId5" Type="http://schemas.openxmlformats.org/officeDocument/2006/relationships/hyperlink" Target="https://www.uinr.ca/people/albert-marshall/" TargetMode="External"/><Relationship Id="rId6" Type="http://schemas.openxmlformats.org/officeDocument/2006/relationships/hyperlink" Target="https://www.aptnnews.ca/investigates/mikmaq-caught-up-in-forced-relocation-say-apology-is-essential/attachment/mikmaw-relocation-5-1000-x-562-copy/" TargetMode="External"/><Relationship Id="rId7" Type="http://schemas.openxmlformats.org/officeDocument/2006/relationships/image" Target="../media/image125.png"/><Relationship Id="rId8" Type="http://schemas.openxmlformats.org/officeDocument/2006/relationships/image" Target="../media/image9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hyperlink" Target="https://onlinelibrary.wiley.com/doi/full/10.1111/faf.12516" TargetMode="External"/><Relationship Id="rId4" Type="http://schemas.openxmlformats.org/officeDocument/2006/relationships/image" Target="../media/image97.png"/><Relationship Id="rId5" Type="http://schemas.openxmlformats.org/officeDocument/2006/relationships/image" Target="../media/image123.png"/><Relationship Id="rId6" Type="http://schemas.openxmlformats.org/officeDocument/2006/relationships/image" Target="../media/image119.png"/><Relationship Id="rId7" Type="http://schemas.openxmlformats.org/officeDocument/2006/relationships/image" Target="../media/image11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21.png"/><Relationship Id="rId4" Type="http://schemas.openxmlformats.org/officeDocument/2006/relationships/hyperlink" Target="https://www.tandfonline.com/doi/10.1080/07900627.2018.1558050" TargetMode="External"/><Relationship Id="rId5" Type="http://schemas.openxmlformats.org/officeDocument/2006/relationships/image" Target="../media/image9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www.geosciencebc.com/i/pdf/SummaryofActivities2020/EW/Project%202019-016,018,023_EWSOA2020.pdf" TargetMode="External"/><Relationship Id="rId4" Type="http://schemas.openxmlformats.org/officeDocument/2006/relationships/image" Target="../media/image134.png"/><Relationship Id="rId5" Type="http://schemas.openxmlformats.org/officeDocument/2006/relationships/image" Target="../media/image124.png"/><Relationship Id="rId6" Type="http://schemas.openxmlformats.org/officeDocument/2006/relationships/image" Target="../media/image9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hyperlink" Target="https://web2.uvcs.uvic.ca/courses/csafety/mod2/care.htm" TargetMode="External"/></Relationships>
</file>

<file path=ppt/slides/_rels/slide60.xml.rels><?xml version="1.0" encoding="UTF-8" standalone="yes"?><Relationships xmlns="http://schemas.openxmlformats.org/package/2006/relationships"><Relationship Id="rId11" Type="http://schemas.openxmlformats.org/officeDocument/2006/relationships/image" Target="../media/image90.png"/><Relationship Id="rId10"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22.png"/><Relationship Id="rId4" Type="http://schemas.openxmlformats.org/officeDocument/2006/relationships/image" Target="../media/image114.png"/><Relationship Id="rId9" Type="http://schemas.openxmlformats.org/officeDocument/2006/relationships/hyperlink" Target="https://www.justice.gc.ca/eng/laws-lois/index.html" TargetMode="External"/><Relationship Id="rId5" Type="http://schemas.openxmlformats.org/officeDocument/2006/relationships/image" Target="../media/image117.png"/><Relationship Id="rId6" Type="http://schemas.openxmlformats.org/officeDocument/2006/relationships/hyperlink" Target="https://www2.gov.bc.ca/gov/content/environment/air-land-water/water/laws-rules/groundwater-protection-regulation" TargetMode="External"/><Relationship Id="rId7" Type="http://schemas.openxmlformats.org/officeDocument/2006/relationships/image" Target="../media/image144.png"/><Relationship Id="rId8" Type="http://schemas.openxmlformats.org/officeDocument/2006/relationships/hyperlink" Target="https://www2.gov.bc.ca/assets/gov/environment/air-land-water/water/water-rights/efn_policy_mar-2016_signed.pdf" TargetMode="External"/></Relationships>
</file>

<file path=ppt/slides/_rels/slide61.xml.rels><?xml version="1.0" encoding="UTF-8" standalone="yes"?><Relationships xmlns="http://schemas.openxmlformats.org/package/2006/relationships"><Relationship Id="rId11" Type="http://schemas.openxmlformats.org/officeDocument/2006/relationships/image" Target="../media/image97.png"/><Relationship Id="rId10" Type="http://schemas.openxmlformats.org/officeDocument/2006/relationships/hyperlink" Target="https://nslegislature.ca/legc/bills/63rd_2nd/1st_read/b031.htm" TargetMode="External"/><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hyperlink" Target="https://www.justice.gc.ca/eng/laws-lois/index.html" TargetMode="External"/><Relationship Id="rId4" Type="http://schemas.openxmlformats.org/officeDocument/2006/relationships/image" Target="../media/image75.png"/><Relationship Id="rId9" Type="http://schemas.openxmlformats.org/officeDocument/2006/relationships/hyperlink" Target="https://www.leg.bc.ca/parliamentary-business/legislation-debates-proceedings/41st-parliament/4th-session/bills/first-reading/gov41-1" TargetMode="External"/><Relationship Id="rId5" Type="http://schemas.openxmlformats.org/officeDocument/2006/relationships/image" Target="../media/image76.png"/><Relationship Id="rId6" Type="http://schemas.openxmlformats.org/officeDocument/2006/relationships/hyperlink" Target="https://www.parl.ca/DocumentViewer/en/43-1/bill/C-230/first-reading" TargetMode="External"/><Relationship Id="rId7" Type="http://schemas.openxmlformats.org/officeDocument/2006/relationships/hyperlink" Target="https://parl.ca/DocumentViewer/en/43-2/bill/C-28/first-reading" TargetMode="External"/><Relationship Id="rId8" Type="http://schemas.openxmlformats.org/officeDocument/2006/relationships/hyperlink" Target="https://parl.ca/DocumentViewer/en/43-2/bill/C-15/first-reading" TargetMode="Externa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28.png"/><Relationship Id="rId4" Type="http://schemas.openxmlformats.org/officeDocument/2006/relationships/image" Target="../media/image126.png"/><Relationship Id="rId5" Type="http://schemas.openxmlformats.org/officeDocument/2006/relationships/image" Target="../media/image129.png"/><Relationship Id="rId6" Type="http://schemas.openxmlformats.org/officeDocument/2006/relationships/image" Target="../media/image13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33.png"/><Relationship Id="rId4" Type="http://schemas.openxmlformats.org/officeDocument/2006/relationships/image" Target="../media/image127.png"/><Relationship Id="rId5" Type="http://schemas.openxmlformats.org/officeDocument/2006/relationships/image" Target="../media/image13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31.png"/><Relationship Id="rId4" Type="http://schemas.openxmlformats.org/officeDocument/2006/relationships/hyperlink" Target="https://theprovince.com/opinion/oliver-brandes-deborah-curran-aaron-hill-rosie-simms-and-coree-tull-waiting-for-water-leadership" TargetMode="External"/></Relationships>
</file>

<file path=ppt/slides/_rels/slide65.xml.rels><?xml version="1.0" encoding="UTF-8" standalone="yes"?><Relationships xmlns="http://schemas.openxmlformats.org/package/2006/relationships"><Relationship Id="rId11" Type="http://schemas.openxmlformats.org/officeDocument/2006/relationships/image" Target="../media/image97.pn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hyperlink" Target="https://www.facetsjournal.com/doi/full/10.1139/facets-2020-0005" TargetMode="External"/><Relationship Id="rId4" Type="http://schemas.openxmlformats.org/officeDocument/2006/relationships/hyperlink" Target="https://www.facetsjournal.com/doi/full/10.1139/facets-2020-0005" TargetMode="External"/><Relationship Id="rId9" Type="http://schemas.openxmlformats.org/officeDocument/2006/relationships/hyperlink" Target="https://www.facetsjournal.com/doi/full/10.1139/facets-2020-0005" TargetMode="External"/><Relationship Id="rId5" Type="http://schemas.openxmlformats.org/officeDocument/2006/relationships/hyperlink" Target="https://www.facetsjournal.com/doi/full/10.1139/facets-2020-0005" TargetMode="External"/><Relationship Id="rId6" Type="http://schemas.openxmlformats.org/officeDocument/2006/relationships/hyperlink" Target="https://www.facetsjournal.com/doi/full/10.1139/facets-2020-0005" TargetMode="External"/><Relationship Id="rId7" Type="http://schemas.openxmlformats.org/officeDocument/2006/relationships/hyperlink" Target="https://www.facetsjournal.com/doi/full/10.1139/facets-2020-0005" TargetMode="External"/><Relationship Id="rId8" Type="http://schemas.openxmlformats.org/officeDocument/2006/relationships/hyperlink" Target="https://www.facetsjournal.com/doi/full/10.1139/facets-2020-0005"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37.png"/><Relationship Id="rId4" Type="http://schemas.openxmlformats.org/officeDocument/2006/relationships/image" Target="../media/image17.png"/><Relationship Id="rId5" Type="http://schemas.openxmlformats.org/officeDocument/2006/relationships/hyperlink" Target="https://agupubs.onlinelibrary.wiley.com/doi/10.1029/2021GH000442" TargetMode="External"/><Relationship Id="rId6" Type="http://schemas.openxmlformats.org/officeDocument/2006/relationships/hyperlink" Target="https://eos.org/features/water-wisdom-the-indigenous-scientists-walking-in-two-worlds" TargetMode="External"/><Relationship Id="rId7" Type="http://schemas.openxmlformats.org/officeDocument/2006/relationships/image" Target="../media/image97.png"/></Relationships>
</file>

<file path=ppt/slides/_rels/slide67.xml.rels><?xml version="1.0" encoding="UTF-8" standalone="yes"?><Relationships xmlns="http://schemas.openxmlformats.org/package/2006/relationships"><Relationship Id="rId11" Type="http://schemas.openxmlformats.org/officeDocument/2006/relationships/hyperlink" Target="http://www.ppgis.net/videos/english/" TargetMode="External"/><Relationship Id="rId10" Type="http://schemas.openxmlformats.org/officeDocument/2006/relationships/hyperlink" Target="https://www.indigenousmaps.com/indigenous-mapping-collective/" TargetMode="External"/><Relationship Id="rId12" Type="http://schemas.openxmlformats.org/officeDocument/2006/relationships/image" Target="../media/image136.png"/><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hyperlink" Target="https://wsanec.com/history-territory/#territory" TargetMode="External"/><Relationship Id="rId4" Type="http://schemas.openxmlformats.org/officeDocument/2006/relationships/hyperlink" Target="https://wsanec.com/history-territory/#territory" TargetMode="External"/><Relationship Id="rId9" Type="http://schemas.openxmlformats.org/officeDocument/2006/relationships/hyperlink" Target="http://www.ppgis.net/videos/english/" TargetMode="External"/><Relationship Id="rId5" Type="http://schemas.openxmlformats.org/officeDocument/2006/relationships/hyperlink" Target="https://wsanec.com/history-territory/#territory" TargetMode="External"/><Relationship Id="rId6" Type="http://schemas.openxmlformats.org/officeDocument/2006/relationships/image" Target="../media/image97.png"/><Relationship Id="rId7" Type="http://schemas.openxmlformats.org/officeDocument/2006/relationships/image" Target="../media/image130.png"/><Relationship Id="rId8" Type="http://schemas.openxmlformats.org/officeDocument/2006/relationships/image" Target="../media/image14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41.png"/><Relationship Id="rId4" Type="http://schemas.openxmlformats.org/officeDocument/2006/relationships/image" Target="../media/image58.png"/><Relationship Id="rId5" Type="http://schemas.openxmlformats.org/officeDocument/2006/relationships/hyperlink" Target="https://oehha.ca.gov/calenviroscreen/report/calenviroscreen-40" TargetMode="External"/><Relationship Id="rId6" Type="http://schemas.openxmlformats.org/officeDocument/2006/relationships/hyperlink" Target="https://experience.arcgis.com/experience/ed5953d89038431dbf4f22ab9abfe40d/page/Indicators/?views=Impaired-Waters" TargetMode="External"/><Relationship Id="rId7" Type="http://schemas.openxmlformats.org/officeDocument/2006/relationships/hyperlink" Target="https://www.epa.gov/ejscreen" TargetMode="External"/><Relationship Id="rId8" Type="http://schemas.openxmlformats.org/officeDocument/2006/relationships/hyperlink" Target="https://ejscreen.epa.gov/mapper/"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97.png"/><Relationship Id="rId4" Type="http://schemas.openxmlformats.org/officeDocument/2006/relationships/image" Target="../media/image135.png"/><Relationship Id="rId5" Type="http://schemas.openxmlformats.org/officeDocument/2006/relationships/hyperlink" Target="https://www.communityresearchcanada.c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hyperlink" Target="https://www.waterundergroundtalks.org/"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42.png"/><Relationship Id="rId4" Type="http://schemas.openxmlformats.org/officeDocument/2006/relationships/image" Target="../media/image138.png"/><Relationship Id="rId5" Type="http://schemas.openxmlformats.org/officeDocument/2006/relationships/image" Target="../media/image143.png"/><Relationship Id="rId6" Type="http://schemas.openxmlformats.org/officeDocument/2006/relationships/image" Target="../media/image9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hyperlink" Target="https://www.koksilahwater.ca/watershed" TargetMode="External"/><Relationship Id="rId4" Type="http://schemas.openxmlformats.org/officeDocument/2006/relationships/hyperlink" Target="https://thenarwhal.ca/bc-koksilah-water-sustainability-plan/" TargetMode="External"/><Relationship Id="rId5" Type="http://schemas.openxmlformats.org/officeDocument/2006/relationships/image" Target="../media/image189.png"/><Relationship Id="rId6" Type="http://schemas.openxmlformats.org/officeDocument/2006/relationships/hyperlink" Target="https://thenarwhal.ca/bc-koksilah-water-sustainability-plan/" TargetMode="External"/><Relationship Id="rId7" Type="http://schemas.openxmlformats.org/officeDocument/2006/relationships/image" Target="../media/image75.png"/><Relationship Id="rId8"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hyperlink" Target="https://www.koksilahwater.ca/watershed" TargetMode="External"/><Relationship Id="rId4" Type="http://schemas.openxmlformats.org/officeDocument/2006/relationships/hyperlink" Target="https://thenarwhal.ca/bc-koksilah-water-sustainability-plan/" TargetMode="External"/><Relationship Id="rId5" Type="http://schemas.openxmlformats.org/officeDocument/2006/relationships/hyperlink" Target="http://www.youtube.com/watch?v=ZsD4X1zPmTw" TargetMode="External"/><Relationship Id="rId6" Type="http://schemas.openxmlformats.org/officeDocument/2006/relationships/image" Target="../media/image140.jpg"/><Relationship Id="rId7" Type="http://schemas.openxmlformats.org/officeDocument/2006/relationships/image" Target="../media/image14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47.png"/><Relationship Id="rId4" Type="http://schemas.openxmlformats.org/officeDocument/2006/relationships/image" Target="../media/image155.png"/><Relationship Id="rId5" Type="http://schemas.openxmlformats.org/officeDocument/2006/relationships/hyperlink" Target="https://www.koksilahwater.ca/watershed" TargetMode="External"/><Relationship Id="rId6" Type="http://schemas.openxmlformats.org/officeDocument/2006/relationships/hyperlink" Target="https://thenarwhal.ca/bc-koksilah-water-sustainability-plan/"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58.png"/><Relationship Id="rId4" Type="http://schemas.openxmlformats.org/officeDocument/2006/relationships/image" Target="../media/image14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20" Type="http://schemas.openxmlformats.org/officeDocument/2006/relationships/image" Target="../media/image158.png"/><Relationship Id="rId11" Type="http://schemas.openxmlformats.org/officeDocument/2006/relationships/hyperlink" Target="https://www.ted.com/talks/ginger_gosnell_myers_canadian_shame_a_history_of_residential_schools" TargetMode="External"/><Relationship Id="rId22" Type="http://schemas.openxmlformats.org/officeDocument/2006/relationships/image" Target="../media/image159.png"/><Relationship Id="rId10" Type="http://schemas.openxmlformats.org/officeDocument/2006/relationships/image" Target="../media/image157.png"/><Relationship Id="rId21" Type="http://schemas.openxmlformats.org/officeDocument/2006/relationships/image" Target="../media/image154.png"/><Relationship Id="rId13" Type="http://schemas.openxmlformats.org/officeDocument/2006/relationships/hyperlink" Target="https://static1.squarespace.com/static/562e7f2ae4b018ac41a6e050/t/5a3bfcf953450a1637980f33/1513880873404/4Seasons_TeacherGuide_v7.pdf" TargetMode="External"/><Relationship Id="rId12" Type="http://schemas.openxmlformats.org/officeDocument/2006/relationships/hyperlink" Target="http://www.reconciliationeducation.ca/" TargetMode="External"/><Relationship Id="rId23" Type="http://schemas.openxmlformats.org/officeDocument/2006/relationships/hyperlink" Target="https://www.ictinc.ca/" TargetMode="External"/><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hyperlink" Target="https://nctr.ca/education/" TargetMode="External"/><Relationship Id="rId4" Type="http://schemas.openxmlformats.org/officeDocument/2006/relationships/hyperlink" Target="https://nctr.ca/records/reports/" TargetMode="External"/><Relationship Id="rId9" Type="http://schemas.openxmlformats.org/officeDocument/2006/relationships/hyperlink" Target="https://www.historicacanada.ca/content/voices_from_here/trailer-english" TargetMode="External"/><Relationship Id="rId15" Type="http://schemas.openxmlformats.org/officeDocument/2006/relationships/image" Target="../media/image153.png"/><Relationship Id="rId14" Type="http://schemas.openxmlformats.org/officeDocument/2006/relationships/image" Target="../media/image150.png"/><Relationship Id="rId17" Type="http://schemas.openxmlformats.org/officeDocument/2006/relationships/image" Target="../media/image161.png"/><Relationship Id="rId16" Type="http://schemas.openxmlformats.org/officeDocument/2006/relationships/image" Target="../media/image152.png"/><Relationship Id="rId5" Type="http://schemas.openxmlformats.org/officeDocument/2006/relationships/hyperlink" Target="https://nctr.ca/records/reports/" TargetMode="External"/><Relationship Id="rId19" Type="http://schemas.openxmlformats.org/officeDocument/2006/relationships/hyperlink" Target="https://www.coursera.org/learn/indigenous-canada?utm_source=gg&amp;utm_medium=sem&amp;campaignid=13453117831&amp;utm_campaign=12-Indigenous-Canada-Alberta-US&amp;utm_content=12-Indigenous-Canada-Alberta-US&amp;adgroupid=120188161381&amp;device=c&amp;keyword=indigenous%20canada%20university%20of%20alberta&amp;matchtype=b&amp;network=g&amp;devicemodel=&amp;adpostion=&amp;creativeid=526786776947&amp;hide_mobile_promo&amp;gclid=Cj0KCQjwpf2IBhDkARIsAGVo0D0XZd-u0hT9LNVgBs4sWn6jWvhRdp6iAwADCksWjasb6kdEp8Y3dmsaAp5jEALw_wcB" TargetMode="External"/><Relationship Id="rId6" Type="http://schemas.openxmlformats.org/officeDocument/2006/relationships/image" Target="../media/image149.png"/><Relationship Id="rId18" Type="http://schemas.openxmlformats.org/officeDocument/2006/relationships/image" Target="../media/image156.png"/><Relationship Id="rId7" Type="http://schemas.openxmlformats.org/officeDocument/2006/relationships/hyperlink" Target="http://www.youtube.com/watch?v=jyHoPErIbws" TargetMode="External"/><Relationship Id="rId8" Type="http://schemas.openxmlformats.org/officeDocument/2006/relationships/image" Target="../media/image151.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65.png"/><Relationship Id="rId4" Type="http://schemas.openxmlformats.org/officeDocument/2006/relationships/hyperlink" Target="https://apsc.ubc.ca/EDI/truth-and-role-engineers-in-decolonization" TargetMode="External"/><Relationship Id="rId5" Type="http://schemas.openxmlformats.org/officeDocument/2006/relationships/image" Target="../media/image170.png"/><Relationship Id="rId6" Type="http://schemas.openxmlformats.org/officeDocument/2006/relationships/hyperlink" Target="https://decolonizingwater.ca/" TargetMode="External"/><Relationship Id="rId7" Type="http://schemas.openxmlformats.org/officeDocument/2006/relationships/image" Target="../media/image163.png"/><Relationship Id="rId8" Type="http://schemas.openxmlformats.org/officeDocument/2006/relationships/hyperlink" Target="https://www.researchgate.net/publication/277992187_Decolonization_Is_Not_a_Metaphor"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62.png"/><Relationship Id="rId4" Type="http://schemas.openxmlformats.org/officeDocument/2006/relationships/hyperlink" Target="https://www.nwic.edu/wp-content/uploads/2016/08/Dont-talk-about-what-you-dont-know.-on-not-conducting-research-with-in-Indigenous-contexts.pdf" TargetMode="External"/><Relationship Id="rId9" Type="http://schemas.openxmlformats.org/officeDocument/2006/relationships/image" Target="../media/image97.png"/><Relationship Id="rId5" Type="http://schemas.openxmlformats.org/officeDocument/2006/relationships/image" Target="../media/image166.png"/><Relationship Id="rId6" Type="http://schemas.openxmlformats.org/officeDocument/2006/relationships/hyperlink" Target="https://jps.library.utoronto.ca/index.php/des/article/view/21166" TargetMode="External"/><Relationship Id="rId7" Type="http://schemas.openxmlformats.org/officeDocument/2006/relationships/image" Target="../media/image164.png"/><Relationship Id="rId8" Type="http://schemas.openxmlformats.org/officeDocument/2006/relationships/hyperlink" Target="https://journals.sagepub.com/doi/full/10.1177/00178969211009269"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97.png"/><Relationship Id="rId4" Type="http://schemas.openxmlformats.org/officeDocument/2006/relationships/hyperlink" Target="http://www.youtube.com/watch?v=4LFxR2D--rA" TargetMode="External"/><Relationship Id="rId5" Type="http://schemas.openxmlformats.org/officeDocument/2006/relationships/image" Target="../media/image167.jpg"/><Relationship Id="rId6" Type="http://schemas.openxmlformats.org/officeDocument/2006/relationships/image" Target="../media/image169.png"/><Relationship Id="rId7" Type="http://schemas.openxmlformats.org/officeDocument/2006/relationships/hyperlink" Target="https://eos.org/features/water-wisdom-the-indigenous-scientists-walking-in-two-worlds"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s://octavianreport.com/rostrum/why-icebergs-are-still-dangerou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68.png"/><Relationship Id="rId4" Type="http://schemas.openxmlformats.org/officeDocument/2006/relationships/hyperlink" Target="https://www.sshrc-crsh.gc.ca/funding-financement/nfrf-fnfr/edi-eng.aspx#2" TargetMode="External"/><Relationship Id="rId5" Type="http://schemas.openxmlformats.org/officeDocument/2006/relationships/hyperlink" Target="https://www.sshrc-crsh.gc.ca/funding-financement/nfrf-fnfr/edi-eng.aspx#2"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172.png"/><Relationship Id="rId4" Type="http://schemas.openxmlformats.org/officeDocument/2006/relationships/hyperlink" Target="https://www.mobilizegreen.org/blog/2018/9/30/environmental-equity-vs-environmental-justice-whats-the-difference"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hyperlink" Target="https://www.engineering.utoronto.ca/about/equity-diversity-and-inclusion/#group" TargetMode="External"/><Relationship Id="rId4" Type="http://schemas.openxmlformats.org/officeDocument/2006/relationships/hyperlink" Target="https://www2.gov.bc.ca/gov/content/erase/racism"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hyperlink" Target="https://seattle.bibliocommons.com/list/share/86922331_seattle_quick_picks/1648636020?page=3" TargetMode="External"/><Relationship Id="rId4" Type="http://schemas.openxmlformats.org/officeDocument/2006/relationships/image" Target="../media/image171.png"/><Relationship Id="rId5" Type="http://schemas.openxmlformats.org/officeDocument/2006/relationships/hyperlink" Target="https://www.science.org/doi/10.1126/science.abd1896" TargetMode="External"/><Relationship Id="rId6" Type="http://schemas.openxmlformats.org/officeDocument/2006/relationships/image" Target="../media/image173.png"/><Relationship Id="rId7" Type="http://schemas.openxmlformats.org/officeDocument/2006/relationships/hyperlink" Target="https://guides.lib.uw.edu/racial-justice/home" TargetMode="External"/><Relationship Id="rId8" Type="http://schemas.openxmlformats.org/officeDocument/2006/relationships/image" Target="../media/image190.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74.png"/><Relationship Id="rId4" Type="http://schemas.openxmlformats.org/officeDocument/2006/relationships/image" Target="../media/image181.png"/><Relationship Id="rId5" Type="http://schemas.openxmlformats.org/officeDocument/2006/relationships/hyperlink" Target="https://aiatsis.gov.au/sites/default/files/2020-10/aiatsis-code-ethics.pd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hyperlink" Target="https://www.epa.gov/environmentaljustice" TargetMode="External"/><Relationship Id="rId4" Type="http://schemas.openxmlformats.org/officeDocument/2006/relationships/hyperlink" Target="https://www.enrichproject.org/" TargetMode="External"/><Relationship Id="rId5" Type="http://schemas.openxmlformats.org/officeDocument/2006/relationships/image" Target="../media/image75.png"/><Relationship Id="rId6"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hyperlink" Target="https://www.google.ca/url?sa=t&amp;rct=j&amp;q=&amp;esrc=s&amp;source=web&amp;cd=&amp;cad=rja&amp;uact=8&amp;ved=2ahUKEwienPuN9Jr0AhWZJjQIHTNFA_gQFnoECAIQAQ&amp;url=https%3A%2F%2Fjournals.uvic.ca%2Findex.php%2Fappeal%2Farticle%2Fview%2F18107%2F7620&amp;usg=AOvVaw0PQhlFye9w1zRh2eidIJhf" TargetMode="External"/><Relationship Id="rId4" Type="http://schemas.openxmlformats.org/officeDocument/2006/relationships/image" Target="../media/image176.png"/><Relationship Id="rId9" Type="http://schemas.openxmlformats.org/officeDocument/2006/relationships/hyperlink" Target="https://theprovince.com/opinion/oliver-brandes-deborah-curran-aaron-hill-rosie-simms-and-coree-tull-waiting-for-water-leadership" TargetMode="External"/><Relationship Id="rId5" Type="http://schemas.openxmlformats.org/officeDocument/2006/relationships/image" Target="../media/image177.png"/><Relationship Id="rId6" Type="http://schemas.openxmlformats.org/officeDocument/2006/relationships/hyperlink" Target="https://www.watercanada.net/b-c-introduces-new-water-sustainability-act/" TargetMode="External"/><Relationship Id="rId7" Type="http://schemas.openxmlformats.org/officeDocument/2006/relationships/image" Target="../media/image75.png"/><Relationship Id="rId8" Type="http://schemas.openxmlformats.org/officeDocument/2006/relationships/image" Target="../media/image7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79.png"/><Relationship Id="rId4" Type="http://schemas.openxmlformats.org/officeDocument/2006/relationships/hyperlink" Target="https://fernwoodpublishing.ca/book/there8217s-something-in-the-water" TargetMode="External"/><Relationship Id="rId5" Type="http://schemas.openxmlformats.org/officeDocument/2006/relationships/hyperlink" Target="https://theconversation.com/environmental-racism-new-study-investigates-whether-nova-scotia-dump-boosted-cancer-rates-in-nearby-black-community-162839" TargetMode="External"/><Relationship Id="rId6" Type="http://schemas.openxmlformats.org/officeDocument/2006/relationships/hyperlink" Target="https://www.enrichproject.org/" TargetMode="External"/><Relationship Id="rId7" Type="http://schemas.openxmlformats.org/officeDocument/2006/relationships/hyperlink" Target="https://www.enrichproject.org/map/" TargetMode="Externa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hyperlink" Target="https://www.theglobeandmail.com/canada/article-in-iqaluit-nunavuts-only-hospital-feels-the-ripple-effects-of-the/" TargetMode="External"/><Relationship Id="rId4" Type="http://schemas.openxmlformats.org/officeDocument/2006/relationships/hyperlink" Target="https://www.gov.nu.ca/health/news/do-not-consume-advisory-iqaluit-drinking-water" TargetMode="External"/><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182.png"/><Relationship Id="rId8" Type="http://schemas.openxmlformats.org/officeDocument/2006/relationships/hyperlink" Target="https://globalnews.ca/news/8273375/iqaluit-community-bands-drinking-water-contaminated-fuel/" TargetMode="External"/></Relationships>
</file>

<file path=ppt/slides/_rels/slide9.xml.rels><?xml version="1.0" encoding="UTF-8" standalone="yes"?><Relationships xmlns="http://schemas.openxmlformats.org/package/2006/relationships"><Relationship Id="rId11" Type="http://schemas.openxmlformats.org/officeDocument/2006/relationships/hyperlink" Target="https://ccrweb.ca/en/anti-oppression" TargetMode="External"/><Relationship Id="rId10" Type="http://schemas.openxmlformats.org/officeDocument/2006/relationships/hyperlink" Target="https://ccrweb.ca/en/anti-oppression" TargetMode="External"/><Relationship Id="rId12" Type="http://schemas.openxmlformats.org/officeDocument/2006/relationships/hyperlink" Target="https://truecolorsunited.org/about/" TargetMode="External"/><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1.png"/><Relationship Id="rId4" Type="http://schemas.openxmlformats.org/officeDocument/2006/relationships/image" Target="../media/image22.png"/><Relationship Id="rId9" Type="http://schemas.openxmlformats.org/officeDocument/2006/relationships/hyperlink" Target="https://ccrweb.ca/en/anti-oppression" TargetMode="External"/><Relationship Id="rId5" Type="http://schemas.openxmlformats.org/officeDocument/2006/relationships/hyperlink" Target="https://publichealthinsider.com/2020/11/02/self-care-during-stressful-times/" TargetMode="External"/><Relationship Id="rId6" Type="http://schemas.openxmlformats.org/officeDocument/2006/relationships/hyperlink" Target="https://cdn.eventfinda.co.nz/uploads/events/transformed/831421-384145-34.jpg" TargetMode="External"/><Relationship Id="rId7" Type="http://schemas.openxmlformats.org/officeDocument/2006/relationships/image" Target="../media/image19.png"/><Relationship Id="rId8" Type="http://schemas.openxmlformats.org/officeDocument/2006/relationships/image" Target="../media/image2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75.png"/><Relationship Id="rId4" Type="http://schemas.openxmlformats.org/officeDocument/2006/relationships/image" Target="../media/image76.png"/><Relationship Id="rId9" Type="http://schemas.openxmlformats.org/officeDocument/2006/relationships/image" Target="../media/image178.png"/><Relationship Id="rId5" Type="http://schemas.openxmlformats.org/officeDocument/2006/relationships/image" Target="../media/image180.png"/><Relationship Id="rId6" Type="http://schemas.openxmlformats.org/officeDocument/2006/relationships/hyperlink" Target="https://link.springer.com/chapter/10.1007/978-3-319-23576-9_10#aboutcontent" TargetMode="External"/><Relationship Id="rId7" Type="http://schemas.openxmlformats.org/officeDocument/2006/relationships/hyperlink" Target="https://theconversation.com/regressive-changes-to-northern-territory-water-laws-could-undermine-indigenous-rights-166561" TargetMode="External"/><Relationship Id="rId8" Type="http://schemas.openxmlformats.org/officeDocument/2006/relationships/image" Target="../media/image17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75.png"/><Relationship Id="rId4" Type="http://schemas.openxmlformats.org/officeDocument/2006/relationships/hyperlink" Target="https://www.science.org/doi/full/10.1126/science.aat6041" TargetMode="External"/><Relationship Id="rId5" Type="http://schemas.openxmlformats.org/officeDocument/2006/relationships/image" Target="../media/image184.png"/></Relationships>
</file>

<file path=ppt/slides/_rels/slide92.xml.rels><?xml version="1.0" encoding="UTF-8" standalone="yes"?><Relationships xmlns="http://schemas.openxmlformats.org/package/2006/relationships"><Relationship Id="rId10" Type="http://schemas.openxmlformats.org/officeDocument/2006/relationships/image" Target="../media/image187.png"/><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hyperlink" Target="https://indigenousknowledge.unimelb.edu.au/curriculum/resources/groundwater" TargetMode="External"/><Relationship Id="rId4" Type="http://schemas.openxmlformats.org/officeDocument/2006/relationships/hyperlink" Target="https://www.royalsocietyqld.org/wp-content/uploads/Proceedings%20126%20v2/02_Moggridge_Web.pdf" TargetMode="External"/><Relationship Id="rId9" Type="http://schemas.openxmlformats.org/officeDocument/2006/relationships/image" Target="../media/image191.png"/><Relationship Id="rId5" Type="http://schemas.openxmlformats.org/officeDocument/2006/relationships/image" Target="../media/image188.png"/><Relationship Id="rId6" Type="http://schemas.openxmlformats.org/officeDocument/2006/relationships/image" Target="../media/image185.png"/><Relationship Id="rId7" Type="http://schemas.openxmlformats.org/officeDocument/2006/relationships/image" Target="../media/image183.png"/><Relationship Id="rId8" Type="http://schemas.openxmlformats.org/officeDocument/2006/relationships/image" Target="../media/image186.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hyperlink" Target="https://link.springer.com/chapter/10.1007/978-3-319-23576-9_11#citeas" TargetMode="External"/><Relationship Id="rId6" Type="http://schemas.openxmlformats.org/officeDocument/2006/relationships/image" Target="../media/image194.png"/><Relationship Id="rId7" Type="http://schemas.openxmlformats.org/officeDocument/2006/relationships/image" Target="../media/image19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75.png"/><Relationship Id="rId4" Type="http://schemas.openxmlformats.org/officeDocument/2006/relationships/hyperlink" Target="https://en.wikipedia.org/wiki/Anti-Romany_sentiment#Environmental_struggles" TargetMode="External"/><Relationship Id="rId5" Type="http://schemas.openxmlformats.org/officeDocument/2006/relationships/hyperlink" Target="https://www.weforum.org/agenda/2020/07/what-is-environmental-racism-pollution-covid-systemic/" TargetMode="External"/><Relationship Id="rId6" Type="http://schemas.openxmlformats.org/officeDocument/2006/relationships/hyperlink" Target="https://www.tandfonline.com/doi/full/10.1080/01419870.2017.1291984" TargetMode="External"/><Relationship Id="rId7" Type="http://schemas.openxmlformats.org/officeDocument/2006/relationships/image" Target="../media/image196.png"/><Relationship Id="rId8" Type="http://schemas.openxmlformats.org/officeDocument/2006/relationships/image" Target="../media/image19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hyperlink" Target="https://ieeexplore.ieee.org/abstract/document/6734712" TargetMode="External"/><Relationship Id="rId4" Type="http://schemas.openxmlformats.org/officeDocument/2006/relationships/image" Target="../media/image19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hyperlink" Target="http://www.ejolt.org/wordpress/wp-content/uploads/2015/08/FS-42.pdf" TargetMode="External"/><Relationship Id="rId4" Type="http://schemas.openxmlformats.org/officeDocument/2006/relationships/hyperlink" Target="https://www.bbc.com/news/world-latin-america-45455984" TargetMode="External"/><Relationship Id="rId5" Type="http://schemas.openxmlformats.org/officeDocument/2006/relationships/hyperlink" Target="https://chevrontoxico.com/" TargetMode="External"/><Relationship Id="rId6" Type="http://schemas.openxmlformats.org/officeDocument/2006/relationships/image" Target="../media/image197.png"/><Relationship Id="rId7" Type="http://schemas.openxmlformats.org/officeDocument/2006/relationships/image" Target="../media/image75.png"/><Relationship Id="rId8"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pic>
        <p:nvPicPr>
          <p:cNvPr id="102" name="Google Shape;102;gcfc951ce8d_0_13"/>
          <p:cNvPicPr preferRelativeResize="0"/>
          <p:nvPr/>
        </p:nvPicPr>
        <p:blipFill>
          <a:blip r:embed="rId3">
            <a:alphaModFix/>
          </a:blip>
          <a:stretch>
            <a:fillRect/>
          </a:stretch>
        </p:blipFill>
        <p:spPr>
          <a:xfrm>
            <a:off x="-76200" y="-76200"/>
            <a:ext cx="9220200" cy="5205564"/>
          </a:xfrm>
          <a:prstGeom prst="rect">
            <a:avLst/>
          </a:prstGeom>
          <a:noFill/>
          <a:ln>
            <a:noFill/>
          </a:ln>
        </p:spPr>
      </p:pic>
      <p:sp>
        <p:nvSpPr>
          <p:cNvPr id="103" name="Google Shape;103;gcfc951ce8d_0_13"/>
          <p:cNvSpPr txBox="1"/>
          <p:nvPr>
            <p:ph idx="12" type="sldNum"/>
          </p:nvPr>
        </p:nvSpPr>
        <p:spPr>
          <a:xfrm>
            <a:off x="6553200" y="4683919"/>
            <a:ext cx="2133600" cy="357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CA"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
        <p:nvSpPr>
          <p:cNvPr id="104" name="Google Shape;104;gcfc951ce8d_0_13"/>
          <p:cNvSpPr/>
          <p:nvPr/>
        </p:nvSpPr>
        <p:spPr>
          <a:xfrm>
            <a:off x="4641850" y="5005388"/>
            <a:ext cx="4572000" cy="1380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600"/>
              <a:buFont typeface="Arial"/>
              <a:buNone/>
            </a:pPr>
            <a:r>
              <a:rPr lang="en-CA" sz="600" u="sng">
                <a:solidFill>
                  <a:schemeClr val="hlink"/>
                </a:solidFill>
                <a:hlinkClick r:id="rId4"/>
              </a:rPr>
              <a:t>https://www.alterecofoods.com/blogs/blog/environmental-justice-explained-and-what-you-can-do</a:t>
            </a:r>
            <a:r>
              <a:rPr lang="en-CA" sz="600"/>
              <a:t> </a:t>
            </a:r>
            <a:endParaRPr b="0" i="0" sz="1400" u="none" cap="none" strike="noStrike">
              <a:solidFill>
                <a:srgbClr val="000000"/>
              </a:solidFill>
              <a:latin typeface="Arial"/>
              <a:ea typeface="Arial"/>
              <a:cs typeface="Arial"/>
              <a:sym typeface="Arial"/>
            </a:endParaRPr>
          </a:p>
        </p:txBody>
      </p:sp>
      <p:sp>
        <p:nvSpPr>
          <p:cNvPr id="105" name="Google Shape;105;gcfc951ce8d_0_13"/>
          <p:cNvSpPr txBox="1"/>
          <p:nvPr/>
        </p:nvSpPr>
        <p:spPr>
          <a:xfrm>
            <a:off x="-60825" y="3273500"/>
            <a:ext cx="5136600" cy="1833300"/>
          </a:xfrm>
          <a:prstGeom prst="rect">
            <a:avLst/>
          </a:prstGeom>
          <a:solidFill>
            <a:srgbClr val="FAF8F8">
              <a:alpha val="2824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400"/>
              <a:buFont typeface="Arial"/>
              <a:buNone/>
            </a:pPr>
            <a:r>
              <a:rPr b="1" i="0" lang="en-CA" sz="4400" u="none" cap="none" strike="noStrike">
                <a:solidFill>
                  <a:schemeClr val="dk1"/>
                </a:solidFill>
                <a:latin typeface="Google Sans"/>
                <a:ea typeface="Google Sans"/>
                <a:cs typeface="Google Sans"/>
                <a:sym typeface="Google Sans"/>
              </a:rPr>
              <a:t>Module 1.2</a:t>
            </a:r>
            <a:endParaRPr b="1" i="0" sz="4400" u="none" cap="none" strike="noStrike">
              <a:solidFill>
                <a:schemeClr val="dk1"/>
              </a:solidFill>
              <a:latin typeface="Google Sans"/>
              <a:ea typeface="Google Sans"/>
              <a:cs typeface="Google Sans"/>
              <a:sym typeface="Google Sans"/>
            </a:endParaRPr>
          </a:p>
          <a:p>
            <a:pPr indent="0" lvl="0" marL="0" marR="0" rtl="0" algn="ctr">
              <a:lnSpc>
                <a:spcPct val="100000"/>
              </a:lnSpc>
              <a:spcBef>
                <a:spcPts val="0"/>
              </a:spcBef>
              <a:spcAft>
                <a:spcPts val="0"/>
              </a:spcAft>
              <a:buClr>
                <a:srgbClr val="000000"/>
              </a:buClr>
              <a:buSzPts val="2633"/>
              <a:buFont typeface="Arial"/>
              <a:buNone/>
            </a:pPr>
            <a:r>
              <a:rPr b="1" lang="en-CA" sz="2633">
                <a:solidFill>
                  <a:schemeClr val="dk1"/>
                </a:solidFill>
                <a:latin typeface="Google Sans"/>
                <a:ea typeface="Google Sans"/>
                <a:cs typeface="Google Sans"/>
                <a:sym typeface="Google Sans"/>
              </a:rPr>
              <a:t>Environmental Justice</a:t>
            </a:r>
            <a:r>
              <a:rPr b="1" i="0" lang="en-CA" sz="2633" u="none" cap="none" strike="noStrike">
                <a:solidFill>
                  <a:schemeClr val="dk1"/>
                </a:solidFill>
                <a:latin typeface="Google Sans"/>
                <a:ea typeface="Google Sans"/>
                <a:cs typeface="Google Sans"/>
                <a:sym typeface="Google Sans"/>
              </a:rPr>
              <a:t> Fundamentals for Groundwater H</a:t>
            </a:r>
            <a:r>
              <a:rPr b="1" lang="en-CA" sz="2633">
                <a:solidFill>
                  <a:schemeClr val="dk1"/>
                </a:solidFill>
                <a:latin typeface="Google Sans"/>
                <a:ea typeface="Google Sans"/>
                <a:cs typeface="Google Sans"/>
                <a:sym typeface="Google Sans"/>
              </a:rPr>
              <a:t>ydrologists</a:t>
            </a:r>
            <a:endParaRPr b="1" i="0" sz="2633" u="none" cap="none" strike="noStrike">
              <a:solidFill>
                <a:schemeClr val="dk1"/>
              </a:solidFill>
              <a:latin typeface="Google Sans"/>
              <a:ea typeface="Google Sans"/>
              <a:cs typeface="Google Sans"/>
              <a:sym typeface="Google Sans"/>
            </a:endParaRPr>
          </a:p>
        </p:txBody>
      </p:sp>
      <p:pic>
        <p:nvPicPr>
          <p:cNvPr descr="http://creativecommons.org/images/deed/cc-logo.jpg" id="106" name="Google Shape;106;gcfc951ce8d_0_13"/>
          <p:cNvPicPr preferRelativeResize="0"/>
          <p:nvPr/>
        </p:nvPicPr>
        <p:blipFill rotWithShape="1">
          <a:blip r:embed="rId5">
            <a:alphaModFix/>
          </a:blip>
          <a:srcRect b="0" l="0" r="0" t="0"/>
          <a:stretch/>
        </p:blipFill>
        <p:spPr>
          <a:xfrm>
            <a:off x="8667928" y="4529298"/>
            <a:ext cx="476072" cy="4761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gcfc951ce8d_1_0"/>
          <p:cNvSpPr txBox="1"/>
          <p:nvPr>
            <p:ph idx="12" type="sldNum"/>
          </p:nvPr>
        </p:nvSpPr>
        <p:spPr>
          <a:xfrm>
            <a:off x="6969475" y="490189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193" name="Google Shape;193;gcfc951ce8d_1_0"/>
          <p:cNvSpPr txBox="1"/>
          <p:nvPr>
            <p:ph type="title"/>
          </p:nvPr>
        </p:nvSpPr>
        <p:spPr>
          <a:xfrm>
            <a:off x="457200" y="98409"/>
            <a:ext cx="8229600" cy="643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CA">
                <a:solidFill>
                  <a:srgbClr val="0070C0"/>
                </a:solidFill>
                <a:latin typeface="Google Sans"/>
                <a:ea typeface="Google Sans"/>
                <a:cs typeface="Google Sans"/>
                <a:sym typeface="Google Sans"/>
              </a:rPr>
              <a:t>Environmental racism in Canada</a:t>
            </a:r>
            <a:endParaRPr>
              <a:solidFill>
                <a:srgbClr val="0070C0"/>
              </a:solidFill>
              <a:latin typeface="Google Sans"/>
              <a:ea typeface="Google Sans"/>
              <a:cs typeface="Google Sans"/>
              <a:sym typeface="Google Sans"/>
            </a:endParaRPr>
          </a:p>
        </p:txBody>
      </p:sp>
      <p:pic>
        <p:nvPicPr>
          <p:cNvPr id="194" name="Google Shape;194;gcfc951ce8d_1_0"/>
          <p:cNvPicPr preferRelativeResize="0"/>
          <p:nvPr/>
        </p:nvPicPr>
        <p:blipFill rotWithShape="1">
          <a:blip r:embed="rId3">
            <a:alphaModFix/>
          </a:blip>
          <a:srcRect b="0" l="0" r="0" t="0"/>
          <a:stretch/>
        </p:blipFill>
        <p:spPr>
          <a:xfrm>
            <a:off x="-142025" y="752525"/>
            <a:ext cx="9330175" cy="4435125"/>
          </a:xfrm>
          <a:prstGeom prst="rect">
            <a:avLst/>
          </a:prstGeom>
          <a:noFill/>
          <a:ln>
            <a:noFill/>
          </a:ln>
        </p:spPr>
      </p:pic>
      <p:sp>
        <p:nvSpPr>
          <p:cNvPr id="195" name="Google Shape;195;gcfc951ce8d_1_0"/>
          <p:cNvSpPr/>
          <p:nvPr/>
        </p:nvSpPr>
        <p:spPr>
          <a:xfrm>
            <a:off x="76204" y="4885188"/>
            <a:ext cx="5943600" cy="276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CA" sz="600" u="sng">
                <a:solidFill>
                  <a:schemeClr val="dk1"/>
                </a:solidFill>
                <a:latin typeface="Google Sans"/>
                <a:ea typeface="Google Sans"/>
                <a:cs typeface="Google Sans"/>
                <a:sym typeface="Google Sans"/>
                <a:hlinkClick r:id="rId4">
                  <a:extLst>
                    <a:ext uri="{A12FA001-AC4F-418D-AE19-62706E023703}">
                      <ahyp:hlinkClr val="tx"/>
                    </a:ext>
                  </a:extLst>
                </a:hlinkClick>
              </a:rPr>
              <a:t>https://ecojustice.ca/environmental-racism-in-canada /</a:t>
            </a:r>
            <a:r>
              <a:rPr lang="en-CA" sz="600">
                <a:solidFill>
                  <a:schemeClr val="dk1"/>
                </a:solidFill>
                <a:latin typeface="Google Sans"/>
                <a:ea typeface="Google Sans"/>
                <a:cs typeface="Google Sans"/>
                <a:sym typeface="Google Sans"/>
              </a:rPr>
              <a:t> </a:t>
            </a:r>
            <a:r>
              <a:rPr lang="en-CA" sz="600">
                <a:solidFill>
                  <a:schemeClr val="dk1"/>
                </a:solidFill>
                <a:latin typeface="Google Sans"/>
                <a:ea typeface="Google Sans"/>
                <a:cs typeface="Google Sans"/>
                <a:sym typeface="Google Sans"/>
              </a:rPr>
              <a:t> </a:t>
            </a:r>
            <a:endParaRPr sz="600">
              <a:solidFill>
                <a:schemeClr val="dk1"/>
              </a:solidFill>
              <a:latin typeface="Google Sans"/>
              <a:ea typeface="Google Sans"/>
              <a:cs typeface="Google Sans"/>
              <a:sym typeface="Google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id="200" name="Google Shape;200;gcfc951ce8d_1_515"/>
          <p:cNvPicPr preferRelativeResize="0"/>
          <p:nvPr/>
        </p:nvPicPr>
        <p:blipFill>
          <a:blip r:embed="rId3">
            <a:alphaModFix/>
          </a:blip>
          <a:stretch>
            <a:fillRect/>
          </a:stretch>
        </p:blipFill>
        <p:spPr>
          <a:xfrm>
            <a:off x="4769575" y="1640725"/>
            <a:ext cx="3980826" cy="2486640"/>
          </a:xfrm>
          <a:prstGeom prst="rect">
            <a:avLst/>
          </a:prstGeom>
          <a:noFill/>
          <a:ln>
            <a:noFill/>
          </a:ln>
        </p:spPr>
      </p:pic>
      <p:pic>
        <p:nvPicPr>
          <p:cNvPr id="201" name="Google Shape;201;gcfc951ce8d_1_515"/>
          <p:cNvPicPr preferRelativeResize="0"/>
          <p:nvPr/>
        </p:nvPicPr>
        <p:blipFill>
          <a:blip r:embed="rId4">
            <a:alphaModFix/>
          </a:blip>
          <a:stretch>
            <a:fillRect/>
          </a:stretch>
        </p:blipFill>
        <p:spPr>
          <a:xfrm>
            <a:off x="231350" y="1824271"/>
            <a:ext cx="3980825" cy="1557303"/>
          </a:xfrm>
          <a:prstGeom prst="rect">
            <a:avLst/>
          </a:prstGeom>
          <a:noFill/>
          <a:ln>
            <a:noFill/>
          </a:ln>
        </p:spPr>
      </p:pic>
      <p:sp>
        <p:nvSpPr>
          <p:cNvPr id="202" name="Google Shape;202;gcfc951ce8d_1_515"/>
          <p:cNvSpPr txBox="1"/>
          <p:nvPr>
            <p:ph idx="4294967295" type="title"/>
          </p:nvPr>
        </p:nvSpPr>
        <p:spPr>
          <a:xfrm>
            <a:off x="1166000" y="404125"/>
            <a:ext cx="7023000" cy="9006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CA">
                <a:solidFill>
                  <a:srgbClr val="0070C0"/>
                </a:solidFill>
                <a:latin typeface="Google Sans"/>
                <a:ea typeface="Google Sans"/>
                <a:cs typeface="Google Sans"/>
                <a:sym typeface="Google Sans"/>
              </a:rPr>
              <a:t>Environmental justice provides tools to combat environmental racism </a:t>
            </a:r>
            <a:endParaRPr>
              <a:solidFill>
                <a:srgbClr val="0070C0"/>
              </a:solidFill>
              <a:latin typeface="Google Sans"/>
              <a:ea typeface="Google Sans"/>
              <a:cs typeface="Google Sans"/>
              <a:sym typeface="Google Sans"/>
            </a:endParaRPr>
          </a:p>
          <a:p>
            <a:pPr indent="0" lvl="0" marL="0" rtl="0" algn="ctr">
              <a:spcBef>
                <a:spcPts val="0"/>
              </a:spcBef>
              <a:spcAft>
                <a:spcPts val="0"/>
              </a:spcAft>
              <a:buNone/>
            </a:pPr>
            <a:r>
              <a:t/>
            </a:r>
            <a:endParaRPr>
              <a:solidFill>
                <a:srgbClr val="0070C0"/>
              </a:solidFill>
              <a:latin typeface="Google Sans"/>
              <a:ea typeface="Google Sans"/>
              <a:cs typeface="Google Sans"/>
              <a:sym typeface="Google Sans"/>
            </a:endParaRPr>
          </a:p>
        </p:txBody>
      </p:sp>
      <p:sp>
        <p:nvSpPr>
          <p:cNvPr id="203" name="Google Shape;203;gcfc951ce8d_1_515"/>
          <p:cNvSpPr txBox="1"/>
          <p:nvPr/>
        </p:nvSpPr>
        <p:spPr>
          <a:xfrm>
            <a:off x="5711835" y="4177105"/>
            <a:ext cx="2857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u="sng">
                <a:solidFill>
                  <a:schemeClr val="hlink"/>
                </a:solidFill>
                <a:hlinkClick r:id="rId5"/>
              </a:rPr>
              <a:t>https://www.epa.gov/environmentaljustice</a:t>
            </a:r>
            <a:r>
              <a:rPr lang="en-CA" sz="800"/>
              <a:t> </a:t>
            </a:r>
            <a:endParaRPr sz="800"/>
          </a:p>
        </p:txBody>
      </p:sp>
      <p:sp>
        <p:nvSpPr>
          <p:cNvPr id="204" name="Google Shape;204;gcfc951ce8d_1_515"/>
          <p:cNvSpPr txBox="1"/>
          <p:nvPr/>
        </p:nvSpPr>
        <p:spPr>
          <a:xfrm>
            <a:off x="1534050" y="3458913"/>
            <a:ext cx="30000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u="sng">
                <a:solidFill>
                  <a:schemeClr val="hlink"/>
                </a:solidFill>
                <a:hlinkClick r:id="rId6"/>
              </a:rPr>
              <a:t>https://iejproject.info.yorku.ca/</a:t>
            </a:r>
            <a:r>
              <a:rPr lang="en-CA" sz="800"/>
              <a:t> </a:t>
            </a:r>
            <a:endParaRPr sz="8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07912d9370_1_5"/>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211" name="Google Shape;211;g107912d9370_1_5"/>
          <p:cNvSpPr txBox="1"/>
          <p:nvPr>
            <p:ph type="title"/>
          </p:nvPr>
        </p:nvSpPr>
        <p:spPr>
          <a:xfrm>
            <a:off x="3405600" y="305250"/>
            <a:ext cx="5738400" cy="1808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CA" sz="2400">
                <a:solidFill>
                  <a:srgbClr val="0070C0"/>
                </a:solidFill>
                <a:latin typeface="Google Sans"/>
                <a:ea typeface="Google Sans"/>
                <a:cs typeface="Google Sans"/>
                <a:sym typeface="Google Sans"/>
              </a:rPr>
              <a:t>Environmental racism is the disease…</a:t>
            </a:r>
            <a:endParaRPr sz="2400">
              <a:solidFill>
                <a:srgbClr val="0070C0"/>
              </a:solidFill>
              <a:latin typeface="Google Sans"/>
              <a:ea typeface="Google Sans"/>
              <a:cs typeface="Google Sans"/>
              <a:sym typeface="Google Sans"/>
            </a:endParaRPr>
          </a:p>
          <a:p>
            <a:pPr indent="0" lvl="0" marL="0" rtl="0" algn="l">
              <a:spcBef>
                <a:spcPts val="0"/>
              </a:spcBef>
              <a:spcAft>
                <a:spcPts val="0"/>
              </a:spcAft>
              <a:buNone/>
            </a:pPr>
            <a:r>
              <a:rPr lang="en-CA" sz="2400">
                <a:solidFill>
                  <a:srgbClr val="0070C0"/>
                </a:solidFill>
                <a:latin typeface="Google Sans"/>
                <a:ea typeface="Google Sans"/>
                <a:cs typeface="Google Sans"/>
                <a:sym typeface="Google Sans"/>
              </a:rPr>
              <a:t>(caused by colonialism, capitalism etc.)</a:t>
            </a:r>
            <a:endParaRPr sz="2400">
              <a:solidFill>
                <a:srgbClr val="0070C0"/>
              </a:solidFill>
              <a:latin typeface="Google Sans"/>
              <a:ea typeface="Google Sans"/>
              <a:cs typeface="Google Sans"/>
              <a:sym typeface="Google Sans"/>
            </a:endParaRPr>
          </a:p>
        </p:txBody>
      </p:sp>
      <p:sp>
        <p:nvSpPr>
          <p:cNvPr id="212" name="Google Shape;212;g107912d9370_1_5"/>
          <p:cNvSpPr txBox="1"/>
          <p:nvPr>
            <p:ph type="title"/>
          </p:nvPr>
        </p:nvSpPr>
        <p:spPr>
          <a:xfrm>
            <a:off x="526450" y="3120575"/>
            <a:ext cx="7498500" cy="1200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CA" sz="2400">
                <a:solidFill>
                  <a:srgbClr val="0070C0"/>
                </a:solidFill>
                <a:latin typeface="Google Sans"/>
                <a:ea typeface="Google Sans"/>
                <a:cs typeface="Google Sans"/>
                <a:sym typeface="Google Sans"/>
              </a:rPr>
              <a:t>… e</a:t>
            </a:r>
            <a:r>
              <a:rPr lang="en-CA" sz="2400">
                <a:solidFill>
                  <a:srgbClr val="0070C0"/>
                </a:solidFill>
                <a:latin typeface="Google Sans"/>
                <a:ea typeface="Google Sans"/>
                <a:cs typeface="Google Sans"/>
                <a:sym typeface="Google Sans"/>
              </a:rPr>
              <a:t>nvironmental justice is the medicine</a:t>
            </a:r>
            <a:endParaRPr sz="2400">
              <a:solidFill>
                <a:srgbClr val="0070C0"/>
              </a:solidFill>
              <a:latin typeface="Google Sans"/>
              <a:ea typeface="Google Sans"/>
              <a:cs typeface="Google Sans"/>
              <a:sym typeface="Google Sans"/>
            </a:endParaRPr>
          </a:p>
        </p:txBody>
      </p:sp>
      <p:sp>
        <p:nvSpPr>
          <p:cNvPr id="213" name="Google Shape;213;g107912d9370_1_5"/>
          <p:cNvSpPr txBox="1"/>
          <p:nvPr/>
        </p:nvSpPr>
        <p:spPr>
          <a:xfrm>
            <a:off x="244100" y="4701400"/>
            <a:ext cx="5165700" cy="295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CA" sz="900">
                <a:solidFill>
                  <a:schemeClr val="dk1"/>
                </a:solidFill>
                <a:latin typeface="Google Sans"/>
                <a:ea typeface="Google Sans"/>
                <a:cs typeface="Google Sans"/>
                <a:sym typeface="Google Sans"/>
              </a:rPr>
              <a:t>Metaphor from Ingrid Waldron; images from n</a:t>
            </a:r>
            <a:r>
              <a:rPr lang="en-CA" sz="900">
                <a:solidFill>
                  <a:schemeClr val="dk1"/>
                </a:solidFill>
                <a:latin typeface="Google Sans"/>
                <a:ea typeface="Google Sans"/>
                <a:cs typeface="Google Sans"/>
                <a:sym typeface="Google Sans"/>
              </a:rPr>
              <a:t>oun project: disease and medicine</a:t>
            </a:r>
            <a:endParaRPr>
              <a:latin typeface="Google Sans"/>
              <a:ea typeface="Google Sans"/>
              <a:cs typeface="Google Sans"/>
              <a:sym typeface="Google Sans"/>
            </a:endParaRPr>
          </a:p>
        </p:txBody>
      </p:sp>
      <p:pic>
        <p:nvPicPr>
          <p:cNvPr id="214" name="Google Shape;214;g107912d9370_1_5"/>
          <p:cNvPicPr preferRelativeResize="0"/>
          <p:nvPr/>
        </p:nvPicPr>
        <p:blipFill>
          <a:blip r:embed="rId3">
            <a:alphaModFix/>
          </a:blip>
          <a:stretch>
            <a:fillRect/>
          </a:stretch>
        </p:blipFill>
        <p:spPr>
          <a:xfrm>
            <a:off x="447225" y="315625"/>
            <a:ext cx="3014450" cy="3014450"/>
          </a:xfrm>
          <a:prstGeom prst="rect">
            <a:avLst/>
          </a:prstGeom>
          <a:noFill/>
          <a:ln>
            <a:noFill/>
          </a:ln>
        </p:spPr>
      </p:pic>
      <p:pic>
        <p:nvPicPr>
          <p:cNvPr id="215" name="Google Shape;215;g107912d9370_1_5"/>
          <p:cNvPicPr preferRelativeResize="0"/>
          <p:nvPr/>
        </p:nvPicPr>
        <p:blipFill>
          <a:blip r:embed="rId4">
            <a:alphaModFix/>
          </a:blip>
          <a:stretch>
            <a:fillRect/>
          </a:stretch>
        </p:blipFill>
        <p:spPr>
          <a:xfrm>
            <a:off x="5818975" y="2068750"/>
            <a:ext cx="3137975" cy="3137975"/>
          </a:xfrm>
          <a:prstGeom prst="rect">
            <a:avLst/>
          </a:prstGeom>
          <a:noFill/>
          <a:ln>
            <a:noFill/>
          </a:ln>
        </p:spPr>
      </p:pic>
      <p:sp>
        <p:nvSpPr>
          <p:cNvPr id="216" name="Google Shape;216;g107912d9370_1_5"/>
          <p:cNvSpPr/>
          <p:nvPr/>
        </p:nvSpPr>
        <p:spPr>
          <a:xfrm>
            <a:off x="692025" y="2941150"/>
            <a:ext cx="1963800" cy="38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g107912d9370_1_5"/>
          <p:cNvSpPr/>
          <p:nvPr/>
        </p:nvSpPr>
        <p:spPr>
          <a:xfrm>
            <a:off x="6026025" y="4769950"/>
            <a:ext cx="1963800" cy="38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gcfc951ce8d_1_278"/>
          <p:cNvSpPr txBox="1"/>
          <p:nvPr>
            <p:ph type="ctrTitle"/>
          </p:nvPr>
        </p:nvSpPr>
        <p:spPr>
          <a:xfrm>
            <a:off x="52800" y="269825"/>
            <a:ext cx="9049500" cy="1093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300">
                <a:solidFill>
                  <a:srgbClr val="0070C0"/>
                </a:solidFill>
                <a:latin typeface="Google Sans"/>
                <a:ea typeface="Google Sans"/>
                <a:cs typeface="Google Sans"/>
                <a:sym typeface="Google Sans"/>
                <a:extLst>
                  <a:ext uri="http://customooxmlschemas.google.com/">
                    <go:slidesCustomData xmlns:go="http://customooxmlschemas.google.com/" textRoundtripDataId="3"/>
                  </a:ext>
                </a:extLst>
              </a:rPr>
              <a:t>Environmental justice and racism are important concepts for engineers</a:t>
            </a:r>
            <a:endParaRPr b="1" sz="3300">
              <a:solidFill>
                <a:srgbClr val="0070C0"/>
              </a:solidFill>
              <a:latin typeface="Google Sans"/>
              <a:ea typeface="Google Sans"/>
              <a:cs typeface="Google Sans"/>
              <a:sym typeface="Google Sans"/>
            </a:endParaRPr>
          </a:p>
        </p:txBody>
      </p:sp>
      <p:sp>
        <p:nvSpPr>
          <p:cNvPr id="223" name="Google Shape;223;gcfc951ce8d_1_278"/>
          <p:cNvSpPr txBox="1"/>
          <p:nvPr/>
        </p:nvSpPr>
        <p:spPr>
          <a:xfrm>
            <a:off x="52800" y="4927200"/>
            <a:ext cx="10464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700"/>
              <a:t>Noun project: bridge</a:t>
            </a:r>
            <a:endParaRPr sz="700"/>
          </a:p>
        </p:txBody>
      </p:sp>
      <p:sp>
        <p:nvSpPr>
          <p:cNvPr id="224" name="Google Shape;224;gcfc951ce8d_1_278"/>
          <p:cNvSpPr txBox="1"/>
          <p:nvPr>
            <p:ph idx="4294967295" type="title"/>
          </p:nvPr>
        </p:nvSpPr>
        <p:spPr>
          <a:xfrm>
            <a:off x="6613625" y="1995225"/>
            <a:ext cx="1788600" cy="898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CA" sz="1800">
                <a:solidFill>
                  <a:srgbClr val="C70000"/>
                </a:solidFill>
                <a:latin typeface="Google Sans"/>
                <a:ea typeface="Google Sans"/>
                <a:cs typeface="Google Sans"/>
                <a:sym typeface="Google Sans"/>
              </a:rPr>
              <a:t>Professional</a:t>
            </a:r>
            <a:endParaRPr b="1" sz="1800">
              <a:solidFill>
                <a:srgbClr val="C70000"/>
              </a:solidFill>
              <a:latin typeface="Google Sans"/>
              <a:ea typeface="Google Sans"/>
              <a:cs typeface="Google Sans"/>
              <a:sym typeface="Google Sans"/>
            </a:endParaRPr>
          </a:p>
          <a:p>
            <a:pPr indent="0" lvl="0" marL="0" rtl="0" algn="l">
              <a:spcBef>
                <a:spcPts val="0"/>
              </a:spcBef>
              <a:spcAft>
                <a:spcPts val="0"/>
              </a:spcAft>
              <a:buNone/>
            </a:pPr>
            <a:r>
              <a:rPr b="1" lang="en-CA" sz="1800">
                <a:solidFill>
                  <a:srgbClr val="C70000"/>
                </a:solidFill>
                <a:latin typeface="Google Sans"/>
                <a:ea typeface="Google Sans"/>
                <a:cs typeface="Google Sans"/>
                <a:sym typeface="Google Sans"/>
              </a:rPr>
              <a:t>Practice Pillar</a:t>
            </a:r>
            <a:endParaRPr b="1" sz="1800">
              <a:solidFill>
                <a:srgbClr val="C70000"/>
              </a:solidFill>
              <a:latin typeface="Google Sans"/>
              <a:ea typeface="Google Sans"/>
              <a:cs typeface="Google Sans"/>
              <a:sym typeface="Google Sans"/>
            </a:endParaRPr>
          </a:p>
        </p:txBody>
      </p:sp>
      <p:sp>
        <p:nvSpPr>
          <p:cNvPr id="225" name="Google Shape;225;gcfc951ce8d_1_278"/>
          <p:cNvSpPr/>
          <p:nvPr/>
        </p:nvSpPr>
        <p:spPr>
          <a:xfrm flipH="1" rot="-5397245">
            <a:off x="6352176" y="2032225"/>
            <a:ext cx="374400" cy="1797900"/>
          </a:xfrm>
          <a:prstGeom prst="bentUpArrow">
            <a:avLst>
              <a:gd fmla="val 25000" name="adj1"/>
              <a:gd fmla="val 25113" name="adj2"/>
              <a:gd fmla="val 25000" name="adj3"/>
            </a:avLst>
          </a:prstGeom>
          <a:solidFill>
            <a:srgbClr val="C7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cfc951ce8d_1_278"/>
          <p:cNvSpPr txBox="1"/>
          <p:nvPr>
            <p:ph idx="4294967295" type="title"/>
          </p:nvPr>
        </p:nvSpPr>
        <p:spPr>
          <a:xfrm>
            <a:off x="808525" y="1995225"/>
            <a:ext cx="1788600" cy="898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CA" sz="1800">
                <a:solidFill>
                  <a:srgbClr val="C70000"/>
                </a:solidFill>
                <a:latin typeface="Google Sans"/>
                <a:ea typeface="Google Sans"/>
                <a:cs typeface="Google Sans"/>
                <a:sym typeface="Google Sans"/>
              </a:rPr>
              <a:t>Technical </a:t>
            </a:r>
            <a:endParaRPr b="1" sz="1800">
              <a:solidFill>
                <a:srgbClr val="C70000"/>
              </a:solidFill>
              <a:latin typeface="Google Sans"/>
              <a:ea typeface="Google Sans"/>
              <a:cs typeface="Google Sans"/>
              <a:sym typeface="Google Sans"/>
            </a:endParaRPr>
          </a:p>
          <a:p>
            <a:pPr indent="0" lvl="0" marL="0" rtl="0" algn="l">
              <a:spcBef>
                <a:spcPts val="0"/>
              </a:spcBef>
              <a:spcAft>
                <a:spcPts val="0"/>
              </a:spcAft>
              <a:buNone/>
            </a:pPr>
            <a:r>
              <a:rPr b="1" lang="en-CA" sz="1800">
                <a:solidFill>
                  <a:srgbClr val="C70000"/>
                </a:solidFill>
                <a:latin typeface="Google Sans"/>
                <a:ea typeface="Google Sans"/>
                <a:cs typeface="Google Sans"/>
                <a:sym typeface="Google Sans"/>
              </a:rPr>
              <a:t>Practice Pillar</a:t>
            </a:r>
            <a:endParaRPr b="1" sz="1800">
              <a:solidFill>
                <a:srgbClr val="C70000"/>
              </a:solidFill>
              <a:latin typeface="Google Sans"/>
              <a:ea typeface="Google Sans"/>
              <a:cs typeface="Google Sans"/>
              <a:sym typeface="Google Sans"/>
            </a:endParaRPr>
          </a:p>
        </p:txBody>
      </p:sp>
      <p:sp>
        <p:nvSpPr>
          <p:cNvPr id="227" name="Google Shape;227;gcfc951ce8d_1_278"/>
          <p:cNvSpPr/>
          <p:nvPr/>
        </p:nvSpPr>
        <p:spPr>
          <a:xfrm rot="5402755">
            <a:off x="2377026" y="2217175"/>
            <a:ext cx="374400" cy="1428000"/>
          </a:xfrm>
          <a:prstGeom prst="bentUpArrow">
            <a:avLst>
              <a:gd fmla="val 25000" name="adj1"/>
              <a:gd fmla="val 25113" name="adj2"/>
              <a:gd fmla="val 25000" name="adj3"/>
            </a:avLst>
          </a:prstGeom>
          <a:solidFill>
            <a:srgbClr val="C7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8" name="Google Shape;228;gcfc951ce8d_1_278"/>
          <p:cNvPicPr preferRelativeResize="0"/>
          <p:nvPr/>
        </p:nvPicPr>
        <p:blipFill>
          <a:blip r:embed="rId3">
            <a:alphaModFix/>
          </a:blip>
          <a:stretch>
            <a:fillRect/>
          </a:stretch>
        </p:blipFill>
        <p:spPr>
          <a:xfrm>
            <a:off x="2253775" y="1379107"/>
            <a:ext cx="4466399" cy="4466317"/>
          </a:xfrm>
          <a:prstGeom prst="rect">
            <a:avLst/>
          </a:prstGeom>
          <a:noFill/>
          <a:ln>
            <a:noFill/>
          </a:ln>
        </p:spPr>
      </p:pic>
      <p:sp>
        <p:nvSpPr>
          <p:cNvPr id="229" name="Google Shape;229;gcfc951ce8d_1_278"/>
          <p:cNvSpPr txBox="1"/>
          <p:nvPr>
            <p:ph idx="4294967295" type="title"/>
          </p:nvPr>
        </p:nvSpPr>
        <p:spPr>
          <a:xfrm>
            <a:off x="2147225" y="4297625"/>
            <a:ext cx="4466400" cy="539100"/>
          </a:xfrm>
          <a:prstGeom prst="rect">
            <a:avLst/>
          </a:prstGeom>
          <a:solidFill>
            <a:srgbClr val="C70000"/>
          </a:solid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CA" sz="1800">
                <a:solidFill>
                  <a:schemeClr val="lt1"/>
                </a:solidFill>
                <a:latin typeface="Google Sans"/>
                <a:ea typeface="Google Sans"/>
                <a:cs typeface="Google Sans"/>
                <a:sym typeface="Google Sans"/>
              </a:rPr>
              <a:t> A foundation of  engineering ethics</a:t>
            </a:r>
            <a:endParaRPr sz="1800">
              <a:solidFill>
                <a:schemeClr val="lt1"/>
              </a:solidFill>
              <a:latin typeface="Google Sans"/>
              <a:ea typeface="Google Sans"/>
              <a:cs typeface="Google Sans"/>
              <a:sym typeface="Google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
        <p:nvSpPr>
          <p:cNvPr id="234" name="Google Shape;234;gcfc951ce8d_1_289"/>
          <p:cNvSpPr txBox="1"/>
          <p:nvPr/>
        </p:nvSpPr>
        <p:spPr>
          <a:xfrm>
            <a:off x="7646128" y="1609867"/>
            <a:ext cx="92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pic>
        <p:nvPicPr>
          <p:cNvPr id="235" name="Google Shape;235;gcfc951ce8d_1_289"/>
          <p:cNvPicPr preferRelativeResize="0"/>
          <p:nvPr/>
        </p:nvPicPr>
        <p:blipFill>
          <a:blip r:embed="rId3">
            <a:alphaModFix/>
          </a:blip>
          <a:stretch>
            <a:fillRect/>
          </a:stretch>
        </p:blipFill>
        <p:spPr>
          <a:xfrm>
            <a:off x="381341" y="1530993"/>
            <a:ext cx="1869803" cy="799232"/>
          </a:xfrm>
          <a:prstGeom prst="rect">
            <a:avLst/>
          </a:prstGeom>
          <a:noFill/>
          <a:ln>
            <a:noFill/>
          </a:ln>
        </p:spPr>
      </p:pic>
      <p:pic>
        <p:nvPicPr>
          <p:cNvPr id="236" name="Google Shape;236;gcfc951ce8d_1_289"/>
          <p:cNvPicPr preferRelativeResize="0"/>
          <p:nvPr/>
        </p:nvPicPr>
        <p:blipFill>
          <a:blip r:embed="rId4">
            <a:alphaModFix/>
          </a:blip>
          <a:stretch>
            <a:fillRect/>
          </a:stretch>
        </p:blipFill>
        <p:spPr>
          <a:xfrm>
            <a:off x="2291697" y="1488100"/>
            <a:ext cx="2561498" cy="435789"/>
          </a:xfrm>
          <a:prstGeom prst="rect">
            <a:avLst/>
          </a:prstGeom>
          <a:noFill/>
          <a:ln>
            <a:noFill/>
          </a:ln>
        </p:spPr>
      </p:pic>
      <p:pic>
        <p:nvPicPr>
          <p:cNvPr id="237" name="Google Shape;237;gcfc951ce8d_1_289"/>
          <p:cNvPicPr preferRelativeResize="0"/>
          <p:nvPr/>
        </p:nvPicPr>
        <p:blipFill>
          <a:blip r:embed="rId5">
            <a:alphaModFix/>
          </a:blip>
          <a:stretch>
            <a:fillRect/>
          </a:stretch>
        </p:blipFill>
        <p:spPr>
          <a:xfrm>
            <a:off x="2430648" y="2918496"/>
            <a:ext cx="6408126" cy="406336"/>
          </a:xfrm>
          <a:prstGeom prst="rect">
            <a:avLst/>
          </a:prstGeom>
          <a:noFill/>
          <a:ln>
            <a:noFill/>
          </a:ln>
        </p:spPr>
      </p:pic>
      <p:pic>
        <p:nvPicPr>
          <p:cNvPr id="238" name="Google Shape;238;gcfc951ce8d_1_289"/>
          <p:cNvPicPr preferRelativeResize="0"/>
          <p:nvPr/>
        </p:nvPicPr>
        <p:blipFill>
          <a:blip r:embed="rId6">
            <a:alphaModFix/>
          </a:blip>
          <a:stretch>
            <a:fillRect/>
          </a:stretch>
        </p:blipFill>
        <p:spPr>
          <a:xfrm>
            <a:off x="2291697" y="1923889"/>
            <a:ext cx="6460226" cy="919085"/>
          </a:xfrm>
          <a:prstGeom prst="rect">
            <a:avLst/>
          </a:prstGeom>
          <a:noFill/>
          <a:ln>
            <a:noFill/>
          </a:ln>
        </p:spPr>
      </p:pic>
      <p:sp>
        <p:nvSpPr>
          <p:cNvPr id="239" name="Google Shape;239;gcfc951ce8d_1_289"/>
          <p:cNvSpPr/>
          <p:nvPr/>
        </p:nvSpPr>
        <p:spPr>
          <a:xfrm>
            <a:off x="4318554" y="1923889"/>
            <a:ext cx="498000" cy="22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cfc951ce8d_1_289"/>
          <p:cNvSpPr/>
          <p:nvPr/>
        </p:nvSpPr>
        <p:spPr>
          <a:xfrm>
            <a:off x="4996114" y="2150362"/>
            <a:ext cx="798600" cy="22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cfc951ce8d_1_289"/>
          <p:cNvSpPr/>
          <p:nvPr/>
        </p:nvSpPr>
        <p:spPr>
          <a:xfrm>
            <a:off x="4741325" y="2918497"/>
            <a:ext cx="440100" cy="22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2" name="Google Shape;242;gcfc951ce8d_1_289"/>
          <p:cNvPicPr preferRelativeResize="0"/>
          <p:nvPr/>
        </p:nvPicPr>
        <p:blipFill>
          <a:blip r:embed="rId7">
            <a:alphaModFix/>
          </a:blip>
          <a:stretch>
            <a:fillRect/>
          </a:stretch>
        </p:blipFill>
        <p:spPr>
          <a:xfrm>
            <a:off x="734184" y="3220601"/>
            <a:ext cx="1458626" cy="1329837"/>
          </a:xfrm>
          <a:prstGeom prst="rect">
            <a:avLst/>
          </a:prstGeom>
          <a:noFill/>
          <a:ln>
            <a:noFill/>
          </a:ln>
        </p:spPr>
      </p:pic>
      <p:sp>
        <p:nvSpPr>
          <p:cNvPr id="243" name="Google Shape;243;gcfc951ce8d_1_289"/>
          <p:cNvSpPr txBox="1"/>
          <p:nvPr>
            <p:ph type="ctrTitle"/>
          </p:nvPr>
        </p:nvSpPr>
        <p:spPr>
          <a:xfrm>
            <a:off x="305225" y="4492345"/>
            <a:ext cx="2316600" cy="485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CA" sz="980">
                <a:latin typeface="Google Sans"/>
                <a:ea typeface="Google Sans"/>
                <a:cs typeface="Google Sans"/>
                <a:sym typeface="Google Sans"/>
              </a:rPr>
              <a:t>Three dimensions of justice and fairness</a:t>
            </a:r>
            <a:endParaRPr sz="980">
              <a:latin typeface="Google Sans"/>
              <a:ea typeface="Google Sans"/>
              <a:cs typeface="Google Sans"/>
              <a:sym typeface="Google Sans"/>
            </a:endParaRPr>
          </a:p>
          <a:p>
            <a:pPr indent="0" lvl="0" marL="0" rtl="0" algn="ctr">
              <a:spcBef>
                <a:spcPts val="0"/>
              </a:spcBef>
              <a:spcAft>
                <a:spcPts val="0"/>
              </a:spcAft>
              <a:buNone/>
            </a:pPr>
            <a:r>
              <a:rPr lang="en-CA" sz="980" u="sng">
                <a:solidFill>
                  <a:schemeClr val="hlink"/>
                </a:solidFill>
                <a:latin typeface="Google Sans"/>
                <a:ea typeface="Google Sans"/>
                <a:cs typeface="Google Sans"/>
                <a:sym typeface="Google Sans"/>
                <a:hlinkClick r:id="rId8"/>
              </a:rPr>
              <a:t>Jerneck 2011</a:t>
            </a:r>
            <a:endParaRPr sz="980">
              <a:latin typeface="Google Sans"/>
              <a:ea typeface="Google Sans"/>
              <a:cs typeface="Google Sans"/>
              <a:sym typeface="Google Sans"/>
            </a:endParaRPr>
          </a:p>
        </p:txBody>
      </p:sp>
      <p:sp>
        <p:nvSpPr>
          <p:cNvPr id="244" name="Google Shape;244;gcfc951ce8d_1_289"/>
          <p:cNvSpPr/>
          <p:nvPr/>
        </p:nvSpPr>
        <p:spPr>
          <a:xfrm>
            <a:off x="7646128" y="2918497"/>
            <a:ext cx="745500" cy="22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cfc951ce8d_1_289"/>
          <p:cNvSpPr/>
          <p:nvPr/>
        </p:nvSpPr>
        <p:spPr>
          <a:xfrm>
            <a:off x="4063671" y="2891498"/>
            <a:ext cx="440100" cy="22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gcfc951ce8d_1_289"/>
          <p:cNvSpPr/>
          <p:nvPr/>
        </p:nvSpPr>
        <p:spPr>
          <a:xfrm>
            <a:off x="1590951" y="2136326"/>
            <a:ext cx="2669797" cy="1121154"/>
          </a:xfrm>
          <a:custGeom>
            <a:rect b="b" l="l" r="r" t="t"/>
            <a:pathLst>
              <a:path extrusionOk="0" h="47048" w="112377">
                <a:moveTo>
                  <a:pt x="112377" y="0"/>
                </a:moveTo>
                <a:cubicBezTo>
                  <a:pt x="87939" y="3261"/>
                  <a:pt x="63684" y="9015"/>
                  <a:pt x="40466" y="17308"/>
                </a:cubicBezTo>
                <a:cubicBezTo>
                  <a:pt x="24702" y="22938"/>
                  <a:pt x="4060" y="30808"/>
                  <a:pt x="0" y="47048"/>
                </a:cubicBezTo>
              </a:path>
            </a:pathLst>
          </a:custGeom>
          <a:noFill/>
          <a:ln cap="flat" cmpd="sng" w="9525">
            <a:solidFill>
              <a:schemeClr val="dk2"/>
            </a:solidFill>
            <a:prstDash val="solid"/>
            <a:round/>
            <a:headEnd len="med" w="med" type="none"/>
            <a:tailEnd len="med" w="med" type="none"/>
          </a:ln>
        </p:spPr>
      </p:sp>
      <p:sp>
        <p:nvSpPr>
          <p:cNvPr id="247" name="Google Shape;247;gcfc951ce8d_1_289"/>
          <p:cNvSpPr txBox="1"/>
          <p:nvPr>
            <p:ph type="ctrTitle"/>
          </p:nvPr>
        </p:nvSpPr>
        <p:spPr>
          <a:xfrm>
            <a:off x="4036327" y="3808399"/>
            <a:ext cx="3403500" cy="825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CA" sz="1380">
                <a:latin typeface="Google Sans"/>
                <a:ea typeface="Google Sans"/>
                <a:cs typeface="Google Sans"/>
                <a:sym typeface="Google Sans"/>
              </a:rPr>
              <a:t>Role to promote </a:t>
            </a:r>
            <a:r>
              <a:rPr b="1" lang="en-CA" sz="1380">
                <a:latin typeface="Google Sans"/>
                <a:ea typeface="Google Sans"/>
                <a:cs typeface="Google Sans"/>
                <a:sym typeface="Google Sans"/>
              </a:rPr>
              <a:t>environmental justice </a:t>
            </a:r>
            <a:r>
              <a:rPr lang="en-CA" sz="1380">
                <a:latin typeface="Google Sans"/>
                <a:ea typeface="Google Sans"/>
                <a:cs typeface="Google Sans"/>
                <a:sym typeface="Google Sans"/>
              </a:rPr>
              <a:t>+ redress </a:t>
            </a:r>
            <a:r>
              <a:rPr b="1" lang="en-CA" sz="1380">
                <a:latin typeface="Google Sans"/>
                <a:ea typeface="Google Sans"/>
                <a:cs typeface="Google Sans"/>
                <a:sym typeface="Google Sans"/>
              </a:rPr>
              <a:t>environmental racism</a:t>
            </a:r>
            <a:endParaRPr b="1" sz="1380">
              <a:latin typeface="Google Sans"/>
              <a:ea typeface="Google Sans"/>
              <a:cs typeface="Google Sans"/>
              <a:sym typeface="Google Sans"/>
            </a:endParaRPr>
          </a:p>
          <a:p>
            <a:pPr indent="0" lvl="0" marL="0" rtl="0" algn="ctr">
              <a:spcBef>
                <a:spcPts val="0"/>
              </a:spcBef>
              <a:spcAft>
                <a:spcPts val="0"/>
              </a:spcAft>
              <a:buNone/>
            </a:pPr>
            <a:r>
              <a:rPr i="1" lang="en-CA" sz="1380">
                <a:latin typeface="Google Sans"/>
                <a:ea typeface="Google Sans"/>
                <a:cs typeface="Google Sans"/>
                <a:sym typeface="Google Sans"/>
              </a:rPr>
              <a:t>through </a:t>
            </a:r>
            <a:r>
              <a:rPr lang="en-CA" sz="1380">
                <a:latin typeface="Google Sans"/>
                <a:ea typeface="Google Sans"/>
                <a:cs typeface="Google Sans"/>
                <a:sym typeface="Google Sans"/>
              </a:rPr>
              <a:t>engineering practice </a:t>
            </a:r>
            <a:r>
              <a:rPr lang="en-CA" sz="1400">
                <a:latin typeface="Google Sans"/>
                <a:ea typeface="Google Sans"/>
                <a:cs typeface="Google Sans"/>
                <a:sym typeface="Google Sans"/>
              </a:rPr>
              <a:t>🤯</a:t>
            </a:r>
            <a:endParaRPr sz="1380">
              <a:latin typeface="Google Sans"/>
              <a:ea typeface="Google Sans"/>
              <a:cs typeface="Google Sans"/>
              <a:sym typeface="Google Sans"/>
            </a:endParaRPr>
          </a:p>
        </p:txBody>
      </p:sp>
      <p:sp>
        <p:nvSpPr>
          <p:cNvPr id="248" name="Google Shape;248;gcfc951ce8d_1_289"/>
          <p:cNvSpPr/>
          <p:nvPr/>
        </p:nvSpPr>
        <p:spPr>
          <a:xfrm>
            <a:off x="1897885" y="3966100"/>
            <a:ext cx="2299156" cy="301187"/>
          </a:xfrm>
          <a:custGeom>
            <a:rect b="b" l="l" r="r" t="t"/>
            <a:pathLst>
              <a:path extrusionOk="0" h="12639" w="96776">
                <a:moveTo>
                  <a:pt x="0" y="0"/>
                </a:moveTo>
                <a:cubicBezTo>
                  <a:pt x="16076" y="3713"/>
                  <a:pt x="32087" y="7735"/>
                  <a:pt x="48266" y="10970"/>
                </a:cubicBezTo>
                <a:cubicBezTo>
                  <a:pt x="64124" y="14141"/>
                  <a:pt x="80604" y="11701"/>
                  <a:pt x="96776" y="11701"/>
                </a:cubicBezTo>
              </a:path>
            </a:pathLst>
          </a:custGeom>
          <a:noFill/>
          <a:ln cap="flat" cmpd="sng" w="9525">
            <a:solidFill>
              <a:schemeClr val="dk2"/>
            </a:solidFill>
            <a:prstDash val="solid"/>
            <a:round/>
            <a:headEnd len="med" w="med" type="none"/>
            <a:tailEnd len="med" w="med" type="none"/>
          </a:ln>
        </p:spPr>
      </p:sp>
      <p:sp>
        <p:nvSpPr>
          <p:cNvPr id="249" name="Google Shape;249;gcfc951ce8d_1_289"/>
          <p:cNvSpPr/>
          <p:nvPr/>
        </p:nvSpPr>
        <p:spPr>
          <a:xfrm>
            <a:off x="7080890" y="3187719"/>
            <a:ext cx="729712" cy="737753"/>
          </a:xfrm>
          <a:custGeom>
            <a:rect b="b" l="l" r="r" t="t"/>
            <a:pathLst>
              <a:path extrusionOk="0" h="30959" w="30715">
                <a:moveTo>
                  <a:pt x="30715" y="0"/>
                </a:moveTo>
                <a:cubicBezTo>
                  <a:pt x="26719" y="13977"/>
                  <a:pt x="13789" y="26356"/>
                  <a:pt x="0" y="30959"/>
                </a:cubicBezTo>
              </a:path>
            </a:pathLst>
          </a:custGeom>
          <a:noFill/>
          <a:ln cap="flat" cmpd="sng" w="9525">
            <a:solidFill>
              <a:schemeClr val="dk2"/>
            </a:solidFill>
            <a:prstDash val="solid"/>
            <a:round/>
            <a:headEnd len="med" w="med" type="none"/>
            <a:tailEnd len="med" w="med" type="none"/>
          </a:ln>
        </p:spPr>
      </p:sp>
      <p:sp>
        <p:nvSpPr>
          <p:cNvPr id="250" name="Google Shape;250;gcfc951ce8d_1_289"/>
          <p:cNvSpPr/>
          <p:nvPr/>
        </p:nvSpPr>
        <p:spPr>
          <a:xfrm>
            <a:off x="5250902" y="3147066"/>
            <a:ext cx="393804" cy="772592"/>
          </a:xfrm>
          <a:custGeom>
            <a:rect b="b" l="l" r="r" t="t"/>
            <a:pathLst>
              <a:path extrusionOk="0" h="32421" w="16576">
                <a:moveTo>
                  <a:pt x="0" y="0"/>
                </a:moveTo>
                <a:cubicBezTo>
                  <a:pt x="2935" y="2134"/>
                  <a:pt x="6454" y="3528"/>
                  <a:pt x="9020" y="6094"/>
                </a:cubicBezTo>
                <a:cubicBezTo>
                  <a:pt x="15476" y="12550"/>
                  <a:pt x="16576" y="23291"/>
                  <a:pt x="16576" y="32421"/>
                </a:cubicBezTo>
              </a:path>
            </a:pathLst>
          </a:custGeom>
          <a:noFill/>
          <a:ln cap="flat" cmpd="sng" w="9525">
            <a:solidFill>
              <a:schemeClr val="dk2"/>
            </a:solidFill>
            <a:prstDash val="solid"/>
            <a:round/>
            <a:headEnd len="med" w="med" type="none"/>
            <a:tailEnd len="med" w="med" type="none"/>
          </a:ln>
        </p:spPr>
      </p:sp>
      <p:sp>
        <p:nvSpPr>
          <p:cNvPr id="251" name="Google Shape;251;gcfc951ce8d_1_289"/>
          <p:cNvSpPr/>
          <p:nvPr/>
        </p:nvSpPr>
        <p:spPr>
          <a:xfrm>
            <a:off x="5858974" y="2613030"/>
            <a:ext cx="465481" cy="1329832"/>
          </a:xfrm>
          <a:custGeom>
            <a:rect b="b" l="l" r="r" t="t"/>
            <a:pathLst>
              <a:path extrusionOk="0" h="65817" w="19593">
                <a:moveTo>
                  <a:pt x="0" y="0"/>
                </a:moveTo>
                <a:cubicBezTo>
                  <a:pt x="2070" y="6214"/>
                  <a:pt x="8696" y="9914"/>
                  <a:pt x="11945" y="15601"/>
                </a:cubicBezTo>
                <a:cubicBezTo>
                  <a:pt x="16121" y="22909"/>
                  <a:pt x="16851" y="31834"/>
                  <a:pt x="17551" y="40222"/>
                </a:cubicBezTo>
                <a:cubicBezTo>
                  <a:pt x="18261" y="48734"/>
                  <a:pt x="20844" y="57531"/>
                  <a:pt x="18770" y="65817"/>
                </a:cubicBezTo>
              </a:path>
            </a:pathLst>
          </a:custGeom>
          <a:noFill/>
          <a:ln cap="flat" cmpd="sng" w="9525">
            <a:solidFill>
              <a:schemeClr val="dk2"/>
            </a:solidFill>
            <a:prstDash val="solid"/>
            <a:round/>
            <a:headEnd len="med" w="med" type="none"/>
            <a:tailEnd len="med" w="med" type="none"/>
          </a:ln>
        </p:spPr>
      </p:sp>
      <p:sp>
        <p:nvSpPr>
          <p:cNvPr id="252" name="Google Shape;252;gcfc951ce8d_1_289"/>
          <p:cNvSpPr/>
          <p:nvPr/>
        </p:nvSpPr>
        <p:spPr>
          <a:xfrm>
            <a:off x="3658361" y="2374499"/>
            <a:ext cx="2959200" cy="226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gcfc951ce8d_1_289"/>
          <p:cNvSpPr/>
          <p:nvPr/>
        </p:nvSpPr>
        <p:spPr>
          <a:xfrm>
            <a:off x="4301181" y="3164486"/>
            <a:ext cx="220066" cy="778407"/>
          </a:xfrm>
          <a:custGeom>
            <a:rect b="b" l="l" r="r" t="t"/>
            <a:pathLst>
              <a:path extrusionOk="0" h="32665" w="9263">
                <a:moveTo>
                  <a:pt x="0" y="0"/>
                </a:moveTo>
                <a:cubicBezTo>
                  <a:pt x="0" y="11318"/>
                  <a:pt x="4197" y="22544"/>
                  <a:pt x="9263" y="32665"/>
                </a:cubicBezTo>
              </a:path>
            </a:pathLst>
          </a:custGeom>
          <a:noFill/>
          <a:ln cap="flat" cmpd="sng" w="9525">
            <a:solidFill>
              <a:schemeClr val="dk2"/>
            </a:solidFill>
            <a:prstDash val="solid"/>
            <a:round/>
            <a:headEnd len="med" w="med" type="none"/>
            <a:tailEnd len="med" w="med" type="none"/>
          </a:ln>
        </p:spPr>
      </p:sp>
      <p:sp>
        <p:nvSpPr>
          <p:cNvPr id="254" name="Google Shape;254;gcfc951ce8d_1_289"/>
          <p:cNvSpPr txBox="1"/>
          <p:nvPr>
            <p:ph type="ctrTitle"/>
          </p:nvPr>
        </p:nvSpPr>
        <p:spPr>
          <a:xfrm>
            <a:off x="-152400" y="117425"/>
            <a:ext cx="8001000" cy="1093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80">
                <a:solidFill>
                  <a:srgbClr val="0070C0"/>
                </a:solidFill>
                <a:latin typeface="Google Sans"/>
                <a:ea typeface="Google Sans"/>
                <a:cs typeface="Google Sans"/>
                <a:sym typeface="Google Sans"/>
              </a:rPr>
              <a:t>Engineering code of ethics consistent with environmental justice</a:t>
            </a:r>
            <a:endParaRPr b="1" sz="3080">
              <a:solidFill>
                <a:srgbClr val="0070C0"/>
              </a:solidFill>
              <a:latin typeface="Google Sans"/>
              <a:ea typeface="Google Sans"/>
              <a:cs typeface="Google Sans"/>
              <a:sym typeface="Google Sans"/>
            </a:endParaRPr>
          </a:p>
        </p:txBody>
      </p:sp>
      <p:pic>
        <p:nvPicPr>
          <p:cNvPr id="255" name="Google Shape;255;gcfc951ce8d_1_289"/>
          <p:cNvPicPr preferRelativeResize="0"/>
          <p:nvPr/>
        </p:nvPicPr>
        <p:blipFill>
          <a:blip r:embed="rId9">
            <a:alphaModFix/>
          </a:blip>
          <a:stretch>
            <a:fillRect/>
          </a:stretch>
        </p:blipFill>
        <p:spPr>
          <a:xfrm>
            <a:off x="7380953" y="80975"/>
            <a:ext cx="1720048" cy="11211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pic>
        <p:nvPicPr>
          <p:cNvPr id="260" name="Google Shape;260;gcfc951ce8d_1_314"/>
          <p:cNvPicPr preferRelativeResize="0"/>
          <p:nvPr/>
        </p:nvPicPr>
        <p:blipFill>
          <a:blip r:embed="rId3">
            <a:alphaModFix/>
          </a:blip>
          <a:stretch>
            <a:fillRect/>
          </a:stretch>
        </p:blipFill>
        <p:spPr>
          <a:xfrm>
            <a:off x="456146" y="1729700"/>
            <a:ext cx="1841037" cy="803844"/>
          </a:xfrm>
          <a:prstGeom prst="rect">
            <a:avLst/>
          </a:prstGeom>
          <a:noFill/>
          <a:ln>
            <a:noFill/>
          </a:ln>
        </p:spPr>
      </p:pic>
      <p:pic>
        <p:nvPicPr>
          <p:cNvPr id="261" name="Google Shape;261;gcfc951ce8d_1_314">
            <a:hlinkClick r:id="rId4"/>
          </p:cNvPr>
          <p:cNvPicPr preferRelativeResize="0"/>
          <p:nvPr/>
        </p:nvPicPr>
        <p:blipFill>
          <a:blip r:embed="rId5">
            <a:alphaModFix/>
          </a:blip>
          <a:stretch>
            <a:fillRect/>
          </a:stretch>
        </p:blipFill>
        <p:spPr>
          <a:xfrm>
            <a:off x="4194028" y="3703875"/>
            <a:ext cx="4841340" cy="1321825"/>
          </a:xfrm>
          <a:prstGeom prst="rect">
            <a:avLst/>
          </a:prstGeom>
          <a:noFill/>
          <a:ln>
            <a:noFill/>
          </a:ln>
        </p:spPr>
      </p:pic>
      <p:pic>
        <p:nvPicPr>
          <p:cNvPr id="262" name="Google Shape;262;gcfc951ce8d_1_314"/>
          <p:cNvPicPr preferRelativeResize="0"/>
          <p:nvPr/>
        </p:nvPicPr>
        <p:blipFill>
          <a:blip r:embed="rId6">
            <a:alphaModFix/>
          </a:blip>
          <a:stretch>
            <a:fillRect/>
          </a:stretch>
        </p:blipFill>
        <p:spPr>
          <a:xfrm>
            <a:off x="63025" y="3635876"/>
            <a:ext cx="4165937" cy="803844"/>
          </a:xfrm>
          <a:prstGeom prst="rect">
            <a:avLst/>
          </a:prstGeom>
          <a:noFill/>
          <a:ln>
            <a:noFill/>
          </a:ln>
        </p:spPr>
      </p:pic>
      <p:pic>
        <p:nvPicPr>
          <p:cNvPr id="263" name="Google Shape;263;gcfc951ce8d_1_314"/>
          <p:cNvPicPr preferRelativeResize="0"/>
          <p:nvPr/>
        </p:nvPicPr>
        <p:blipFill>
          <a:blip r:embed="rId7">
            <a:alphaModFix/>
          </a:blip>
          <a:stretch>
            <a:fillRect/>
          </a:stretch>
        </p:blipFill>
        <p:spPr>
          <a:xfrm>
            <a:off x="48550" y="4237425"/>
            <a:ext cx="4165926" cy="743156"/>
          </a:xfrm>
          <a:prstGeom prst="rect">
            <a:avLst/>
          </a:prstGeom>
          <a:noFill/>
          <a:ln>
            <a:noFill/>
          </a:ln>
        </p:spPr>
      </p:pic>
      <p:sp>
        <p:nvSpPr>
          <p:cNvPr id="264" name="Google Shape;264;gcfc951ce8d_1_314"/>
          <p:cNvSpPr txBox="1"/>
          <p:nvPr>
            <p:ph type="ctrTitle"/>
          </p:nvPr>
        </p:nvSpPr>
        <p:spPr>
          <a:xfrm>
            <a:off x="43575" y="140325"/>
            <a:ext cx="7033500" cy="1093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80">
                <a:solidFill>
                  <a:srgbClr val="0070C0"/>
                </a:solidFill>
                <a:latin typeface="Google Sans"/>
                <a:ea typeface="Google Sans"/>
                <a:cs typeface="Google Sans"/>
                <a:sym typeface="Google Sans"/>
              </a:rPr>
              <a:t>Engineering initiatives consistent with environmental justice</a:t>
            </a:r>
            <a:endParaRPr b="1" sz="3080">
              <a:solidFill>
                <a:srgbClr val="0070C0"/>
              </a:solidFill>
              <a:latin typeface="Google Sans"/>
              <a:ea typeface="Google Sans"/>
              <a:cs typeface="Google Sans"/>
              <a:sym typeface="Google Sans"/>
            </a:endParaRPr>
          </a:p>
        </p:txBody>
      </p:sp>
      <p:pic>
        <p:nvPicPr>
          <p:cNvPr id="265" name="Google Shape;265;gcfc951ce8d_1_314"/>
          <p:cNvPicPr preferRelativeResize="0"/>
          <p:nvPr/>
        </p:nvPicPr>
        <p:blipFill>
          <a:blip r:embed="rId8">
            <a:alphaModFix/>
          </a:blip>
          <a:stretch>
            <a:fillRect/>
          </a:stretch>
        </p:blipFill>
        <p:spPr>
          <a:xfrm>
            <a:off x="2664849" y="1233825"/>
            <a:ext cx="3276326" cy="2359825"/>
          </a:xfrm>
          <a:prstGeom prst="rect">
            <a:avLst/>
          </a:prstGeom>
          <a:noFill/>
          <a:ln>
            <a:noFill/>
          </a:ln>
        </p:spPr>
      </p:pic>
      <p:sp>
        <p:nvSpPr>
          <p:cNvPr id="266" name="Google Shape;266;gcfc951ce8d_1_314"/>
          <p:cNvSpPr txBox="1"/>
          <p:nvPr/>
        </p:nvSpPr>
        <p:spPr>
          <a:xfrm>
            <a:off x="6102675" y="2087350"/>
            <a:ext cx="282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Calibri"/>
                <a:ea typeface="Calibri"/>
                <a:cs typeface="Calibri"/>
                <a:sym typeface="Calibri"/>
                <a:hlinkClick r:id="rId9"/>
              </a:rPr>
              <a:t>EDI professional practice guidelines</a:t>
            </a:r>
            <a:endParaRPr>
              <a:latin typeface="Calibri"/>
              <a:ea typeface="Calibri"/>
              <a:cs typeface="Calibri"/>
              <a:sym typeface="Calibri"/>
            </a:endParaRPr>
          </a:p>
        </p:txBody>
      </p:sp>
      <p:pic>
        <p:nvPicPr>
          <p:cNvPr id="267" name="Google Shape;267;gcfc951ce8d_1_314"/>
          <p:cNvPicPr preferRelativeResize="0"/>
          <p:nvPr/>
        </p:nvPicPr>
        <p:blipFill>
          <a:blip r:embed="rId10">
            <a:alphaModFix/>
          </a:blip>
          <a:stretch>
            <a:fillRect/>
          </a:stretch>
        </p:blipFill>
        <p:spPr>
          <a:xfrm>
            <a:off x="7380953" y="80975"/>
            <a:ext cx="1720048" cy="11211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gcfc951ce8d_1_324"/>
          <p:cNvSpPr txBox="1"/>
          <p:nvPr/>
        </p:nvSpPr>
        <p:spPr>
          <a:xfrm>
            <a:off x="0" y="0"/>
            <a:ext cx="956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73" name="Google Shape;273;gcfc951ce8d_1_324">
            <a:hlinkClick r:id="rId3"/>
          </p:cNvPr>
          <p:cNvPicPr preferRelativeResize="0"/>
          <p:nvPr/>
        </p:nvPicPr>
        <p:blipFill>
          <a:blip r:embed="rId4">
            <a:alphaModFix/>
          </a:blip>
          <a:stretch>
            <a:fillRect/>
          </a:stretch>
        </p:blipFill>
        <p:spPr>
          <a:xfrm>
            <a:off x="246800" y="1722475"/>
            <a:ext cx="2294050" cy="2931674"/>
          </a:xfrm>
          <a:prstGeom prst="rect">
            <a:avLst/>
          </a:prstGeom>
          <a:noFill/>
          <a:ln cap="flat" cmpd="sng" w="9525">
            <a:solidFill>
              <a:schemeClr val="dk2"/>
            </a:solidFill>
            <a:prstDash val="solid"/>
            <a:round/>
            <a:headEnd len="sm" w="sm" type="none"/>
            <a:tailEnd len="sm" w="sm" type="none"/>
          </a:ln>
        </p:spPr>
      </p:pic>
      <p:sp>
        <p:nvSpPr>
          <p:cNvPr id="274" name="Google Shape;274;gcfc951ce8d_1_324"/>
          <p:cNvSpPr txBox="1"/>
          <p:nvPr>
            <p:ph idx="4294967295" type="title"/>
          </p:nvPr>
        </p:nvSpPr>
        <p:spPr>
          <a:xfrm>
            <a:off x="2662925" y="1287800"/>
            <a:ext cx="6393600" cy="793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990"/>
              <a:buNone/>
            </a:pPr>
            <a:r>
              <a:rPr lang="en-CA" sz="1420">
                <a:latin typeface="Google Sans"/>
                <a:ea typeface="Google Sans"/>
                <a:cs typeface="Google Sans"/>
                <a:sym typeface="Google Sans"/>
              </a:rPr>
              <a:t>“Engineers are required to take a wider perspective including goals such as poverty alleviation, </a:t>
            </a:r>
            <a:r>
              <a:rPr b="1" lang="en-CA" sz="1420">
                <a:solidFill>
                  <a:schemeClr val="accent1"/>
                </a:solidFill>
                <a:latin typeface="Google Sans"/>
                <a:ea typeface="Google Sans"/>
                <a:cs typeface="Google Sans"/>
                <a:sym typeface="Google Sans"/>
              </a:rPr>
              <a:t>social justice</a:t>
            </a:r>
            <a:r>
              <a:rPr b="1" lang="en-CA" sz="1420">
                <a:latin typeface="Google Sans"/>
                <a:ea typeface="Google Sans"/>
                <a:cs typeface="Google Sans"/>
                <a:sym typeface="Google Sans"/>
              </a:rPr>
              <a:t> </a:t>
            </a:r>
            <a:r>
              <a:rPr lang="en-CA" sz="1420">
                <a:latin typeface="Google Sans"/>
                <a:ea typeface="Google Sans"/>
                <a:cs typeface="Google Sans"/>
                <a:sym typeface="Google Sans"/>
              </a:rPr>
              <a:t>and local and global connections.”</a:t>
            </a:r>
            <a:endParaRPr sz="1420">
              <a:latin typeface="Google Sans"/>
              <a:ea typeface="Google Sans"/>
              <a:cs typeface="Google Sans"/>
              <a:sym typeface="Google Sans"/>
            </a:endParaRPr>
          </a:p>
        </p:txBody>
      </p:sp>
      <p:sp>
        <p:nvSpPr>
          <p:cNvPr id="275" name="Google Shape;275;gcfc951ce8d_1_324"/>
          <p:cNvSpPr txBox="1"/>
          <p:nvPr>
            <p:ph idx="4294967295" type="title"/>
          </p:nvPr>
        </p:nvSpPr>
        <p:spPr>
          <a:xfrm>
            <a:off x="2601900" y="1802725"/>
            <a:ext cx="6393600" cy="7935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990"/>
              <a:buNone/>
            </a:pPr>
            <a:r>
              <a:rPr b="1" lang="en-CA" sz="1520">
                <a:latin typeface="Google Sans"/>
                <a:ea typeface="Google Sans"/>
                <a:cs typeface="Google Sans"/>
                <a:sym typeface="Google Sans"/>
              </a:rPr>
              <a:t>10 GUIDELINES: 3rd guideline: Consider social impacts</a:t>
            </a:r>
            <a:endParaRPr b="1" sz="1520">
              <a:latin typeface="Google Sans"/>
              <a:ea typeface="Google Sans"/>
              <a:cs typeface="Google Sans"/>
              <a:sym typeface="Google Sans"/>
            </a:endParaRPr>
          </a:p>
        </p:txBody>
      </p:sp>
      <p:sp>
        <p:nvSpPr>
          <p:cNvPr id="276" name="Google Shape;276;gcfc951ce8d_1_324"/>
          <p:cNvSpPr txBox="1"/>
          <p:nvPr>
            <p:ph idx="4294967295" type="title"/>
          </p:nvPr>
        </p:nvSpPr>
        <p:spPr>
          <a:xfrm>
            <a:off x="2601900" y="2428925"/>
            <a:ext cx="6603300" cy="2496000"/>
          </a:xfrm>
          <a:prstGeom prst="rect">
            <a:avLst/>
          </a:prstGeom>
          <a:noFill/>
          <a:ln>
            <a:noFill/>
          </a:ln>
        </p:spPr>
        <p:txBody>
          <a:bodyPr anchorCtr="0" anchor="ctr" bIns="45700" lIns="91425" spcFirstLastPara="1" rIns="91425" wrap="square" tIns="45700">
            <a:noAutofit/>
          </a:bodyPr>
          <a:lstStyle/>
          <a:p>
            <a:pPr indent="-316103" lvl="0" marL="457200" rtl="0" algn="l">
              <a:lnSpc>
                <a:spcPct val="100000"/>
              </a:lnSpc>
              <a:spcBef>
                <a:spcPts val="0"/>
              </a:spcBef>
              <a:spcAft>
                <a:spcPts val="0"/>
              </a:spcAft>
              <a:buSzPts val="1378"/>
              <a:buFont typeface="Google Sans"/>
              <a:buChar char="●"/>
            </a:pPr>
            <a:r>
              <a:rPr lang="en-CA" sz="1378">
                <a:latin typeface="Google Sans"/>
                <a:ea typeface="Google Sans"/>
                <a:cs typeface="Google Sans"/>
                <a:sym typeface="Google Sans"/>
              </a:rPr>
              <a:t>Values to be considered include regional, local and community concerns, quality of life and other </a:t>
            </a:r>
            <a:r>
              <a:rPr b="1" lang="en-CA" sz="1378">
                <a:solidFill>
                  <a:schemeClr val="accent1"/>
                </a:solidFill>
                <a:latin typeface="Google Sans"/>
                <a:ea typeface="Google Sans"/>
                <a:cs typeface="Google Sans"/>
                <a:sym typeface="Google Sans"/>
              </a:rPr>
              <a:t>social concerns related to environmental impact </a:t>
            </a:r>
            <a:r>
              <a:rPr lang="en-CA" sz="1378">
                <a:latin typeface="Google Sans"/>
                <a:ea typeface="Google Sans"/>
                <a:cs typeface="Google Sans"/>
                <a:sym typeface="Google Sans"/>
              </a:rPr>
              <a:t>along with </a:t>
            </a:r>
            <a:r>
              <a:rPr b="1" lang="en-CA" sz="1378">
                <a:solidFill>
                  <a:schemeClr val="accent1"/>
                </a:solidFill>
                <a:latin typeface="Google Sans"/>
                <a:ea typeface="Google Sans"/>
                <a:cs typeface="Google Sans"/>
                <a:sym typeface="Google Sans"/>
              </a:rPr>
              <a:t>traditional and cultural values including First Nations where applicable.</a:t>
            </a:r>
            <a:endParaRPr b="1" sz="1378">
              <a:solidFill>
                <a:schemeClr val="accent1"/>
              </a:solidFill>
              <a:latin typeface="Google Sans"/>
              <a:ea typeface="Google Sans"/>
              <a:cs typeface="Google Sans"/>
              <a:sym typeface="Google Sans"/>
            </a:endParaRPr>
          </a:p>
          <a:p>
            <a:pPr indent="-316103" lvl="0" marL="457200" rtl="0" algn="l">
              <a:lnSpc>
                <a:spcPct val="100000"/>
              </a:lnSpc>
              <a:spcBef>
                <a:spcPts val="0"/>
              </a:spcBef>
              <a:spcAft>
                <a:spcPts val="0"/>
              </a:spcAft>
              <a:buSzPts val="1378"/>
              <a:buFont typeface="Google Sans"/>
              <a:buChar char="●"/>
            </a:pPr>
            <a:r>
              <a:rPr lang="en-CA" sz="1378">
                <a:latin typeface="Google Sans"/>
                <a:ea typeface="Google Sans"/>
                <a:cs typeface="Google Sans"/>
                <a:sym typeface="Google Sans"/>
              </a:rPr>
              <a:t>Define and assess all societal needs, issues and concerns at the local and community level first to serve the public interest.</a:t>
            </a:r>
            <a:endParaRPr sz="1378">
              <a:latin typeface="Google Sans"/>
              <a:ea typeface="Google Sans"/>
              <a:cs typeface="Google Sans"/>
              <a:sym typeface="Google Sans"/>
            </a:endParaRPr>
          </a:p>
          <a:p>
            <a:pPr indent="-316103" lvl="0" marL="457200" rtl="0" algn="l">
              <a:lnSpc>
                <a:spcPct val="100000"/>
              </a:lnSpc>
              <a:spcBef>
                <a:spcPts val="0"/>
              </a:spcBef>
              <a:spcAft>
                <a:spcPts val="0"/>
              </a:spcAft>
              <a:buSzPts val="1378"/>
              <a:buFont typeface="Google Sans"/>
              <a:buChar char="●"/>
            </a:pPr>
            <a:r>
              <a:rPr lang="en-CA" sz="1378">
                <a:latin typeface="Google Sans"/>
                <a:ea typeface="Google Sans"/>
                <a:cs typeface="Google Sans"/>
                <a:sym typeface="Google Sans"/>
              </a:rPr>
              <a:t>Seek information and input on societal values.</a:t>
            </a:r>
            <a:endParaRPr sz="1378">
              <a:latin typeface="Google Sans"/>
              <a:ea typeface="Google Sans"/>
              <a:cs typeface="Google Sans"/>
              <a:sym typeface="Google Sans"/>
            </a:endParaRPr>
          </a:p>
          <a:p>
            <a:pPr indent="-316103" lvl="0" marL="457200" rtl="0" algn="l">
              <a:lnSpc>
                <a:spcPct val="100000"/>
              </a:lnSpc>
              <a:spcBef>
                <a:spcPts val="0"/>
              </a:spcBef>
              <a:spcAft>
                <a:spcPts val="0"/>
              </a:spcAft>
              <a:buSzPts val="1378"/>
              <a:buFont typeface="Google Sans"/>
              <a:buChar char="●"/>
            </a:pPr>
            <a:r>
              <a:rPr b="1" lang="en-CA" sz="1378">
                <a:solidFill>
                  <a:schemeClr val="accent1"/>
                </a:solidFill>
                <a:latin typeface="Google Sans"/>
                <a:ea typeface="Google Sans"/>
                <a:cs typeface="Google Sans"/>
                <a:sym typeface="Google Sans"/>
              </a:rPr>
              <a:t>Consider the local societal acceptance of the project </a:t>
            </a:r>
            <a:r>
              <a:rPr lang="en-CA" sz="1378">
                <a:latin typeface="Google Sans"/>
                <a:ea typeface="Google Sans"/>
                <a:cs typeface="Google Sans"/>
                <a:sym typeface="Google Sans"/>
              </a:rPr>
              <a:t>over its life cycle, and potential effects due to other displaced technology and techniques.</a:t>
            </a:r>
            <a:endParaRPr sz="1378">
              <a:latin typeface="Google Sans"/>
              <a:ea typeface="Google Sans"/>
              <a:cs typeface="Google Sans"/>
              <a:sym typeface="Google Sans"/>
            </a:endParaRPr>
          </a:p>
          <a:p>
            <a:pPr indent="-316103" lvl="0" marL="457200" rtl="0" algn="l">
              <a:lnSpc>
                <a:spcPct val="100000"/>
              </a:lnSpc>
              <a:spcBef>
                <a:spcPts val="0"/>
              </a:spcBef>
              <a:spcAft>
                <a:spcPts val="0"/>
              </a:spcAft>
              <a:buSzPts val="1378"/>
              <a:buFont typeface="Google Sans"/>
              <a:buChar char="●"/>
            </a:pPr>
            <a:r>
              <a:rPr lang="en-CA" sz="1378">
                <a:latin typeface="Google Sans"/>
                <a:ea typeface="Google Sans"/>
                <a:cs typeface="Google Sans"/>
                <a:sym typeface="Google Sans"/>
              </a:rPr>
              <a:t>Determine and articulate the positive and negative effects of proposed actions considering local societal needs in the short-term as well as over the long-term</a:t>
            </a:r>
            <a:endParaRPr sz="1378">
              <a:latin typeface="Google Sans"/>
              <a:ea typeface="Google Sans"/>
              <a:cs typeface="Google Sans"/>
              <a:sym typeface="Google Sans"/>
            </a:endParaRPr>
          </a:p>
        </p:txBody>
      </p:sp>
      <p:sp>
        <p:nvSpPr>
          <p:cNvPr id="277" name="Google Shape;277;gcfc951ce8d_1_324"/>
          <p:cNvSpPr txBox="1"/>
          <p:nvPr>
            <p:ph type="ctrTitle"/>
          </p:nvPr>
        </p:nvSpPr>
        <p:spPr>
          <a:xfrm>
            <a:off x="-76200" y="140875"/>
            <a:ext cx="7707300" cy="1093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2980">
                <a:solidFill>
                  <a:srgbClr val="0070C0"/>
                </a:solidFill>
                <a:latin typeface="Google Sans"/>
                <a:ea typeface="Google Sans"/>
                <a:cs typeface="Google Sans"/>
                <a:sym typeface="Google Sans"/>
              </a:rPr>
              <a:t>Engineers Canada guidelines</a:t>
            </a:r>
            <a:r>
              <a:rPr b="1" lang="en-CA" sz="2980">
                <a:solidFill>
                  <a:srgbClr val="0070C0"/>
                </a:solidFill>
                <a:latin typeface="Google Sans"/>
                <a:ea typeface="Google Sans"/>
                <a:cs typeface="Google Sans"/>
                <a:sym typeface="Google Sans"/>
              </a:rPr>
              <a:t> consistent with environmental justice</a:t>
            </a:r>
            <a:endParaRPr b="1" sz="2980">
              <a:solidFill>
                <a:srgbClr val="0070C0"/>
              </a:solidFill>
              <a:latin typeface="Google Sans"/>
              <a:ea typeface="Google Sans"/>
              <a:cs typeface="Google Sans"/>
              <a:sym typeface="Google Sans"/>
            </a:endParaRPr>
          </a:p>
        </p:txBody>
      </p:sp>
      <p:pic>
        <p:nvPicPr>
          <p:cNvPr id="278" name="Google Shape;278;gcfc951ce8d_1_324"/>
          <p:cNvPicPr preferRelativeResize="0"/>
          <p:nvPr/>
        </p:nvPicPr>
        <p:blipFill>
          <a:blip r:embed="rId5">
            <a:alphaModFix/>
          </a:blip>
          <a:stretch>
            <a:fillRect/>
          </a:stretch>
        </p:blipFill>
        <p:spPr>
          <a:xfrm>
            <a:off x="7380953" y="80975"/>
            <a:ext cx="1720048" cy="11211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cfc951ce8d_1_685"/>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284" name="Google Shape;284;gcfc951ce8d_1_685"/>
          <p:cNvSpPr txBox="1"/>
          <p:nvPr>
            <p:ph type="ctrTitle"/>
          </p:nvPr>
        </p:nvSpPr>
        <p:spPr>
          <a:xfrm>
            <a:off x="152400" y="4571150"/>
            <a:ext cx="4365300" cy="572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CA" sz="1100" u="sng">
                <a:solidFill>
                  <a:schemeClr val="hlink"/>
                </a:solidFill>
                <a:latin typeface="Google Sans"/>
                <a:ea typeface="Google Sans"/>
                <a:cs typeface="Google Sans"/>
                <a:sym typeface="Google Sans"/>
                <a:hlinkClick r:id="rId3"/>
              </a:rPr>
              <a:t>Wong et al’s </a:t>
            </a:r>
            <a:r>
              <a:rPr b="1" i="1" lang="en-CA" sz="1100" u="sng">
                <a:solidFill>
                  <a:schemeClr val="hlink"/>
                </a:solidFill>
                <a:latin typeface="Google Sans"/>
                <a:ea typeface="Google Sans"/>
                <a:cs typeface="Google Sans"/>
                <a:sym typeface="Google Sans"/>
                <a:hlinkClick r:id="rId4"/>
              </a:rPr>
              <a:t>10 Calls to Action for Natural Scientists</a:t>
            </a:r>
            <a:endParaRPr sz="3180">
              <a:solidFill>
                <a:srgbClr val="0070C0"/>
              </a:solidFill>
              <a:latin typeface="Google Sans"/>
              <a:ea typeface="Google Sans"/>
              <a:cs typeface="Google Sans"/>
              <a:sym typeface="Google Sans"/>
            </a:endParaRPr>
          </a:p>
        </p:txBody>
      </p:sp>
      <p:sp>
        <p:nvSpPr>
          <p:cNvPr id="285" name="Google Shape;285;gcfc951ce8d_1_685"/>
          <p:cNvSpPr txBox="1"/>
          <p:nvPr/>
        </p:nvSpPr>
        <p:spPr>
          <a:xfrm>
            <a:off x="362675" y="1195575"/>
            <a:ext cx="8311800" cy="3555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200">
                <a:latin typeface="Google Sans"/>
                <a:ea typeface="Google Sans"/>
                <a:cs typeface="Google Sans"/>
                <a:sym typeface="Google Sans"/>
              </a:rPr>
              <a:t>1. We call on natural scientists to understand the socio-political landscape around their research sites.</a:t>
            </a:r>
            <a:endParaRPr sz="1200">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latin typeface="Google Sans"/>
                <a:ea typeface="Google Sans"/>
                <a:cs typeface="Google Sans"/>
                <a:sym typeface="Google Sans"/>
              </a:rPr>
              <a:t>2. We call on natural scientists to recognize that generating knowledge about the land is a goal shared with Indigenous peoples and to seek meaningful relationships and possible collaboration for better outcomes for all involved</a:t>
            </a:r>
            <a:endParaRPr sz="1200">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latin typeface="Google Sans"/>
                <a:ea typeface="Google Sans"/>
                <a:cs typeface="Google Sans"/>
                <a:sym typeface="Google Sans"/>
              </a:rPr>
              <a:t>3. We call on natural scientists to enable knowledge sharing and knowledge co-production</a:t>
            </a:r>
            <a:endParaRPr sz="1200">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solidFill>
                  <a:schemeClr val="accent3"/>
                </a:solidFill>
                <a:latin typeface="Google Sans"/>
                <a:ea typeface="Google Sans"/>
                <a:cs typeface="Google Sans"/>
                <a:sym typeface="Google Sans"/>
              </a:rPr>
              <a:t>4. We call on natural scientists studying animals to seek out advice from Elders for respectful ways of handling animals.</a:t>
            </a:r>
            <a:endParaRPr sz="1200">
              <a:solidFill>
                <a:schemeClr val="accent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solidFill>
                  <a:schemeClr val="accent3"/>
                </a:solidFill>
                <a:latin typeface="Google Sans"/>
                <a:ea typeface="Google Sans"/>
                <a:cs typeface="Google Sans"/>
                <a:sym typeface="Google Sans"/>
              </a:rPr>
              <a:t>5. We call upon natural scientists to provide meaningful opportunities for Indigenous community members, particularly youth, to experience and participate in science.</a:t>
            </a:r>
            <a:endParaRPr sz="1200">
              <a:solidFill>
                <a:schemeClr val="accent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latin typeface="Google Sans"/>
                <a:ea typeface="Google Sans"/>
                <a:cs typeface="Google Sans"/>
                <a:sym typeface="Google Sans"/>
              </a:rPr>
              <a:t>6. To decolonize the landscape, we call on natural scientists to incorporate Indigenous place names as permitted.</a:t>
            </a:r>
            <a:endParaRPr sz="1200">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latin typeface="Google Sans"/>
                <a:ea typeface="Google Sans"/>
                <a:cs typeface="Google Sans"/>
                <a:sym typeface="Google Sans"/>
              </a:rPr>
              <a:t>7. We call upon natural scientists and their students to take a course on Indigenous history and rights.</a:t>
            </a:r>
            <a:endParaRPr sz="1200">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solidFill>
                  <a:schemeClr val="accent3"/>
                </a:solidFill>
                <a:latin typeface="Google Sans"/>
                <a:ea typeface="Google Sans"/>
                <a:cs typeface="Google Sans"/>
                <a:sym typeface="Google Sans"/>
              </a:rPr>
              <a:t>8. We call on funding bodies to change approaches to funding.</a:t>
            </a:r>
            <a:endParaRPr sz="1200">
              <a:solidFill>
                <a:schemeClr val="accent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solidFill>
                  <a:schemeClr val="accent3"/>
                </a:solidFill>
                <a:latin typeface="Google Sans"/>
                <a:ea typeface="Google Sans"/>
                <a:cs typeface="Google Sans"/>
                <a:sym typeface="Google Sans"/>
              </a:rPr>
              <a:t>9. We call on editors of all scientific journals to recognize that publication of research on Indigenous Knowledge and cultural resources require review and permission from the respective Indigenous communities.</a:t>
            </a:r>
            <a:endParaRPr sz="1200">
              <a:solidFill>
                <a:schemeClr val="accent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solidFill>
                  <a:schemeClr val="accent3"/>
                </a:solidFill>
                <a:latin typeface="Google Sans"/>
                <a:ea typeface="Google Sans"/>
                <a:cs typeface="Google Sans"/>
                <a:sym typeface="Google Sans"/>
              </a:rPr>
              <a:t>10. We call on natural scientists and postsecondary research institutions to develop a new vision for conducting natural science: fundamentally mainstreaming reconciliation in all aspects of the scientific endeavor, from formulation to completion.</a:t>
            </a:r>
            <a:endParaRPr sz="1200">
              <a:solidFill>
                <a:schemeClr val="accent3"/>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200">
              <a:latin typeface="Google Sans"/>
              <a:ea typeface="Google Sans"/>
              <a:cs typeface="Google Sans"/>
              <a:sym typeface="Google Sans"/>
            </a:endParaRPr>
          </a:p>
        </p:txBody>
      </p:sp>
      <p:pic>
        <p:nvPicPr>
          <p:cNvPr id="286" name="Google Shape;286;gcfc951ce8d_1_685">
            <a:hlinkClick r:id="rId5"/>
          </p:cNvPr>
          <p:cNvPicPr preferRelativeResize="0"/>
          <p:nvPr/>
        </p:nvPicPr>
        <p:blipFill>
          <a:blip r:embed="rId6">
            <a:alphaModFix/>
          </a:blip>
          <a:stretch>
            <a:fillRect/>
          </a:stretch>
        </p:blipFill>
        <p:spPr>
          <a:xfrm>
            <a:off x="5691150" y="4297725"/>
            <a:ext cx="3436275" cy="845775"/>
          </a:xfrm>
          <a:prstGeom prst="rect">
            <a:avLst/>
          </a:prstGeom>
          <a:noFill/>
          <a:ln>
            <a:noFill/>
          </a:ln>
        </p:spPr>
      </p:pic>
      <p:pic>
        <p:nvPicPr>
          <p:cNvPr id="287" name="Google Shape;287;gcfc951ce8d_1_685"/>
          <p:cNvPicPr preferRelativeResize="0"/>
          <p:nvPr/>
        </p:nvPicPr>
        <p:blipFill>
          <a:blip r:embed="rId7">
            <a:alphaModFix/>
          </a:blip>
          <a:stretch>
            <a:fillRect/>
          </a:stretch>
        </p:blipFill>
        <p:spPr>
          <a:xfrm>
            <a:off x="7380953" y="80975"/>
            <a:ext cx="1720048" cy="1121150"/>
          </a:xfrm>
          <a:prstGeom prst="rect">
            <a:avLst/>
          </a:prstGeom>
          <a:noFill/>
          <a:ln>
            <a:noFill/>
          </a:ln>
        </p:spPr>
      </p:pic>
      <p:sp>
        <p:nvSpPr>
          <p:cNvPr id="288" name="Google Shape;288;gcfc951ce8d_1_685"/>
          <p:cNvSpPr txBox="1"/>
          <p:nvPr>
            <p:ph type="ctrTitle"/>
          </p:nvPr>
        </p:nvSpPr>
        <p:spPr>
          <a:xfrm>
            <a:off x="-20675" y="147850"/>
            <a:ext cx="7631700" cy="1093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2380">
                <a:solidFill>
                  <a:srgbClr val="0070C0"/>
                </a:solidFill>
                <a:latin typeface="Google Sans"/>
                <a:ea typeface="Google Sans"/>
                <a:cs typeface="Google Sans"/>
                <a:sym typeface="Google Sans"/>
              </a:rPr>
              <a:t>Natural scientists and engineers are being called to </a:t>
            </a:r>
            <a:r>
              <a:rPr b="1" lang="en-CA" sz="2380">
                <a:solidFill>
                  <a:srgbClr val="0070C0"/>
                </a:solidFill>
                <a:latin typeface="Google Sans"/>
                <a:ea typeface="Google Sans"/>
                <a:cs typeface="Google Sans"/>
                <a:sym typeface="Google Sans"/>
              </a:rPr>
              <a:t>environmental justice through </a:t>
            </a:r>
            <a:r>
              <a:rPr b="1" lang="en-CA" sz="2380">
                <a:solidFill>
                  <a:srgbClr val="0070C0"/>
                </a:solidFill>
                <a:latin typeface="Google Sans"/>
                <a:ea typeface="Google Sans"/>
                <a:cs typeface="Google Sans"/>
                <a:sym typeface="Google Sans"/>
              </a:rPr>
              <a:t>reconciliation</a:t>
            </a:r>
            <a:r>
              <a:rPr b="1" lang="en-CA" sz="2380">
                <a:solidFill>
                  <a:srgbClr val="0070C0"/>
                </a:solidFill>
                <a:latin typeface="Google Sans"/>
                <a:ea typeface="Google Sans"/>
                <a:cs typeface="Google Sans"/>
                <a:sym typeface="Google Sans"/>
              </a:rPr>
              <a:t> </a:t>
            </a:r>
            <a:endParaRPr b="1" sz="2380">
              <a:solidFill>
                <a:srgbClr val="0070C0"/>
              </a:solidFill>
              <a:latin typeface="Google Sans"/>
              <a:ea typeface="Google Sans"/>
              <a:cs typeface="Google Sans"/>
              <a:sym typeface="Google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gcfc951ce8d_1_334"/>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294" name="Google Shape;294;gcfc951ce8d_1_334"/>
          <p:cNvSpPr txBox="1"/>
          <p:nvPr>
            <p:ph type="ctrTitle"/>
          </p:nvPr>
        </p:nvSpPr>
        <p:spPr>
          <a:xfrm>
            <a:off x="430775" y="311875"/>
            <a:ext cx="5004600" cy="1283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CA" sz="3280">
                <a:solidFill>
                  <a:srgbClr val="0070C0"/>
                </a:solidFill>
                <a:latin typeface="Google Sans"/>
                <a:ea typeface="Google Sans"/>
                <a:cs typeface="Google Sans"/>
                <a:sym typeface="Google Sans"/>
              </a:rPr>
              <a:t>Improved equity and anti-racism practice as a professional</a:t>
            </a:r>
            <a:endParaRPr b="1" sz="3280">
              <a:solidFill>
                <a:srgbClr val="0070C0"/>
              </a:solidFill>
              <a:latin typeface="Google Sans"/>
              <a:ea typeface="Google Sans"/>
              <a:cs typeface="Google Sans"/>
              <a:sym typeface="Google Sans"/>
            </a:endParaRPr>
          </a:p>
        </p:txBody>
      </p:sp>
      <p:pic>
        <p:nvPicPr>
          <p:cNvPr id="295" name="Google Shape;295;gcfc951ce8d_1_334"/>
          <p:cNvPicPr preferRelativeResize="0"/>
          <p:nvPr/>
        </p:nvPicPr>
        <p:blipFill>
          <a:blip r:embed="rId3">
            <a:alphaModFix/>
          </a:blip>
          <a:stretch>
            <a:fillRect/>
          </a:stretch>
        </p:blipFill>
        <p:spPr>
          <a:xfrm>
            <a:off x="285125" y="2072045"/>
            <a:ext cx="5766975" cy="2554855"/>
          </a:xfrm>
          <a:prstGeom prst="rect">
            <a:avLst/>
          </a:prstGeom>
          <a:noFill/>
          <a:ln>
            <a:noFill/>
          </a:ln>
        </p:spPr>
      </p:pic>
      <p:sp>
        <p:nvSpPr>
          <p:cNvPr id="296" name="Google Shape;296;gcfc951ce8d_1_334"/>
          <p:cNvSpPr txBox="1"/>
          <p:nvPr/>
        </p:nvSpPr>
        <p:spPr>
          <a:xfrm>
            <a:off x="198425" y="4835700"/>
            <a:ext cx="6218100" cy="307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800" u="sng">
                <a:solidFill>
                  <a:srgbClr val="0097A7"/>
                </a:solidFill>
                <a:latin typeface="Calibri"/>
                <a:ea typeface="Calibri"/>
                <a:cs typeface="Calibri"/>
                <a:sym typeface="Calibri"/>
                <a:hlinkClick r:id="rId4">
                  <a:extLst>
                    <a:ext uri="{A12FA001-AC4F-418D-AE19-62706E023703}">
                      <ahyp:hlinkClr val="tx"/>
                    </a:ext>
                  </a:extLst>
                </a:hlinkClick>
              </a:rPr>
              <a:t>https://www.osgoodepd.ca/programs_on_demand/equity-diversity-inclusion-cultural-competence-for-legal-professionals/</a:t>
            </a:r>
            <a:endParaRPr sz="800" u="sng">
              <a:solidFill>
                <a:srgbClr val="0097A7"/>
              </a:solidFill>
              <a:latin typeface="Calibri"/>
              <a:ea typeface="Calibri"/>
              <a:cs typeface="Calibri"/>
              <a:sym typeface="Calibri"/>
            </a:endParaRPr>
          </a:p>
        </p:txBody>
      </p:sp>
      <p:sp>
        <p:nvSpPr>
          <p:cNvPr id="297" name="Google Shape;297;gcfc951ce8d_1_334"/>
          <p:cNvSpPr txBox="1"/>
          <p:nvPr/>
        </p:nvSpPr>
        <p:spPr>
          <a:xfrm>
            <a:off x="6113825" y="2661725"/>
            <a:ext cx="3710100" cy="997500"/>
          </a:xfrm>
          <a:prstGeom prst="rect">
            <a:avLst/>
          </a:prstGeom>
          <a:noFill/>
          <a:ln>
            <a:noFill/>
          </a:ln>
        </p:spPr>
        <p:txBody>
          <a:bodyPr anchorCtr="0" anchor="t" bIns="91425" lIns="91425" spcFirstLastPara="1" rIns="91425" wrap="square" tIns="91425">
            <a:spAutoFit/>
          </a:bodyPr>
          <a:lstStyle/>
          <a:p>
            <a:pPr indent="-330200" lvl="0" marL="457200" rtl="0" algn="l">
              <a:lnSpc>
                <a:spcPct val="115000"/>
              </a:lnSpc>
              <a:spcBef>
                <a:spcPts val="0"/>
              </a:spcBef>
              <a:spcAft>
                <a:spcPts val="0"/>
              </a:spcAft>
              <a:buClr>
                <a:schemeClr val="dk1"/>
              </a:buClr>
              <a:buSzPts val="1600"/>
              <a:buFont typeface="Google Sans"/>
              <a:buChar char="➢"/>
            </a:pPr>
            <a:r>
              <a:rPr lang="en-CA" sz="1600">
                <a:solidFill>
                  <a:schemeClr val="dk1"/>
                </a:solidFill>
                <a:latin typeface="Google Sans"/>
                <a:ea typeface="Google Sans"/>
                <a:cs typeface="Google Sans"/>
                <a:sym typeface="Google Sans"/>
              </a:rPr>
              <a:t>Cultural Intelligence</a:t>
            </a:r>
            <a:endParaRPr sz="1600">
              <a:solidFill>
                <a:schemeClr val="dk1"/>
              </a:solidFill>
              <a:latin typeface="Google Sans"/>
              <a:ea typeface="Google Sans"/>
              <a:cs typeface="Google Sans"/>
              <a:sym typeface="Google Sans"/>
            </a:endParaRPr>
          </a:p>
          <a:p>
            <a:pPr indent="-330200" lvl="0" marL="457200" rtl="0" algn="l">
              <a:lnSpc>
                <a:spcPct val="115000"/>
              </a:lnSpc>
              <a:spcBef>
                <a:spcPts val="0"/>
              </a:spcBef>
              <a:spcAft>
                <a:spcPts val="0"/>
              </a:spcAft>
              <a:buClr>
                <a:schemeClr val="dk1"/>
              </a:buClr>
              <a:buSzPts val="1600"/>
              <a:buFont typeface="Google Sans"/>
              <a:buChar char="➢"/>
            </a:pPr>
            <a:r>
              <a:rPr lang="en-CA" sz="1600">
                <a:solidFill>
                  <a:schemeClr val="dk1"/>
                </a:solidFill>
                <a:latin typeface="Google Sans"/>
                <a:ea typeface="Google Sans"/>
                <a:cs typeface="Google Sans"/>
                <a:sym typeface="Google Sans"/>
              </a:rPr>
              <a:t>Cultural Acumen Training</a:t>
            </a:r>
            <a:endParaRPr sz="1600">
              <a:solidFill>
                <a:schemeClr val="dk1"/>
              </a:solidFill>
              <a:latin typeface="Google Sans"/>
              <a:ea typeface="Google Sans"/>
              <a:cs typeface="Google Sans"/>
              <a:sym typeface="Google Sans"/>
            </a:endParaRPr>
          </a:p>
          <a:p>
            <a:pPr indent="-330200" lvl="0" marL="457200" rtl="0" algn="l">
              <a:lnSpc>
                <a:spcPct val="115000"/>
              </a:lnSpc>
              <a:spcBef>
                <a:spcPts val="0"/>
              </a:spcBef>
              <a:spcAft>
                <a:spcPts val="0"/>
              </a:spcAft>
              <a:buClr>
                <a:schemeClr val="dk1"/>
              </a:buClr>
              <a:buSzPts val="1600"/>
              <a:buFont typeface="Google Sans"/>
              <a:buChar char="➢"/>
            </a:pPr>
            <a:r>
              <a:rPr lang="en-CA" sz="1600">
                <a:solidFill>
                  <a:schemeClr val="dk1"/>
                </a:solidFill>
                <a:latin typeface="Google Sans"/>
                <a:ea typeface="Google Sans"/>
                <a:cs typeface="Google Sans"/>
                <a:sym typeface="Google Sans"/>
              </a:rPr>
              <a:t>Anti-racism training </a:t>
            </a:r>
            <a:endParaRPr sz="1600">
              <a:solidFill>
                <a:schemeClr val="dk1"/>
              </a:solidFill>
              <a:latin typeface="Google Sans"/>
              <a:ea typeface="Google Sans"/>
              <a:cs typeface="Google Sans"/>
              <a:sym typeface="Google Sans"/>
            </a:endParaRPr>
          </a:p>
        </p:txBody>
      </p:sp>
      <p:pic>
        <p:nvPicPr>
          <p:cNvPr id="298" name="Google Shape;298;gcfc951ce8d_1_334"/>
          <p:cNvPicPr preferRelativeResize="0"/>
          <p:nvPr/>
        </p:nvPicPr>
        <p:blipFill>
          <a:blip r:embed="rId5">
            <a:alphaModFix/>
          </a:blip>
          <a:stretch>
            <a:fillRect/>
          </a:stretch>
        </p:blipFill>
        <p:spPr>
          <a:xfrm>
            <a:off x="6178575" y="66675"/>
            <a:ext cx="2879701" cy="1378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gcfc951ce8d_1_343"/>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pic>
        <p:nvPicPr>
          <p:cNvPr id="304" name="Google Shape;304;gcfc951ce8d_1_343"/>
          <p:cNvPicPr preferRelativeResize="0"/>
          <p:nvPr/>
        </p:nvPicPr>
        <p:blipFill>
          <a:blip r:embed="rId3">
            <a:alphaModFix/>
          </a:blip>
          <a:stretch>
            <a:fillRect/>
          </a:stretch>
        </p:blipFill>
        <p:spPr>
          <a:xfrm>
            <a:off x="442625" y="1601558"/>
            <a:ext cx="3029877" cy="1519634"/>
          </a:xfrm>
          <a:prstGeom prst="rect">
            <a:avLst/>
          </a:prstGeom>
          <a:noFill/>
          <a:ln>
            <a:noFill/>
          </a:ln>
        </p:spPr>
      </p:pic>
      <p:sp>
        <p:nvSpPr>
          <p:cNvPr id="305" name="Google Shape;305;gcfc951ce8d_1_343"/>
          <p:cNvSpPr txBox="1"/>
          <p:nvPr/>
        </p:nvSpPr>
        <p:spPr>
          <a:xfrm>
            <a:off x="3482063" y="4127700"/>
            <a:ext cx="3230100" cy="874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800" u="sng">
                <a:solidFill>
                  <a:srgbClr val="0097A7"/>
                </a:solidFill>
                <a:latin typeface="Calibri"/>
                <a:ea typeface="Calibri"/>
                <a:cs typeface="Calibri"/>
                <a:sym typeface="Calibri"/>
                <a:hlinkClick r:id="rId4">
                  <a:extLst>
                    <a:ext uri="{A12FA001-AC4F-418D-AE19-62706E023703}">
                      <ahyp:hlinkClr val="tx"/>
                    </a:ext>
                  </a:extLst>
                </a:hlinkClick>
              </a:rPr>
              <a:t>https://ecojustice.ca/environmental-racism-in-canada/</a:t>
            </a:r>
            <a:endParaRPr sz="800" u="sng">
              <a:solidFill>
                <a:srgbClr val="0097A7"/>
              </a:solidFill>
              <a:latin typeface="Calibri"/>
              <a:ea typeface="Calibri"/>
              <a:cs typeface="Calibri"/>
              <a:sym typeface="Calibri"/>
            </a:endParaRPr>
          </a:p>
          <a:p>
            <a:pPr indent="0" lvl="0" marL="0" rtl="0" algn="l">
              <a:lnSpc>
                <a:spcPct val="115000"/>
              </a:lnSpc>
              <a:spcBef>
                <a:spcPts val="0"/>
              </a:spcBef>
              <a:spcAft>
                <a:spcPts val="0"/>
              </a:spcAft>
              <a:buNone/>
            </a:pPr>
            <a:r>
              <a:rPr lang="en-CA" sz="800" u="sng">
                <a:solidFill>
                  <a:schemeClr val="hlink"/>
                </a:solidFill>
                <a:latin typeface="Calibri"/>
                <a:ea typeface="Calibri"/>
                <a:cs typeface="Calibri"/>
                <a:sym typeface="Calibri"/>
                <a:hlinkClick r:id="rId5"/>
              </a:rPr>
              <a:t>https://kinder.rice.edu/urbanedge/2020/08/24/transportation-racism-has-shaped-public-transit-america-inequalities</a:t>
            </a:r>
            <a:endParaRPr sz="800" u="sng">
              <a:solidFill>
                <a:srgbClr val="0097A7"/>
              </a:solidFill>
              <a:latin typeface="Calibri"/>
              <a:ea typeface="Calibri"/>
              <a:cs typeface="Calibri"/>
              <a:sym typeface="Calibri"/>
            </a:endParaRPr>
          </a:p>
          <a:p>
            <a:pPr indent="0" lvl="0" marL="0" rtl="0" algn="l">
              <a:lnSpc>
                <a:spcPct val="115000"/>
              </a:lnSpc>
              <a:spcBef>
                <a:spcPts val="0"/>
              </a:spcBef>
              <a:spcAft>
                <a:spcPts val="0"/>
              </a:spcAft>
              <a:buNone/>
            </a:pPr>
            <a:r>
              <a:rPr lang="en-CA" sz="800" u="sng">
                <a:solidFill>
                  <a:srgbClr val="0097A7"/>
                </a:solidFill>
                <a:latin typeface="Calibri"/>
                <a:ea typeface="Calibri"/>
                <a:cs typeface="Calibri"/>
                <a:sym typeface="Calibri"/>
              </a:rPr>
              <a:t>https://www.vox.com/22252625/america-racist-housing-rules-how-to-fix</a:t>
            </a:r>
            <a:endParaRPr sz="800" u="sng">
              <a:solidFill>
                <a:srgbClr val="0097A7"/>
              </a:solidFill>
              <a:latin typeface="Calibri"/>
              <a:ea typeface="Calibri"/>
              <a:cs typeface="Calibri"/>
              <a:sym typeface="Calibri"/>
            </a:endParaRPr>
          </a:p>
          <a:p>
            <a:pPr indent="0" lvl="0" marL="0" rtl="0" algn="l">
              <a:lnSpc>
                <a:spcPct val="115000"/>
              </a:lnSpc>
              <a:spcBef>
                <a:spcPts val="0"/>
              </a:spcBef>
              <a:spcAft>
                <a:spcPts val="0"/>
              </a:spcAft>
              <a:buNone/>
            </a:pPr>
            <a:r>
              <a:t/>
            </a:r>
            <a:endParaRPr sz="800" u="sng">
              <a:solidFill>
                <a:srgbClr val="0097A7"/>
              </a:solidFill>
              <a:latin typeface="Calibri"/>
              <a:ea typeface="Calibri"/>
              <a:cs typeface="Calibri"/>
              <a:sym typeface="Calibri"/>
            </a:endParaRPr>
          </a:p>
        </p:txBody>
      </p:sp>
      <p:sp>
        <p:nvSpPr>
          <p:cNvPr id="306" name="Google Shape;306;gcfc951ce8d_1_343"/>
          <p:cNvSpPr txBox="1"/>
          <p:nvPr/>
        </p:nvSpPr>
        <p:spPr>
          <a:xfrm>
            <a:off x="509874" y="3326142"/>
            <a:ext cx="2898000" cy="121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500">
                <a:solidFill>
                  <a:schemeClr val="dk1"/>
                </a:solidFill>
                <a:latin typeface="Helvetica Neue"/>
                <a:ea typeface="Helvetica Neue"/>
                <a:cs typeface="Helvetica Neue"/>
                <a:sym typeface="Helvetica Neue"/>
              </a:rPr>
              <a:t>Environmental racism impacts environmental policy, water resources, environmental engineering etc. </a:t>
            </a:r>
            <a:endParaRPr sz="1500">
              <a:solidFill>
                <a:schemeClr val="dk1"/>
              </a:solidFill>
              <a:latin typeface="Helvetica Neue"/>
              <a:ea typeface="Helvetica Neue"/>
              <a:cs typeface="Helvetica Neue"/>
              <a:sym typeface="Helvetica Neue"/>
            </a:endParaRPr>
          </a:p>
        </p:txBody>
      </p:sp>
      <p:pic>
        <p:nvPicPr>
          <p:cNvPr id="307" name="Google Shape;307;gcfc951ce8d_1_343"/>
          <p:cNvPicPr preferRelativeResize="0"/>
          <p:nvPr/>
        </p:nvPicPr>
        <p:blipFill>
          <a:blip r:embed="rId6">
            <a:alphaModFix/>
          </a:blip>
          <a:stretch>
            <a:fillRect/>
          </a:stretch>
        </p:blipFill>
        <p:spPr>
          <a:xfrm>
            <a:off x="3562227" y="1619969"/>
            <a:ext cx="3111071" cy="1519657"/>
          </a:xfrm>
          <a:prstGeom prst="rect">
            <a:avLst/>
          </a:prstGeom>
          <a:noFill/>
          <a:ln>
            <a:noFill/>
          </a:ln>
        </p:spPr>
      </p:pic>
      <p:sp>
        <p:nvSpPr>
          <p:cNvPr id="308" name="Google Shape;308;gcfc951ce8d_1_343"/>
          <p:cNvSpPr txBox="1"/>
          <p:nvPr/>
        </p:nvSpPr>
        <p:spPr>
          <a:xfrm>
            <a:off x="3392903" y="3326139"/>
            <a:ext cx="3449700" cy="415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500">
                <a:solidFill>
                  <a:schemeClr val="dk1"/>
                </a:solidFill>
                <a:latin typeface="Helvetica Neue"/>
                <a:ea typeface="Helvetica Neue"/>
                <a:cs typeface="Helvetica Neue"/>
                <a:sym typeface="Helvetica Neue"/>
              </a:rPr>
              <a:t>Racism has shaped public transit</a:t>
            </a:r>
            <a:endParaRPr sz="1500">
              <a:solidFill>
                <a:schemeClr val="dk1"/>
              </a:solidFill>
              <a:latin typeface="Helvetica Neue"/>
              <a:ea typeface="Helvetica Neue"/>
              <a:cs typeface="Helvetica Neue"/>
              <a:sym typeface="Helvetica Neue"/>
            </a:endParaRPr>
          </a:p>
        </p:txBody>
      </p:sp>
      <p:pic>
        <p:nvPicPr>
          <p:cNvPr id="309" name="Google Shape;309;gcfc951ce8d_1_343"/>
          <p:cNvPicPr preferRelativeResize="0"/>
          <p:nvPr/>
        </p:nvPicPr>
        <p:blipFill>
          <a:blip r:embed="rId7">
            <a:alphaModFix/>
          </a:blip>
          <a:stretch>
            <a:fillRect/>
          </a:stretch>
        </p:blipFill>
        <p:spPr>
          <a:xfrm>
            <a:off x="6702587" y="1579675"/>
            <a:ext cx="2105691" cy="1501917"/>
          </a:xfrm>
          <a:prstGeom prst="rect">
            <a:avLst/>
          </a:prstGeom>
          <a:noFill/>
          <a:ln>
            <a:noFill/>
          </a:ln>
        </p:spPr>
      </p:pic>
      <p:sp>
        <p:nvSpPr>
          <p:cNvPr id="310" name="Google Shape;310;gcfc951ce8d_1_343"/>
          <p:cNvSpPr txBox="1"/>
          <p:nvPr/>
        </p:nvSpPr>
        <p:spPr>
          <a:xfrm>
            <a:off x="6786384" y="3326154"/>
            <a:ext cx="2105700" cy="1212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500">
                <a:solidFill>
                  <a:schemeClr val="dk1"/>
                </a:solidFill>
                <a:latin typeface="Helvetica Neue"/>
                <a:ea typeface="Helvetica Neue"/>
                <a:cs typeface="Helvetica Neue"/>
                <a:sym typeface="Helvetica Neue"/>
              </a:rPr>
              <a:t>Urban planning and housing development is shaped by racist housing rules</a:t>
            </a:r>
            <a:endParaRPr sz="1500">
              <a:solidFill>
                <a:schemeClr val="dk1"/>
              </a:solidFill>
              <a:latin typeface="Helvetica Neue"/>
              <a:ea typeface="Helvetica Neue"/>
              <a:cs typeface="Helvetica Neue"/>
              <a:sym typeface="Helvetica Neue"/>
            </a:endParaRPr>
          </a:p>
        </p:txBody>
      </p:sp>
      <p:sp>
        <p:nvSpPr>
          <p:cNvPr id="311" name="Google Shape;311;gcfc951ce8d_1_343"/>
          <p:cNvSpPr txBox="1"/>
          <p:nvPr>
            <p:ph type="ctrTitle"/>
          </p:nvPr>
        </p:nvSpPr>
        <p:spPr>
          <a:xfrm>
            <a:off x="396850" y="234400"/>
            <a:ext cx="6051900" cy="10935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CA" sz="2900">
                <a:solidFill>
                  <a:srgbClr val="0070C0"/>
                </a:solidFill>
                <a:latin typeface="Google Sans"/>
                <a:ea typeface="Google Sans"/>
                <a:cs typeface="Google Sans"/>
                <a:sym typeface="Google Sans"/>
                <a:extLst>
                  <a:ext uri="http://customooxmlschemas.google.com/">
                    <go:slidesCustomData xmlns:go="http://customooxmlschemas.google.com/" textRoundtripDataId="4"/>
                  </a:ext>
                </a:extLst>
              </a:rPr>
              <a:t>Integrating</a:t>
            </a:r>
            <a:r>
              <a:rPr b="1" lang="en-CA" sz="2900">
                <a:solidFill>
                  <a:srgbClr val="0070C0"/>
                </a:solidFill>
                <a:latin typeface="Google Sans"/>
                <a:ea typeface="Google Sans"/>
                <a:cs typeface="Google Sans"/>
                <a:sym typeface="Google Sans"/>
              </a:rPr>
              <a:t> environmental justice and anti-racism into technical practice</a:t>
            </a:r>
            <a:endParaRPr b="1" sz="2900">
              <a:solidFill>
                <a:srgbClr val="0070C0"/>
              </a:solidFill>
              <a:latin typeface="Google Sans"/>
              <a:ea typeface="Google Sans"/>
              <a:cs typeface="Google Sans"/>
              <a:sym typeface="Google Sans"/>
            </a:endParaRPr>
          </a:p>
        </p:txBody>
      </p:sp>
      <p:pic>
        <p:nvPicPr>
          <p:cNvPr id="312" name="Google Shape;312;gcfc951ce8d_1_343"/>
          <p:cNvPicPr preferRelativeResize="0"/>
          <p:nvPr/>
        </p:nvPicPr>
        <p:blipFill>
          <a:blip r:embed="rId8">
            <a:alphaModFix/>
          </a:blip>
          <a:stretch>
            <a:fillRect/>
          </a:stretch>
        </p:blipFill>
        <p:spPr>
          <a:xfrm>
            <a:off x="6673300" y="84725"/>
            <a:ext cx="2418325" cy="127144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3"/>
        </a:solidFill>
      </p:bgPr>
    </p:bg>
    <p:spTree>
      <p:nvGrpSpPr>
        <p:cNvPr id="110" name="Shape 110"/>
        <p:cNvGrpSpPr/>
        <p:nvPr/>
      </p:nvGrpSpPr>
      <p:grpSpPr>
        <a:xfrm>
          <a:off x="0" y="0"/>
          <a:ext cx="0" cy="0"/>
          <a:chOff x="0" y="0"/>
          <a:chExt cx="0" cy="0"/>
        </a:xfrm>
      </p:grpSpPr>
      <p:sp>
        <p:nvSpPr>
          <p:cNvPr id="111" name="Google Shape;111;g123bcf7087e_0_0"/>
          <p:cNvSpPr txBox="1"/>
          <p:nvPr/>
        </p:nvSpPr>
        <p:spPr>
          <a:xfrm>
            <a:off x="0" y="150850"/>
            <a:ext cx="9291000" cy="9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CA" sz="3300">
                <a:solidFill>
                  <a:srgbClr val="0070C0"/>
                </a:solidFill>
                <a:latin typeface="Google Sans"/>
                <a:ea typeface="Google Sans"/>
                <a:cs typeface="Google Sans"/>
                <a:sym typeface="Google Sans"/>
              </a:rPr>
              <a:t>Sharing and citing these slides:</a:t>
            </a:r>
            <a:endParaRPr i="0" sz="3300" u="none" cap="none" strike="noStrike">
              <a:solidFill>
                <a:srgbClr val="0070C0"/>
              </a:solidFill>
              <a:latin typeface="Google Sans"/>
              <a:ea typeface="Google Sans"/>
              <a:cs typeface="Google Sans"/>
              <a:sym typeface="Google Sans"/>
            </a:endParaRPr>
          </a:p>
        </p:txBody>
      </p:sp>
      <p:sp>
        <p:nvSpPr>
          <p:cNvPr id="112" name="Google Shape;112;g123bcf7087e_0_0"/>
          <p:cNvSpPr txBox="1"/>
          <p:nvPr/>
        </p:nvSpPr>
        <p:spPr>
          <a:xfrm>
            <a:off x="625175" y="1324123"/>
            <a:ext cx="8228700" cy="3519900"/>
          </a:xfrm>
          <a:prstGeom prst="rect">
            <a:avLst/>
          </a:prstGeom>
          <a:noFill/>
          <a:ln>
            <a:noFill/>
          </a:ln>
        </p:spPr>
        <p:txBody>
          <a:bodyPr anchorCtr="0" anchor="t" bIns="0" lIns="0" spcFirstLastPara="1" rIns="0" wrap="square" tIns="0">
            <a:normAutofit/>
          </a:bodyPr>
          <a:lstStyle/>
          <a:p>
            <a:pPr indent="0" lvl="0" marL="0" rtl="0" algn="l">
              <a:spcBef>
                <a:spcPts val="0"/>
              </a:spcBef>
              <a:spcAft>
                <a:spcPts val="0"/>
              </a:spcAft>
              <a:buNone/>
            </a:pPr>
            <a:r>
              <a:rPr lang="en-CA" sz="2200">
                <a:solidFill>
                  <a:schemeClr val="dk1"/>
                </a:solidFill>
                <a:latin typeface="Times New Roman"/>
                <a:ea typeface="Times New Roman"/>
                <a:cs typeface="Times New Roman"/>
                <a:sym typeface="Times New Roman"/>
              </a:rPr>
              <a:t>© </a:t>
            </a:r>
            <a:r>
              <a:rPr lang="en-CA">
                <a:solidFill>
                  <a:schemeClr val="dk1"/>
                </a:solidFill>
                <a:latin typeface="Google Sans"/>
                <a:ea typeface="Google Sans"/>
                <a:cs typeface="Google Sans"/>
                <a:sym typeface="Google Sans"/>
              </a:rPr>
              <a:t>2022 Gleeson, Mohan, Okibe, </a:t>
            </a:r>
            <a:r>
              <a:rPr lang="en-CA">
                <a:solidFill>
                  <a:schemeClr val="dk1"/>
                </a:solidFill>
                <a:latin typeface="Google Sans"/>
                <a:ea typeface="Google Sans"/>
                <a:cs typeface="Google Sans"/>
                <a:sym typeface="Google Sans"/>
                <a:extLst>
                  <a:ext uri="http://customooxmlschemas.google.com/">
                    <go:slidesCustomData xmlns:go="http://customooxmlschemas.google.com/" textRoundtripDataId="0"/>
                  </a:ext>
                </a:extLst>
              </a:rPr>
              <a:t>Horoscoe</a:t>
            </a:r>
            <a:r>
              <a:rPr lang="en-CA">
                <a:solidFill>
                  <a:schemeClr val="dk1"/>
                </a:solidFill>
                <a:latin typeface="Google Sans"/>
                <a:ea typeface="Google Sans"/>
                <a:cs typeface="Google Sans"/>
                <a:sym typeface="Google Sans"/>
              </a:rPr>
              <a:t>, Huggins, Ng and Jacoby</a:t>
            </a:r>
            <a:endParaRPr>
              <a:solidFill>
                <a:schemeClr val="dk1"/>
              </a:solidFill>
              <a:latin typeface="Google Sans"/>
              <a:ea typeface="Google Sans"/>
              <a:cs typeface="Google Sans"/>
              <a:sym typeface="Google Sans"/>
            </a:endParaRPr>
          </a:p>
          <a:p>
            <a:pPr indent="0" lvl="0" marL="457200" rtl="0" algn="l">
              <a:spcBef>
                <a:spcPts val="0"/>
              </a:spcBef>
              <a:spcAft>
                <a:spcPts val="0"/>
              </a:spcAft>
              <a:buNone/>
            </a:pPr>
            <a:r>
              <a:t/>
            </a:r>
            <a:endParaRPr>
              <a:solidFill>
                <a:schemeClr val="dk1"/>
              </a:solidFill>
              <a:latin typeface="Google Sans"/>
              <a:ea typeface="Google Sans"/>
              <a:cs typeface="Google Sans"/>
              <a:sym typeface="Google Sans"/>
            </a:endParaRPr>
          </a:p>
          <a:p>
            <a:pPr indent="0" lvl="0" marL="457200" rtl="0" algn="l">
              <a:spcBef>
                <a:spcPts val="0"/>
              </a:spcBef>
              <a:spcAft>
                <a:spcPts val="0"/>
              </a:spcAft>
              <a:buNone/>
            </a:pPr>
            <a:r>
              <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rPr lang="en-CA">
                <a:solidFill>
                  <a:schemeClr val="dk1"/>
                </a:solidFill>
                <a:latin typeface="Google Sans"/>
                <a:ea typeface="Google Sans"/>
                <a:cs typeface="Google Sans"/>
                <a:sym typeface="Google Sans"/>
              </a:rPr>
              <a:t>Published by the University of Victoria, Victoria, British Columbia V8P 5C2 Canada</a:t>
            </a:r>
            <a:endParaRPr>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lang="en-CA" sz="1000">
                <a:solidFill>
                  <a:schemeClr val="dk1"/>
                </a:solidFill>
                <a:latin typeface="Google Sans"/>
                <a:ea typeface="Google Sans"/>
                <a:cs typeface="Google Sans"/>
                <a:sym typeface="Google Sans"/>
              </a:rPr>
              <a:t>Except where otherwise noted, this work is licensed under a Creative Commons Attribution-NonCommercial-ShareAlike 4.0 International License (</a:t>
            </a:r>
            <a:r>
              <a:rPr lang="en-CA" sz="1000" u="sng">
                <a:solidFill>
                  <a:schemeClr val="hlink"/>
                </a:solidFill>
                <a:latin typeface="Google Sans"/>
                <a:ea typeface="Google Sans"/>
                <a:cs typeface="Google Sans"/>
                <a:sym typeface="Google Sans"/>
                <a:hlinkClick r:id="rId3"/>
              </a:rPr>
              <a:t>https://creativecommons.org/licenses/by-nc-sa/4.0/</a:t>
            </a:r>
            <a:r>
              <a:rPr lang="en-CA" sz="1000">
                <a:solidFill>
                  <a:schemeClr val="dk1"/>
                </a:solidFill>
                <a:latin typeface="Google Sans"/>
                <a:ea typeface="Google Sans"/>
                <a:cs typeface="Google Sans"/>
                <a:sym typeface="Google Sans"/>
              </a:rPr>
              <a:t>), which permits use, sharing, adaptation, distribution and reproduction in any medium or format, as long as you give appropriate credit to the original author(s) and the source, and you distribute your contributions under the same license as the original.</a:t>
            </a:r>
            <a:endParaRPr sz="1000">
              <a:solidFill>
                <a:schemeClr val="dk1"/>
              </a:solidFill>
              <a:latin typeface="Google Sans"/>
              <a:ea typeface="Google Sans"/>
              <a:cs typeface="Google Sans"/>
              <a:sym typeface="Google Sans"/>
            </a:endParaRPr>
          </a:p>
          <a:p>
            <a:pPr indent="0" lvl="0" marL="0" rtl="0" algn="l">
              <a:lnSpc>
                <a:spcPct val="115000"/>
              </a:lnSpc>
              <a:spcBef>
                <a:spcPts val="1200"/>
              </a:spcBef>
              <a:spcAft>
                <a:spcPts val="0"/>
              </a:spcAft>
              <a:buNone/>
            </a:pPr>
            <a:r>
              <a:rPr b="1" lang="en-CA" sz="1600">
                <a:solidFill>
                  <a:schemeClr val="dk1"/>
                </a:solidFill>
                <a:latin typeface="Google Sans"/>
                <a:ea typeface="Google Sans"/>
                <a:cs typeface="Google Sans"/>
                <a:sym typeface="Google Sans"/>
              </a:rPr>
              <a:t>Please cite as:</a:t>
            </a:r>
            <a:endParaRPr b="1" sz="1600">
              <a:solidFill>
                <a:schemeClr val="dk1"/>
              </a:solidFill>
              <a:latin typeface="Google Sans"/>
              <a:ea typeface="Google Sans"/>
              <a:cs typeface="Google Sans"/>
              <a:sym typeface="Google Sans"/>
            </a:endParaRPr>
          </a:p>
          <a:p>
            <a:pPr indent="0" lvl="0" marL="0" rtl="0" algn="l">
              <a:spcBef>
                <a:spcPts val="1200"/>
              </a:spcBef>
              <a:spcAft>
                <a:spcPts val="0"/>
              </a:spcAft>
              <a:buNone/>
            </a:pPr>
            <a:r>
              <a:rPr lang="en-CA">
                <a:solidFill>
                  <a:schemeClr val="dk1"/>
                </a:solidFill>
                <a:latin typeface="Google Sans"/>
                <a:ea typeface="Google Sans"/>
                <a:cs typeface="Google Sans"/>
                <a:sym typeface="Google Sans"/>
              </a:rPr>
              <a:t>Gleeson, Mohan, Okibe, </a:t>
            </a:r>
            <a:r>
              <a:rPr lang="en-CA">
                <a:solidFill>
                  <a:schemeClr val="dk1"/>
                </a:solidFill>
                <a:latin typeface="Google Sans"/>
                <a:ea typeface="Google Sans"/>
                <a:cs typeface="Google Sans"/>
                <a:sym typeface="Google Sans"/>
                <a:extLst>
                  <a:ext uri="http://customooxmlschemas.google.com/">
                    <go:slidesCustomData xmlns:go="http://customooxmlschemas.google.com/" textRoundtripDataId="1"/>
                  </a:ext>
                </a:extLst>
              </a:rPr>
              <a:t>Horoscoe</a:t>
            </a:r>
            <a:r>
              <a:rPr lang="en-CA">
                <a:solidFill>
                  <a:schemeClr val="dk1"/>
                </a:solidFill>
                <a:latin typeface="Google Sans"/>
                <a:ea typeface="Google Sans"/>
                <a:cs typeface="Google Sans"/>
                <a:sym typeface="Google Sans"/>
              </a:rPr>
              <a:t>, Huggins, Ng and Jacoby (2022) ‘Environmental Justice Fundamentals for groundwater hydrologists’,</a:t>
            </a:r>
            <a:r>
              <a:rPr b="1" lang="en-CA">
                <a:solidFill>
                  <a:schemeClr val="dk1"/>
                </a:solidFill>
                <a:latin typeface="Google Sans"/>
                <a:ea typeface="Google Sans"/>
                <a:cs typeface="Google Sans"/>
                <a:sym typeface="Google Sans"/>
              </a:rPr>
              <a:t> </a:t>
            </a:r>
            <a:r>
              <a:rPr lang="en-CA">
                <a:solidFill>
                  <a:schemeClr val="dk1"/>
                </a:solidFill>
                <a:latin typeface="Google Sans"/>
                <a:ea typeface="Google Sans"/>
                <a:cs typeface="Google Sans"/>
                <a:sym typeface="Google Sans"/>
              </a:rPr>
              <a:t>University of Victoria.</a:t>
            </a:r>
            <a:endParaRPr>
              <a:solidFill>
                <a:schemeClr val="dk1"/>
              </a:solidFill>
              <a:latin typeface="Google Sans"/>
              <a:ea typeface="Google Sans"/>
              <a:cs typeface="Google Sans"/>
              <a:sym typeface="Google Sans"/>
            </a:endParaRPr>
          </a:p>
          <a:p>
            <a:pPr indent="0" lvl="0" marL="0" rtl="0" algn="l">
              <a:spcBef>
                <a:spcPts val="0"/>
              </a:spcBef>
              <a:spcAft>
                <a:spcPts val="0"/>
              </a:spcAft>
              <a:buNone/>
            </a:pPr>
            <a:r>
              <a:rPr lang="en-CA">
                <a:solidFill>
                  <a:schemeClr val="dk1"/>
                </a:solidFill>
                <a:latin typeface="Google Sans"/>
                <a:ea typeface="Google Sans"/>
                <a:cs typeface="Google Sans"/>
                <a:sym typeface="Google Sans"/>
              </a:rPr>
              <a:t>This work is licensed under </a:t>
            </a:r>
            <a:r>
              <a:rPr lang="en-CA" u="sng">
                <a:solidFill>
                  <a:schemeClr val="hlink"/>
                </a:solidFill>
                <a:latin typeface="Google Sans"/>
                <a:ea typeface="Google Sans"/>
                <a:cs typeface="Google Sans"/>
                <a:sym typeface="Google Sans"/>
                <a:hlinkClick r:id="rId4"/>
              </a:rPr>
              <a:t>CC BY-NC-SA 4.0</a:t>
            </a:r>
            <a:r>
              <a:rPr lang="en-CA">
                <a:solidFill>
                  <a:schemeClr val="dk1"/>
                </a:solidFill>
                <a:latin typeface="Google Sans"/>
                <a:ea typeface="Google Sans"/>
                <a:cs typeface="Google Sans"/>
                <a:sym typeface="Google Sans"/>
              </a:rPr>
              <a:t>.</a:t>
            </a:r>
            <a:endParaRPr>
              <a:latin typeface="Google Sans"/>
              <a:ea typeface="Google Sans"/>
              <a:cs typeface="Google Sans"/>
              <a:sym typeface="Google Sans"/>
            </a:endParaRPr>
          </a:p>
        </p:txBody>
      </p:sp>
      <p:pic>
        <p:nvPicPr>
          <p:cNvPr id="113" name="Google Shape;113;g123bcf7087e_0_0"/>
          <p:cNvPicPr preferRelativeResize="0"/>
          <p:nvPr/>
        </p:nvPicPr>
        <p:blipFill>
          <a:blip r:embed="rId5">
            <a:alphaModFix/>
          </a:blip>
          <a:stretch>
            <a:fillRect/>
          </a:stretch>
        </p:blipFill>
        <p:spPr>
          <a:xfrm>
            <a:off x="6439300" y="1247925"/>
            <a:ext cx="1777900" cy="6239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gcfc951ce8d_1_356"/>
          <p:cNvSpPr txBox="1"/>
          <p:nvPr>
            <p:ph type="ctrTitle"/>
          </p:nvPr>
        </p:nvSpPr>
        <p:spPr>
          <a:xfrm>
            <a:off x="364875" y="569150"/>
            <a:ext cx="6284400" cy="10542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CA" sz="2200">
                <a:solidFill>
                  <a:srgbClr val="0070C0"/>
                </a:solidFill>
                <a:latin typeface="Google Sans"/>
                <a:ea typeface="Google Sans"/>
                <a:cs typeface="Google Sans"/>
                <a:sym typeface="Google Sans"/>
              </a:rPr>
              <a:t>Environmental justice and environmental racism are products of policy, water management and environmental engineering</a:t>
            </a:r>
            <a:endParaRPr b="1" sz="2200">
              <a:solidFill>
                <a:srgbClr val="0070C0"/>
              </a:solidFill>
              <a:latin typeface="Google Sans"/>
              <a:ea typeface="Google Sans"/>
              <a:cs typeface="Google Sans"/>
              <a:sym typeface="Google Sans"/>
            </a:endParaRPr>
          </a:p>
        </p:txBody>
      </p:sp>
      <p:pic>
        <p:nvPicPr>
          <p:cNvPr id="318" name="Google Shape;318;gcfc951ce8d_1_356"/>
          <p:cNvPicPr preferRelativeResize="0"/>
          <p:nvPr/>
        </p:nvPicPr>
        <p:blipFill>
          <a:blip r:embed="rId3">
            <a:alphaModFix/>
          </a:blip>
          <a:stretch>
            <a:fillRect/>
          </a:stretch>
        </p:blipFill>
        <p:spPr>
          <a:xfrm>
            <a:off x="364875" y="2159650"/>
            <a:ext cx="2882842" cy="1898884"/>
          </a:xfrm>
          <a:prstGeom prst="rect">
            <a:avLst/>
          </a:prstGeom>
          <a:noFill/>
          <a:ln cap="flat" cmpd="sng" w="19050">
            <a:solidFill>
              <a:schemeClr val="dk2"/>
            </a:solidFill>
            <a:prstDash val="solid"/>
            <a:round/>
            <a:headEnd len="sm" w="sm" type="none"/>
            <a:tailEnd len="sm" w="sm" type="none"/>
          </a:ln>
        </p:spPr>
      </p:pic>
      <p:sp>
        <p:nvSpPr>
          <p:cNvPr id="319" name="Google Shape;319;gcfc951ce8d_1_356"/>
          <p:cNvSpPr txBox="1"/>
          <p:nvPr/>
        </p:nvSpPr>
        <p:spPr>
          <a:xfrm>
            <a:off x="364875" y="4064887"/>
            <a:ext cx="2882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CA" sz="1600">
                <a:solidFill>
                  <a:schemeClr val="dk1"/>
                </a:solidFill>
                <a:latin typeface="Helvetica Neue"/>
                <a:ea typeface="Helvetica Neue"/>
                <a:cs typeface="Helvetica Neue"/>
                <a:sym typeface="Helvetica Neue"/>
              </a:rPr>
              <a:t>Boat Harbour, NS</a:t>
            </a:r>
            <a:endParaRPr sz="1600">
              <a:solidFill>
                <a:schemeClr val="dk1"/>
              </a:solidFill>
              <a:latin typeface="Helvetica Neue"/>
              <a:ea typeface="Helvetica Neue"/>
              <a:cs typeface="Helvetica Neue"/>
              <a:sym typeface="Helvetica Neue"/>
            </a:endParaRPr>
          </a:p>
        </p:txBody>
      </p:sp>
      <p:pic>
        <p:nvPicPr>
          <p:cNvPr id="320" name="Google Shape;320;gcfc951ce8d_1_356"/>
          <p:cNvPicPr preferRelativeResize="0"/>
          <p:nvPr/>
        </p:nvPicPr>
        <p:blipFill>
          <a:blip r:embed="rId4">
            <a:alphaModFix/>
          </a:blip>
          <a:stretch>
            <a:fillRect/>
          </a:stretch>
        </p:blipFill>
        <p:spPr>
          <a:xfrm>
            <a:off x="3300996" y="2159650"/>
            <a:ext cx="2696694" cy="1898885"/>
          </a:xfrm>
          <a:prstGeom prst="rect">
            <a:avLst/>
          </a:prstGeom>
          <a:noFill/>
          <a:ln cap="flat" cmpd="sng" w="19050">
            <a:solidFill>
              <a:schemeClr val="dk2"/>
            </a:solidFill>
            <a:prstDash val="solid"/>
            <a:round/>
            <a:headEnd len="sm" w="sm" type="none"/>
            <a:tailEnd len="sm" w="sm" type="none"/>
          </a:ln>
        </p:spPr>
      </p:pic>
      <p:sp>
        <p:nvSpPr>
          <p:cNvPr id="321" name="Google Shape;321;gcfc951ce8d_1_356"/>
          <p:cNvSpPr txBox="1"/>
          <p:nvPr/>
        </p:nvSpPr>
        <p:spPr>
          <a:xfrm>
            <a:off x="3300996" y="4064887"/>
            <a:ext cx="2696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CA" sz="1600">
                <a:solidFill>
                  <a:schemeClr val="dk1"/>
                </a:solidFill>
                <a:latin typeface="Helvetica Neue"/>
                <a:ea typeface="Helvetica Neue"/>
                <a:cs typeface="Helvetica Neue"/>
                <a:sym typeface="Helvetica Neue"/>
              </a:rPr>
              <a:t>Boil water advisories</a:t>
            </a:r>
            <a:endParaRPr sz="1600">
              <a:solidFill>
                <a:schemeClr val="dk1"/>
              </a:solidFill>
              <a:latin typeface="Helvetica Neue"/>
              <a:ea typeface="Helvetica Neue"/>
              <a:cs typeface="Helvetica Neue"/>
              <a:sym typeface="Helvetica Neue"/>
            </a:endParaRPr>
          </a:p>
        </p:txBody>
      </p:sp>
      <p:pic>
        <p:nvPicPr>
          <p:cNvPr id="322" name="Google Shape;322;gcfc951ce8d_1_356"/>
          <p:cNvPicPr preferRelativeResize="0"/>
          <p:nvPr/>
        </p:nvPicPr>
        <p:blipFill rotWithShape="1">
          <a:blip r:embed="rId5">
            <a:alphaModFix/>
          </a:blip>
          <a:srcRect b="0" l="11591" r="10979" t="0"/>
          <a:stretch/>
        </p:blipFill>
        <p:spPr>
          <a:xfrm>
            <a:off x="6104637" y="2166004"/>
            <a:ext cx="2652310" cy="1898884"/>
          </a:xfrm>
          <a:prstGeom prst="rect">
            <a:avLst/>
          </a:prstGeom>
          <a:noFill/>
          <a:ln cap="flat" cmpd="sng" w="19050">
            <a:solidFill>
              <a:schemeClr val="dk2"/>
            </a:solidFill>
            <a:prstDash val="solid"/>
            <a:round/>
            <a:headEnd len="sm" w="sm" type="none"/>
            <a:tailEnd len="sm" w="sm" type="none"/>
          </a:ln>
        </p:spPr>
      </p:pic>
      <p:sp>
        <p:nvSpPr>
          <p:cNvPr id="323" name="Google Shape;323;gcfc951ce8d_1_356"/>
          <p:cNvSpPr txBox="1"/>
          <p:nvPr/>
        </p:nvSpPr>
        <p:spPr>
          <a:xfrm>
            <a:off x="6082430" y="4064887"/>
            <a:ext cx="2696700" cy="431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CA" sz="1600">
                <a:solidFill>
                  <a:schemeClr val="dk1"/>
                </a:solidFill>
                <a:latin typeface="Helvetica Neue"/>
                <a:ea typeface="Helvetica Neue"/>
                <a:cs typeface="Helvetica Neue"/>
                <a:sym typeface="Helvetica Neue"/>
              </a:rPr>
              <a:t>Aamjiwnaang First Nation</a:t>
            </a:r>
            <a:endParaRPr sz="1600">
              <a:solidFill>
                <a:schemeClr val="dk1"/>
              </a:solidFill>
              <a:latin typeface="Helvetica Neue"/>
              <a:ea typeface="Helvetica Neue"/>
              <a:cs typeface="Helvetica Neue"/>
              <a:sym typeface="Helvetica Neue"/>
            </a:endParaRPr>
          </a:p>
        </p:txBody>
      </p:sp>
      <p:pic>
        <p:nvPicPr>
          <p:cNvPr id="324" name="Google Shape;324;gcfc951ce8d_1_356"/>
          <p:cNvPicPr preferRelativeResize="0"/>
          <p:nvPr/>
        </p:nvPicPr>
        <p:blipFill>
          <a:blip r:embed="rId6">
            <a:alphaModFix/>
          </a:blip>
          <a:stretch>
            <a:fillRect/>
          </a:stretch>
        </p:blipFill>
        <p:spPr>
          <a:xfrm>
            <a:off x="6673300" y="84725"/>
            <a:ext cx="2418325" cy="12714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108a1879435_0_39"/>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331" name="Google Shape;331;g108a1879435_0_39"/>
          <p:cNvSpPr txBox="1"/>
          <p:nvPr>
            <p:ph type="title"/>
          </p:nvPr>
        </p:nvSpPr>
        <p:spPr>
          <a:xfrm>
            <a:off x="3405600" y="991050"/>
            <a:ext cx="5738400" cy="18087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lang="en-CA" sz="2400">
                <a:solidFill>
                  <a:srgbClr val="0070C0"/>
                </a:solidFill>
                <a:latin typeface="Google Sans"/>
                <a:ea typeface="Google Sans"/>
                <a:cs typeface="Google Sans"/>
                <a:sym typeface="Google Sans"/>
              </a:rPr>
              <a:t>First we need to talk about the disease…</a:t>
            </a:r>
            <a:endParaRPr sz="2400">
              <a:solidFill>
                <a:srgbClr val="0070C0"/>
              </a:solidFill>
              <a:latin typeface="Google Sans"/>
              <a:ea typeface="Google Sans"/>
              <a:cs typeface="Google Sans"/>
              <a:sym typeface="Google Sans"/>
            </a:endParaRPr>
          </a:p>
          <a:p>
            <a:pPr indent="0" lvl="0" marL="0" rtl="0" algn="l">
              <a:spcBef>
                <a:spcPts val="0"/>
              </a:spcBef>
              <a:spcAft>
                <a:spcPts val="0"/>
              </a:spcAft>
              <a:buNone/>
            </a:pPr>
            <a:r>
              <a:t/>
            </a:r>
            <a:endParaRPr sz="2400">
              <a:solidFill>
                <a:srgbClr val="0070C0"/>
              </a:solidFill>
              <a:latin typeface="Google Sans"/>
              <a:ea typeface="Google Sans"/>
              <a:cs typeface="Google Sans"/>
              <a:sym typeface="Google Sans"/>
            </a:endParaRPr>
          </a:p>
          <a:p>
            <a:pPr indent="0" lvl="0" marL="0" rtl="0" algn="l">
              <a:spcBef>
                <a:spcPts val="0"/>
              </a:spcBef>
              <a:spcAft>
                <a:spcPts val="0"/>
              </a:spcAft>
              <a:buNone/>
            </a:pPr>
            <a:r>
              <a:rPr lang="en-CA" sz="3900">
                <a:solidFill>
                  <a:srgbClr val="0070C0"/>
                </a:solidFill>
                <a:latin typeface="Google Sans"/>
                <a:ea typeface="Google Sans"/>
                <a:cs typeface="Google Sans"/>
                <a:sym typeface="Google Sans"/>
              </a:rPr>
              <a:t>e</a:t>
            </a:r>
            <a:r>
              <a:rPr lang="en-CA" sz="3900">
                <a:solidFill>
                  <a:srgbClr val="0070C0"/>
                </a:solidFill>
                <a:latin typeface="Google Sans"/>
                <a:ea typeface="Google Sans"/>
                <a:cs typeface="Google Sans"/>
                <a:sym typeface="Google Sans"/>
              </a:rPr>
              <a:t>nvironmental racism and what causes it…</a:t>
            </a:r>
            <a:endParaRPr sz="3900">
              <a:solidFill>
                <a:srgbClr val="0070C0"/>
              </a:solidFill>
              <a:latin typeface="Google Sans"/>
              <a:ea typeface="Google Sans"/>
              <a:cs typeface="Google Sans"/>
              <a:sym typeface="Google Sans"/>
            </a:endParaRPr>
          </a:p>
          <a:p>
            <a:pPr indent="0" lvl="0" marL="0" rtl="0" algn="l">
              <a:spcBef>
                <a:spcPts val="0"/>
              </a:spcBef>
              <a:spcAft>
                <a:spcPts val="0"/>
              </a:spcAft>
              <a:buNone/>
            </a:pPr>
            <a:r>
              <a:rPr lang="en-CA" sz="3900">
                <a:solidFill>
                  <a:srgbClr val="0070C0"/>
                </a:solidFill>
                <a:latin typeface="Google Sans"/>
                <a:ea typeface="Google Sans"/>
                <a:cs typeface="Google Sans"/>
                <a:sym typeface="Google Sans"/>
              </a:rPr>
              <a:t>colonialism, capitalism, racism etc.</a:t>
            </a:r>
            <a:endParaRPr sz="3900">
              <a:solidFill>
                <a:srgbClr val="0070C0"/>
              </a:solidFill>
              <a:latin typeface="Google Sans"/>
              <a:ea typeface="Google Sans"/>
              <a:cs typeface="Google Sans"/>
              <a:sym typeface="Google Sans"/>
            </a:endParaRPr>
          </a:p>
        </p:txBody>
      </p:sp>
      <p:sp>
        <p:nvSpPr>
          <p:cNvPr id="332" name="Google Shape;332;g108a1879435_0_39"/>
          <p:cNvSpPr txBox="1"/>
          <p:nvPr/>
        </p:nvSpPr>
        <p:spPr>
          <a:xfrm>
            <a:off x="244100" y="4701400"/>
            <a:ext cx="5165700" cy="295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CA" sz="900">
                <a:solidFill>
                  <a:schemeClr val="dk1"/>
                </a:solidFill>
                <a:latin typeface="Google Sans"/>
                <a:ea typeface="Google Sans"/>
                <a:cs typeface="Google Sans"/>
                <a:sym typeface="Google Sans"/>
              </a:rPr>
              <a:t>Metaphor from Ingrid Waldron in </a:t>
            </a:r>
            <a:r>
              <a:rPr lang="en-CA" sz="900" u="sng">
                <a:solidFill>
                  <a:schemeClr val="hlink"/>
                </a:solidFill>
                <a:latin typeface="Google Sans"/>
                <a:ea typeface="Google Sans"/>
                <a:cs typeface="Google Sans"/>
                <a:sym typeface="Google Sans"/>
                <a:hlinkClick r:id="rId3"/>
              </a:rPr>
              <a:t>this article</a:t>
            </a:r>
            <a:r>
              <a:rPr lang="en-CA" sz="900">
                <a:solidFill>
                  <a:schemeClr val="dk1"/>
                </a:solidFill>
                <a:latin typeface="Google Sans"/>
                <a:ea typeface="Google Sans"/>
                <a:cs typeface="Google Sans"/>
                <a:sym typeface="Google Sans"/>
              </a:rPr>
              <a:t>; images from noun project: disease</a:t>
            </a:r>
            <a:endParaRPr>
              <a:latin typeface="Google Sans"/>
              <a:ea typeface="Google Sans"/>
              <a:cs typeface="Google Sans"/>
              <a:sym typeface="Google Sans"/>
            </a:endParaRPr>
          </a:p>
        </p:txBody>
      </p:sp>
      <p:pic>
        <p:nvPicPr>
          <p:cNvPr id="333" name="Google Shape;333;g108a1879435_0_39"/>
          <p:cNvPicPr preferRelativeResize="0"/>
          <p:nvPr/>
        </p:nvPicPr>
        <p:blipFill>
          <a:blip r:embed="rId4">
            <a:alphaModFix/>
          </a:blip>
          <a:stretch>
            <a:fillRect/>
          </a:stretch>
        </p:blipFill>
        <p:spPr>
          <a:xfrm>
            <a:off x="447225" y="620425"/>
            <a:ext cx="3014450" cy="3014450"/>
          </a:xfrm>
          <a:prstGeom prst="rect">
            <a:avLst/>
          </a:prstGeom>
          <a:noFill/>
          <a:ln>
            <a:noFill/>
          </a:ln>
        </p:spPr>
      </p:pic>
      <p:sp>
        <p:nvSpPr>
          <p:cNvPr id="334" name="Google Shape;334;g108a1879435_0_39"/>
          <p:cNvSpPr/>
          <p:nvPr/>
        </p:nvSpPr>
        <p:spPr>
          <a:xfrm>
            <a:off x="692025" y="3245950"/>
            <a:ext cx="1963800" cy="38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gcfc951ce8d_1_8"/>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pic>
        <p:nvPicPr>
          <p:cNvPr id="340" name="Google Shape;340;gcfc951ce8d_1_8"/>
          <p:cNvPicPr preferRelativeResize="0"/>
          <p:nvPr/>
        </p:nvPicPr>
        <p:blipFill>
          <a:blip r:embed="rId3">
            <a:alphaModFix/>
          </a:blip>
          <a:stretch>
            <a:fillRect/>
          </a:stretch>
        </p:blipFill>
        <p:spPr>
          <a:xfrm>
            <a:off x="3666048" y="123088"/>
            <a:ext cx="4980575" cy="4897324"/>
          </a:xfrm>
          <a:prstGeom prst="rect">
            <a:avLst/>
          </a:prstGeom>
          <a:noFill/>
          <a:ln>
            <a:noFill/>
          </a:ln>
        </p:spPr>
      </p:pic>
      <p:sp>
        <p:nvSpPr>
          <p:cNvPr id="341" name="Google Shape;341;gcfc951ce8d_1_8"/>
          <p:cNvSpPr txBox="1"/>
          <p:nvPr/>
        </p:nvSpPr>
        <p:spPr>
          <a:xfrm>
            <a:off x="1874600" y="45587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900" u="sng">
                <a:solidFill>
                  <a:schemeClr val="hlink"/>
                </a:solidFill>
                <a:latin typeface="Google Sans"/>
                <a:ea typeface="Google Sans"/>
                <a:cs typeface="Google Sans"/>
                <a:sym typeface="Google Sans"/>
                <a:hlinkClick r:id="rId4"/>
              </a:rPr>
              <a:t>https://level.medium.com/climate-change-like-everything-else-in-america-is-racist-29f34d30eb04</a:t>
            </a:r>
            <a:r>
              <a:rPr lang="en-CA" sz="900">
                <a:latin typeface="Google Sans"/>
                <a:ea typeface="Google Sans"/>
                <a:cs typeface="Google Sans"/>
                <a:sym typeface="Google Sans"/>
              </a:rPr>
              <a:t> </a:t>
            </a:r>
            <a:endParaRPr sz="900">
              <a:latin typeface="Google Sans"/>
              <a:ea typeface="Google Sans"/>
              <a:cs typeface="Google Sans"/>
              <a:sym typeface="Google Sans"/>
            </a:endParaRPr>
          </a:p>
        </p:txBody>
      </p:sp>
      <p:sp>
        <p:nvSpPr>
          <p:cNvPr id="342" name="Google Shape;342;gcfc951ce8d_1_8"/>
          <p:cNvSpPr txBox="1"/>
          <p:nvPr>
            <p:ph type="ctrTitle"/>
          </p:nvPr>
        </p:nvSpPr>
        <p:spPr>
          <a:xfrm>
            <a:off x="218625" y="1074875"/>
            <a:ext cx="4184700" cy="1962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80">
                <a:solidFill>
                  <a:srgbClr val="0070C0"/>
                </a:solidFill>
                <a:latin typeface="Google Sans"/>
                <a:ea typeface="Google Sans"/>
                <a:cs typeface="Google Sans"/>
                <a:sym typeface="Google Sans"/>
              </a:rPr>
              <a:t>Environmental racism in the news</a:t>
            </a:r>
            <a:endParaRPr b="1" sz="3080">
              <a:solidFill>
                <a:srgbClr val="0070C0"/>
              </a:solidFill>
              <a:latin typeface="Google Sans"/>
              <a:ea typeface="Google Sans"/>
              <a:cs typeface="Google Sans"/>
              <a:sym typeface="Google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g107912d9370_1_31"/>
          <p:cNvSpPr/>
          <p:nvPr/>
        </p:nvSpPr>
        <p:spPr>
          <a:xfrm>
            <a:off x="544400" y="517500"/>
            <a:ext cx="5644200" cy="4083600"/>
          </a:xfrm>
          <a:prstGeom prst="ellipse">
            <a:avLst/>
          </a:prstGeom>
          <a:solidFill>
            <a:srgbClr val="9FC5E8">
              <a:alpha val="4525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g107912d9370_1_31"/>
          <p:cNvSpPr/>
          <p:nvPr/>
        </p:nvSpPr>
        <p:spPr>
          <a:xfrm>
            <a:off x="2708025" y="398400"/>
            <a:ext cx="5644200" cy="4254000"/>
          </a:xfrm>
          <a:prstGeom prst="ellipse">
            <a:avLst/>
          </a:prstGeom>
          <a:solidFill>
            <a:srgbClr val="9FC5E8">
              <a:alpha val="4525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107912d9370_1_31"/>
          <p:cNvSpPr txBox="1"/>
          <p:nvPr>
            <p:ph idx="4294967295" type="title"/>
          </p:nvPr>
        </p:nvSpPr>
        <p:spPr>
          <a:xfrm>
            <a:off x="2747550" y="1833450"/>
            <a:ext cx="3358200" cy="1019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CA" sz="2400">
                <a:solidFill>
                  <a:srgbClr val="0070C0"/>
                </a:solidFill>
                <a:latin typeface="Google Sans"/>
                <a:ea typeface="Google Sans"/>
                <a:cs typeface="Google Sans"/>
                <a:sym typeface="Google Sans"/>
              </a:rPr>
              <a:t>Environmental racism </a:t>
            </a:r>
            <a:endParaRPr sz="2400">
              <a:solidFill>
                <a:srgbClr val="0070C0"/>
              </a:solidFill>
              <a:latin typeface="Google Sans"/>
              <a:ea typeface="Google Sans"/>
              <a:cs typeface="Google Sans"/>
              <a:sym typeface="Google Sans"/>
            </a:endParaRPr>
          </a:p>
        </p:txBody>
      </p:sp>
      <p:sp>
        <p:nvSpPr>
          <p:cNvPr id="350" name="Google Shape;350;g107912d9370_1_31"/>
          <p:cNvSpPr txBox="1"/>
          <p:nvPr>
            <p:ph idx="4294967295" type="title"/>
          </p:nvPr>
        </p:nvSpPr>
        <p:spPr>
          <a:xfrm>
            <a:off x="6193075" y="1849475"/>
            <a:ext cx="2526900" cy="15921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CA" sz="2400">
                <a:solidFill>
                  <a:srgbClr val="0070C0"/>
                </a:solidFill>
                <a:latin typeface="Google Sans"/>
                <a:ea typeface="Google Sans"/>
                <a:cs typeface="Google Sans"/>
                <a:sym typeface="Google Sans"/>
              </a:rPr>
              <a:t>Systemic </a:t>
            </a:r>
            <a:endParaRPr sz="2400">
              <a:solidFill>
                <a:srgbClr val="0070C0"/>
              </a:solidFill>
              <a:latin typeface="Google Sans"/>
              <a:ea typeface="Google Sans"/>
              <a:cs typeface="Google Sans"/>
              <a:sym typeface="Google Sans"/>
            </a:endParaRPr>
          </a:p>
          <a:p>
            <a:pPr indent="0" lvl="0" marL="0" rtl="0" algn="l">
              <a:spcBef>
                <a:spcPts val="0"/>
              </a:spcBef>
              <a:spcAft>
                <a:spcPts val="0"/>
              </a:spcAft>
              <a:buNone/>
            </a:pPr>
            <a:r>
              <a:rPr lang="en-CA" sz="2400">
                <a:solidFill>
                  <a:srgbClr val="0070C0"/>
                </a:solidFill>
                <a:latin typeface="Google Sans"/>
                <a:ea typeface="Google Sans"/>
                <a:cs typeface="Google Sans"/>
                <a:sym typeface="Google Sans"/>
              </a:rPr>
              <a:t>Racism</a:t>
            </a:r>
            <a:endParaRPr sz="2400">
              <a:solidFill>
                <a:srgbClr val="0070C0"/>
              </a:solidFill>
              <a:latin typeface="Google Sans"/>
              <a:ea typeface="Google Sans"/>
              <a:cs typeface="Google Sans"/>
              <a:sym typeface="Google Sans"/>
            </a:endParaRPr>
          </a:p>
        </p:txBody>
      </p:sp>
      <p:sp>
        <p:nvSpPr>
          <p:cNvPr id="351" name="Google Shape;351;g107912d9370_1_31"/>
          <p:cNvSpPr txBox="1"/>
          <p:nvPr>
            <p:ph idx="4294967295" type="title"/>
          </p:nvPr>
        </p:nvSpPr>
        <p:spPr>
          <a:xfrm>
            <a:off x="544400" y="1847875"/>
            <a:ext cx="2279700" cy="1592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CA" sz="2400">
                <a:solidFill>
                  <a:srgbClr val="0070C0"/>
                </a:solidFill>
                <a:latin typeface="Google Sans"/>
                <a:ea typeface="Google Sans"/>
                <a:cs typeface="Google Sans"/>
                <a:sym typeface="Google Sans"/>
              </a:rPr>
              <a:t>Environmental injustice</a:t>
            </a:r>
            <a:endParaRPr sz="2400">
              <a:solidFill>
                <a:srgbClr val="0070C0"/>
              </a:solidFill>
              <a:latin typeface="Google Sans"/>
              <a:ea typeface="Google Sans"/>
              <a:cs typeface="Google Sans"/>
              <a:sym typeface="Google Sans"/>
            </a:endParaRPr>
          </a:p>
        </p:txBody>
      </p:sp>
      <p:sp>
        <p:nvSpPr>
          <p:cNvPr id="352" name="Google Shape;352;g107912d9370_1_31"/>
          <p:cNvSpPr txBox="1"/>
          <p:nvPr/>
        </p:nvSpPr>
        <p:spPr>
          <a:xfrm>
            <a:off x="6188600" y="3005250"/>
            <a:ext cx="1811700" cy="5172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CA" sz="900">
                <a:solidFill>
                  <a:schemeClr val="dk1"/>
                </a:solidFill>
                <a:latin typeface="Google Sans"/>
                <a:ea typeface="Google Sans"/>
                <a:cs typeface="Google Sans"/>
                <a:sym typeface="Google Sans"/>
              </a:rPr>
              <a:t>e.g. </a:t>
            </a:r>
            <a:r>
              <a:rPr lang="en-CA" sz="900">
                <a:solidFill>
                  <a:schemeClr val="dk1"/>
                </a:solidFill>
                <a:latin typeface="Google Sans"/>
                <a:ea typeface="Google Sans"/>
                <a:cs typeface="Google Sans"/>
                <a:sym typeface="Google Sans"/>
              </a:rPr>
              <a:t>Incarceration</a:t>
            </a:r>
            <a:r>
              <a:rPr lang="en-CA" sz="900">
                <a:solidFill>
                  <a:schemeClr val="dk1"/>
                </a:solidFill>
                <a:latin typeface="Google Sans"/>
                <a:ea typeface="Google Sans"/>
                <a:cs typeface="Google Sans"/>
                <a:sym typeface="Google Sans"/>
              </a:rPr>
              <a:t> rates</a:t>
            </a:r>
            <a:endParaRPr sz="900">
              <a:solidFill>
                <a:schemeClr val="dk1"/>
              </a:solidFill>
              <a:latin typeface="Google Sans"/>
              <a:ea typeface="Google Sans"/>
              <a:cs typeface="Google Sans"/>
              <a:sym typeface="Google Sans"/>
            </a:endParaRPr>
          </a:p>
          <a:p>
            <a:pPr indent="0" lvl="0" marL="0" rtl="0" algn="l">
              <a:lnSpc>
                <a:spcPct val="80000"/>
              </a:lnSpc>
              <a:spcBef>
                <a:spcPts val="0"/>
              </a:spcBef>
              <a:spcAft>
                <a:spcPts val="0"/>
              </a:spcAft>
              <a:buNone/>
            </a:pPr>
            <a:r>
              <a:rPr lang="en-CA" sz="900">
                <a:solidFill>
                  <a:schemeClr val="dk1"/>
                </a:solidFill>
                <a:latin typeface="Google Sans"/>
                <a:ea typeface="Google Sans"/>
                <a:cs typeface="Google Sans"/>
                <a:sym typeface="Google Sans"/>
              </a:rPr>
              <a:t>Racialized violence by police</a:t>
            </a:r>
            <a:endParaRPr sz="900">
              <a:solidFill>
                <a:schemeClr val="dk1"/>
              </a:solidFill>
              <a:latin typeface="Google Sans"/>
              <a:ea typeface="Google Sans"/>
              <a:cs typeface="Google Sans"/>
              <a:sym typeface="Google Sans"/>
            </a:endParaRPr>
          </a:p>
          <a:p>
            <a:pPr indent="0" lvl="0" marL="0" rtl="0" algn="l">
              <a:lnSpc>
                <a:spcPct val="80000"/>
              </a:lnSpc>
              <a:spcBef>
                <a:spcPts val="0"/>
              </a:spcBef>
              <a:spcAft>
                <a:spcPts val="0"/>
              </a:spcAft>
              <a:buNone/>
            </a:pPr>
            <a:r>
              <a:t/>
            </a:r>
            <a:endParaRPr sz="900">
              <a:solidFill>
                <a:schemeClr val="dk1"/>
              </a:solidFill>
              <a:latin typeface="Google Sans"/>
              <a:ea typeface="Google Sans"/>
              <a:cs typeface="Google Sans"/>
              <a:sym typeface="Google Sans"/>
            </a:endParaRPr>
          </a:p>
        </p:txBody>
      </p:sp>
      <p:pic>
        <p:nvPicPr>
          <p:cNvPr id="353" name="Google Shape;353;g107912d9370_1_31"/>
          <p:cNvPicPr preferRelativeResize="0"/>
          <p:nvPr/>
        </p:nvPicPr>
        <p:blipFill rotWithShape="1">
          <a:blip r:embed="rId3">
            <a:alphaModFix/>
          </a:blip>
          <a:srcRect b="0" l="0" r="0" t="0"/>
          <a:stretch/>
        </p:blipFill>
        <p:spPr>
          <a:xfrm>
            <a:off x="5978850" y="107475"/>
            <a:ext cx="2458076" cy="2009750"/>
          </a:xfrm>
          <a:prstGeom prst="rect">
            <a:avLst/>
          </a:prstGeom>
          <a:noFill/>
          <a:ln>
            <a:noFill/>
          </a:ln>
        </p:spPr>
      </p:pic>
      <p:sp>
        <p:nvSpPr>
          <p:cNvPr id="354" name="Google Shape;354;g107912d9370_1_31"/>
          <p:cNvSpPr/>
          <p:nvPr/>
        </p:nvSpPr>
        <p:spPr>
          <a:xfrm flipH="1" rot="-5400000">
            <a:off x="4473775" y="584800"/>
            <a:ext cx="1262400" cy="1858800"/>
          </a:xfrm>
          <a:prstGeom prst="bentArrow">
            <a:avLst>
              <a:gd fmla="val 25000" name="adj1"/>
              <a:gd fmla="val 23940" name="adj2"/>
              <a:gd fmla="val 25000" name="adj3"/>
              <a:gd fmla="val 43750" name="adj4"/>
            </a:avLst>
          </a:prstGeom>
          <a:solidFill>
            <a:srgbClr val="134F5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107912d9370_1_31"/>
          <p:cNvSpPr/>
          <p:nvPr/>
        </p:nvSpPr>
        <p:spPr>
          <a:xfrm>
            <a:off x="585925" y="4615000"/>
            <a:ext cx="8206200" cy="484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300">
                <a:solidFill>
                  <a:schemeClr val="dk1"/>
                </a:solidFill>
                <a:latin typeface="Google Sans"/>
                <a:ea typeface="Google Sans"/>
                <a:cs typeface="Google Sans"/>
                <a:sym typeface="Google Sans"/>
              </a:rPr>
              <a:t>Definition from </a:t>
            </a:r>
            <a:r>
              <a:rPr i="0" lang="en-CA" sz="1300" u="none" cap="none" strike="noStrike">
                <a:solidFill>
                  <a:schemeClr val="dk1"/>
                </a:solidFill>
                <a:latin typeface="Google Sans"/>
                <a:ea typeface="Google Sans"/>
                <a:cs typeface="Google Sans"/>
                <a:sym typeface="Google Sans"/>
              </a:rPr>
              <a:t>WALDRON Ingrid, 2020 “</a:t>
            </a:r>
            <a:r>
              <a:rPr i="1" lang="en-CA" sz="1300" u="none" cap="none" strike="noStrike">
                <a:solidFill>
                  <a:schemeClr val="dk1"/>
                </a:solidFill>
                <a:latin typeface="Google Sans"/>
                <a:ea typeface="Google Sans"/>
                <a:cs typeface="Google Sans"/>
                <a:sym typeface="Google Sans"/>
              </a:rPr>
              <a:t>Environmental Racism in Canada</a:t>
            </a:r>
            <a:r>
              <a:rPr i="0" lang="en-CA" sz="1300" u="none" cap="none" strike="noStrike">
                <a:solidFill>
                  <a:schemeClr val="dk1"/>
                </a:solidFill>
                <a:latin typeface="Google Sans"/>
                <a:ea typeface="Google Sans"/>
                <a:cs typeface="Google Sans"/>
                <a:sym typeface="Google Sans"/>
              </a:rPr>
              <a:t>”</a:t>
            </a:r>
            <a:r>
              <a:rPr lang="en-CA" sz="1300">
                <a:solidFill>
                  <a:schemeClr val="dk1"/>
                </a:solidFill>
                <a:latin typeface="Google Sans"/>
                <a:ea typeface="Google Sans"/>
                <a:cs typeface="Google Sans"/>
                <a:sym typeface="Google Sans"/>
              </a:rPr>
              <a:t> </a:t>
            </a:r>
            <a:r>
              <a:rPr i="0" lang="en-CA" sz="1300" u="sng" cap="none" strike="noStrike">
                <a:solidFill>
                  <a:schemeClr val="dk1"/>
                </a:solidFill>
                <a:latin typeface="Google Sans"/>
                <a:ea typeface="Google Sans"/>
                <a:cs typeface="Google Sans"/>
                <a:sym typeface="Google Sans"/>
                <a:hlinkClick r:id="rId4">
                  <a:extLst>
                    <a:ext uri="{A12FA001-AC4F-418D-AE19-62706E023703}">
                      <ahyp:hlinkClr val="tx"/>
                    </a:ext>
                  </a:extLst>
                </a:hlinkClick>
              </a:rPr>
              <a:t>https://www.enrichproject.org/</a:t>
            </a:r>
            <a:r>
              <a:rPr i="0" lang="en-CA" sz="1300" u="none" cap="none" strike="noStrike">
                <a:solidFill>
                  <a:schemeClr val="dk1"/>
                </a:solidFill>
                <a:latin typeface="Google Sans"/>
                <a:ea typeface="Google Sans"/>
                <a:cs typeface="Google Sans"/>
                <a:sym typeface="Google Sans"/>
              </a:rPr>
              <a:t> </a:t>
            </a:r>
            <a:r>
              <a:rPr i="0" lang="en-CA" sz="1800" u="none" cap="none" strike="noStrike">
                <a:solidFill>
                  <a:schemeClr val="dk1"/>
                </a:solidFill>
                <a:latin typeface="Google Sans"/>
                <a:ea typeface="Google Sans"/>
                <a:cs typeface="Google Sans"/>
                <a:sym typeface="Google Sans"/>
              </a:rPr>
              <a:t> </a:t>
            </a:r>
            <a:endParaRPr>
              <a:latin typeface="Google Sans"/>
              <a:ea typeface="Google Sans"/>
              <a:cs typeface="Google Sans"/>
              <a:sym typeface="Google Sans"/>
            </a:endParaRPr>
          </a:p>
        </p:txBody>
      </p:sp>
      <p:sp>
        <p:nvSpPr>
          <p:cNvPr id="356" name="Google Shape;356;g107912d9370_1_31"/>
          <p:cNvSpPr txBox="1"/>
          <p:nvPr/>
        </p:nvSpPr>
        <p:spPr>
          <a:xfrm>
            <a:off x="2976500" y="2624250"/>
            <a:ext cx="3042300" cy="985200"/>
          </a:xfrm>
          <a:prstGeom prst="rect">
            <a:avLst/>
          </a:prstGeom>
          <a:noFill/>
          <a:ln>
            <a:noFill/>
          </a:ln>
        </p:spPr>
        <p:txBody>
          <a:bodyPr anchorCtr="0" anchor="t" bIns="91425" lIns="91425" spcFirstLastPara="1" rIns="91425" wrap="square" tIns="91425">
            <a:spAutoFit/>
          </a:bodyPr>
          <a:lstStyle/>
          <a:p>
            <a:pPr indent="0" lvl="0" marL="0" rtl="0" algn="ctr">
              <a:lnSpc>
                <a:spcPct val="80000"/>
              </a:lnSpc>
              <a:spcBef>
                <a:spcPts val="0"/>
              </a:spcBef>
              <a:spcAft>
                <a:spcPts val="0"/>
              </a:spcAft>
              <a:buNone/>
            </a:pPr>
            <a:r>
              <a:rPr lang="en-CA" sz="1300">
                <a:solidFill>
                  <a:schemeClr val="dk1"/>
                </a:solidFill>
                <a:latin typeface="Google Sans"/>
                <a:ea typeface="Google Sans"/>
                <a:cs typeface="Google Sans"/>
                <a:sym typeface="Google Sans"/>
              </a:rPr>
              <a:t>Many </a:t>
            </a:r>
            <a:r>
              <a:rPr lang="en-CA" sz="1300">
                <a:solidFill>
                  <a:schemeClr val="dk1"/>
                </a:solidFill>
                <a:latin typeface="Google Sans"/>
                <a:ea typeface="Google Sans"/>
                <a:cs typeface="Google Sans"/>
                <a:sym typeface="Google Sans"/>
              </a:rPr>
              <a:t>environmental</a:t>
            </a:r>
            <a:r>
              <a:rPr lang="en-CA" sz="1300">
                <a:solidFill>
                  <a:schemeClr val="dk1"/>
                </a:solidFill>
                <a:latin typeface="Google Sans"/>
                <a:ea typeface="Google Sans"/>
                <a:cs typeface="Google Sans"/>
                <a:sym typeface="Google Sans"/>
              </a:rPr>
              <a:t> injustices are environmental racism since systemic racism is so common, and people with socio-economic and other </a:t>
            </a:r>
            <a:r>
              <a:rPr lang="en-CA" sz="1300">
                <a:solidFill>
                  <a:schemeClr val="dk1"/>
                </a:solidFill>
                <a:latin typeface="Google Sans"/>
                <a:ea typeface="Google Sans"/>
                <a:cs typeface="Google Sans"/>
                <a:sym typeface="Google Sans"/>
              </a:rPr>
              <a:t>disparities</a:t>
            </a:r>
            <a:r>
              <a:rPr lang="en-CA" sz="1300">
                <a:solidFill>
                  <a:schemeClr val="dk1"/>
                </a:solidFill>
                <a:latin typeface="Google Sans"/>
                <a:ea typeface="Google Sans"/>
                <a:cs typeface="Google Sans"/>
                <a:sym typeface="Google Sans"/>
              </a:rPr>
              <a:t> are often </a:t>
            </a:r>
            <a:r>
              <a:rPr lang="en-CA" sz="1300">
                <a:solidFill>
                  <a:schemeClr val="dk1"/>
                </a:solidFill>
                <a:latin typeface="Google Sans"/>
                <a:ea typeface="Google Sans"/>
                <a:cs typeface="Google Sans"/>
                <a:sym typeface="Google Sans"/>
              </a:rPr>
              <a:t>racialized</a:t>
            </a:r>
            <a:endParaRPr sz="1300">
              <a:solidFill>
                <a:schemeClr val="dk1"/>
              </a:solidFill>
              <a:latin typeface="Google Sans"/>
              <a:ea typeface="Google Sans"/>
              <a:cs typeface="Google Sans"/>
              <a:sym typeface="Google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gcfc951ce8d_1_25"/>
          <p:cNvPicPr preferRelativeResize="0"/>
          <p:nvPr/>
        </p:nvPicPr>
        <p:blipFill rotWithShape="1">
          <a:blip r:embed="rId3">
            <a:alphaModFix/>
          </a:blip>
          <a:srcRect b="0" l="0" r="0" t="0"/>
          <a:stretch/>
        </p:blipFill>
        <p:spPr>
          <a:xfrm>
            <a:off x="6436126" y="295277"/>
            <a:ext cx="1876376" cy="2469625"/>
          </a:xfrm>
          <a:prstGeom prst="rect">
            <a:avLst/>
          </a:prstGeom>
          <a:noFill/>
          <a:ln>
            <a:noFill/>
          </a:ln>
        </p:spPr>
      </p:pic>
      <p:sp>
        <p:nvSpPr>
          <p:cNvPr id="363" name="Google Shape;363;gcfc951ce8d_1_25"/>
          <p:cNvSpPr/>
          <p:nvPr/>
        </p:nvSpPr>
        <p:spPr>
          <a:xfrm>
            <a:off x="890725" y="4538802"/>
            <a:ext cx="5791200" cy="484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i="0" lang="en-CA" sz="1300" u="none" cap="none" strike="noStrike">
                <a:solidFill>
                  <a:schemeClr val="dk1"/>
                </a:solidFill>
                <a:latin typeface="Google Sans"/>
                <a:ea typeface="Google Sans"/>
                <a:cs typeface="Google Sans"/>
                <a:sym typeface="Google Sans"/>
              </a:rPr>
              <a:t>WALDRON Ingrid, 2020 “</a:t>
            </a:r>
            <a:r>
              <a:rPr i="1" lang="en-CA" sz="1300" u="none" cap="none" strike="noStrike">
                <a:solidFill>
                  <a:schemeClr val="dk1"/>
                </a:solidFill>
                <a:latin typeface="Google Sans"/>
                <a:ea typeface="Google Sans"/>
                <a:cs typeface="Google Sans"/>
                <a:sym typeface="Google Sans"/>
              </a:rPr>
              <a:t>Environmental Racism in Canada</a:t>
            </a:r>
            <a:r>
              <a:rPr i="0" lang="en-CA" sz="1300" u="none" cap="none" strike="noStrike">
                <a:solidFill>
                  <a:schemeClr val="dk1"/>
                </a:solidFill>
                <a:latin typeface="Google Sans"/>
                <a:ea typeface="Google Sans"/>
                <a:cs typeface="Google Sans"/>
                <a:sym typeface="Google Sans"/>
              </a:rPr>
              <a:t>” </a:t>
            </a:r>
            <a:r>
              <a:rPr i="0" lang="en-CA" sz="1300" u="sng" cap="none" strike="noStrike">
                <a:solidFill>
                  <a:schemeClr val="dk1"/>
                </a:solidFill>
                <a:latin typeface="Google Sans"/>
                <a:ea typeface="Google Sans"/>
                <a:cs typeface="Google Sans"/>
                <a:sym typeface="Google Sans"/>
                <a:hlinkClick r:id="rId4">
                  <a:extLst>
                    <a:ext uri="{A12FA001-AC4F-418D-AE19-62706E023703}">
                      <ahyp:hlinkClr val="tx"/>
                    </a:ext>
                  </a:extLst>
                </a:hlinkClick>
              </a:rPr>
              <a:t>https://www.enrichproject.org/</a:t>
            </a:r>
            <a:r>
              <a:rPr i="0" lang="en-CA" sz="1300" u="none" cap="none" strike="noStrike">
                <a:solidFill>
                  <a:schemeClr val="dk1"/>
                </a:solidFill>
                <a:latin typeface="Google Sans"/>
                <a:ea typeface="Google Sans"/>
                <a:cs typeface="Google Sans"/>
                <a:sym typeface="Google Sans"/>
              </a:rPr>
              <a:t> </a:t>
            </a:r>
            <a:r>
              <a:rPr i="0" lang="en-CA" sz="1800" u="none" cap="none" strike="noStrike">
                <a:solidFill>
                  <a:schemeClr val="dk1"/>
                </a:solidFill>
                <a:latin typeface="Google Sans"/>
                <a:ea typeface="Google Sans"/>
                <a:cs typeface="Google Sans"/>
                <a:sym typeface="Google Sans"/>
              </a:rPr>
              <a:t> </a:t>
            </a:r>
            <a:endParaRPr>
              <a:latin typeface="Google Sans"/>
              <a:ea typeface="Google Sans"/>
              <a:cs typeface="Google Sans"/>
              <a:sym typeface="Google Sans"/>
            </a:endParaRPr>
          </a:p>
        </p:txBody>
      </p:sp>
      <p:pic>
        <p:nvPicPr>
          <p:cNvPr id="364" name="Google Shape;364;gcfc951ce8d_1_25"/>
          <p:cNvPicPr preferRelativeResize="0"/>
          <p:nvPr/>
        </p:nvPicPr>
        <p:blipFill rotWithShape="1">
          <a:blip r:embed="rId5">
            <a:alphaModFix/>
          </a:blip>
          <a:srcRect b="0" l="0" r="0" t="0"/>
          <a:stretch/>
        </p:blipFill>
        <p:spPr>
          <a:xfrm>
            <a:off x="6443198" y="2971800"/>
            <a:ext cx="1876374" cy="1801586"/>
          </a:xfrm>
          <a:prstGeom prst="rect">
            <a:avLst/>
          </a:prstGeom>
          <a:noFill/>
          <a:ln>
            <a:noFill/>
          </a:ln>
        </p:spPr>
      </p:pic>
      <p:pic>
        <p:nvPicPr>
          <p:cNvPr id="365" name="Google Shape;365;gcfc951ce8d_1_25"/>
          <p:cNvPicPr preferRelativeResize="0"/>
          <p:nvPr/>
        </p:nvPicPr>
        <p:blipFill rotWithShape="1">
          <a:blip r:embed="rId6">
            <a:alphaModFix/>
          </a:blip>
          <a:srcRect b="0" l="0" r="0" t="0"/>
          <a:stretch/>
        </p:blipFill>
        <p:spPr>
          <a:xfrm>
            <a:off x="974673" y="1091775"/>
            <a:ext cx="4124064" cy="3371849"/>
          </a:xfrm>
          <a:prstGeom prst="rect">
            <a:avLst/>
          </a:prstGeom>
          <a:noFill/>
          <a:ln>
            <a:noFill/>
          </a:ln>
        </p:spPr>
      </p:pic>
      <p:sp>
        <p:nvSpPr>
          <p:cNvPr id="366" name="Google Shape;366;gcfc951ce8d_1_25"/>
          <p:cNvSpPr txBox="1"/>
          <p:nvPr>
            <p:ph type="title"/>
          </p:nvPr>
        </p:nvSpPr>
        <p:spPr>
          <a:xfrm>
            <a:off x="403775" y="243184"/>
            <a:ext cx="8229600" cy="643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CA" sz="3000">
                <a:solidFill>
                  <a:srgbClr val="0070C0"/>
                </a:solidFill>
                <a:latin typeface="Google Sans"/>
                <a:ea typeface="Google Sans"/>
                <a:cs typeface="Google Sans"/>
                <a:sym typeface="Google Sans"/>
              </a:rPr>
              <a:t>Defining environmental racism</a:t>
            </a:r>
            <a:endParaRPr b="1" sz="3000">
              <a:solidFill>
                <a:srgbClr val="0070C0"/>
              </a:solidFill>
              <a:latin typeface="Google Sans"/>
              <a:ea typeface="Google Sans"/>
              <a:cs typeface="Google Sans"/>
              <a:sym typeface="Google San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cfc951ce8d_1_15"/>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pic>
        <p:nvPicPr>
          <p:cNvPr id="372" name="Google Shape;372;gcfc951ce8d_1_15"/>
          <p:cNvPicPr preferRelativeResize="0"/>
          <p:nvPr/>
        </p:nvPicPr>
        <p:blipFill>
          <a:blip r:embed="rId3">
            <a:alphaModFix/>
          </a:blip>
          <a:stretch>
            <a:fillRect/>
          </a:stretch>
        </p:blipFill>
        <p:spPr>
          <a:xfrm>
            <a:off x="5193363" y="1741783"/>
            <a:ext cx="1516149" cy="2132180"/>
          </a:xfrm>
          <a:prstGeom prst="rect">
            <a:avLst/>
          </a:prstGeom>
          <a:noFill/>
          <a:ln>
            <a:noFill/>
          </a:ln>
        </p:spPr>
      </p:pic>
      <p:pic>
        <p:nvPicPr>
          <p:cNvPr id="373" name="Google Shape;373;gcfc951ce8d_1_15"/>
          <p:cNvPicPr preferRelativeResize="0"/>
          <p:nvPr/>
        </p:nvPicPr>
        <p:blipFill rotWithShape="1">
          <a:blip r:embed="rId4">
            <a:alphaModFix/>
          </a:blip>
          <a:srcRect b="0" l="0" r="0" t="0"/>
          <a:stretch/>
        </p:blipFill>
        <p:spPr>
          <a:xfrm>
            <a:off x="6999848" y="1916812"/>
            <a:ext cx="1675851" cy="1614684"/>
          </a:xfrm>
          <a:prstGeom prst="rect">
            <a:avLst/>
          </a:prstGeom>
          <a:noFill/>
          <a:ln>
            <a:noFill/>
          </a:ln>
        </p:spPr>
      </p:pic>
      <p:sp>
        <p:nvSpPr>
          <p:cNvPr id="374" name="Google Shape;374;gcfc951ce8d_1_15"/>
          <p:cNvSpPr txBox="1"/>
          <p:nvPr>
            <p:ph type="ctrTitle"/>
          </p:nvPr>
        </p:nvSpPr>
        <p:spPr>
          <a:xfrm>
            <a:off x="-170800" y="312650"/>
            <a:ext cx="9315000" cy="99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00">
                <a:solidFill>
                  <a:srgbClr val="0070C0"/>
                </a:solidFill>
                <a:latin typeface="Google Sans"/>
                <a:ea typeface="Google Sans"/>
                <a:cs typeface="Google Sans"/>
                <a:sym typeface="Google Sans"/>
              </a:rPr>
              <a:t>Example of environmental racism in Nova Scotia</a:t>
            </a:r>
            <a:endParaRPr b="1" sz="3000">
              <a:solidFill>
                <a:srgbClr val="0070C0"/>
              </a:solidFill>
              <a:latin typeface="Google Sans"/>
              <a:ea typeface="Google Sans"/>
              <a:cs typeface="Google Sans"/>
              <a:sym typeface="Google Sans"/>
            </a:endParaRPr>
          </a:p>
        </p:txBody>
      </p:sp>
      <p:pic>
        <p:nvPicPr>
          <p:cNvPr descr="Available on Netflix Friday, March 27 &#10;&#10;Born and raised in Nova Scotia, Oscar and Emmy award-nominated actor-director Ellen Page and co-director Ian Daniel engage in deeply personal and political dialogue with women at the forefront of some of Nova Scotia’s most urgent environmental crises. Based on the book of the same name by Ingrid Waldron, There's Something in the Water explores the topic of environmental racism, poignantly shining a light on the Canadian government’s current and historical decisions to prioritize the profits of large corporations over the health of indigenous and black communities." id="375" name="Google Shape;375;gcfc951ce8d_1_15" title="There's Something in the Water Official Trailer">
            <a:hlinkClick r:id="rId5"/>
          </p:cNvPr>
          <p:cNvPicPr preferRelativeResize="0"/>
          <p:nvPr/>
        </p:nvPicPr>
        <p:blipFill>
          <a:blip r:embed="rId6">
            <a:alphaModFix/>
          </a:blip>
          <a:stretch>
            <a:fillRect/>
          </a:stretch>
        </p:blipFill>
        <p:spPr>
          <a:xfrm>
            <a:off x="550658" y="1406300"/>
            <a:ext cx="4352366" cy="3264275"/>
          </a:xfrm>
          <a:prstGeom prst="rect">
            <a:avLst/>
          </a:prstGeom>
          <a:noFill/>
          <a:ln>
            <a:noFill/>
          </a:ln>
        </p:spPr>
      </p:pic>
      <p:sp>
        <p:nvSpPr>
          <p:cNvPr id="376" name="Google Shape;376;gcfc951ce8d_1_15"/>
          <p:cNvSpPr txBox="1"/>
          <p:nvPr/>
        </p:nvSpPr>
        <p:spPr>
          <a:xfrm>
            <a:off x="1871950" y="4845981"/>
            <a:ext cx="49935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Directed by </a:t>
            </a:r>
            <a:r>
              <a:rPr lang="en-CA" sz="1100" u="sng">
                <a:solidFill>
                  <a:schemeClr val="hlink"/>
                </a:solidFill>
                <a:latin typeface="Google Sans"/>
                <a:ea typeface="Google Sans"/>
                <a:cs typeface="Google Sans"/>
                <a:sym typeface="Google Sans"/>
                <a:hlinkClick r:id="rId7"/>
              </a:rPr>
              <a:t>Elliot Page</a:t>
            </a:r>
            <a:r>
              <a:rPr lang="en-CA" sz="1100">
                <a:solidFill>
                  <a:schemeClr val="dk1"/>
                </a:solidFill>
                <a:latin typeface="Google Sans"/>
                <a:ea typeface="Google Sans"/>
                <a:cs typeface="Google Sans"/>
                <a:sym typeface="Google Sans"/>
              </a:rPr>
              <a:t>. </a:t>
            </a:r>
            <a:endParaRPr sz="1100">
              <a:solidFill>
                <a:schemeClr val="dk1"/>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g108a1879435_0_1"/>
          <p:cNvSpPr/>
          <p:nvPr/>
        </p:nvSpPr>
        <p:spPr>
          <a:xfrm>
            <a:off x="7245125" y="4074500"/>
            <a:ext cx="1150500" cy="484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lang="en-CA" sz="1300" u="sng">
                <a:solidFill>
                  <a:schemeClr val="hlink"/>
                </a:solidFill>
                <a:latin typeface="Google Sans"/>
                <a:ea typeface="Google Sans"/>
                <a:cs typeface="Google Sans"/>
                <a:sym typeface="Google Sans"/>
                <a:hlinkClick r:id="rId3"/>
              </a:rPr>
              <a:t>book link</a:t>
            </a:r>
            <a:endParaRPr>
              <a:latin typeface="Google Sans"/>
              <a:ea typeface="Google Sans"/>
              <a:cs typeface="Google Sans"/>
              <a:sym typeface="Google Sans"/>
            </a:endParaRPr>
          </a:p>
        </p:txBody>
      </p:sp>
      <p:sp>
        <p:nvSpPr>
          <p:cNvPr id="383" name="Google Shape;383;g108a1879435_0_1"/>
          <p:cNvSpPr txBox="1"/>
          <p:nvPr>
            <p:ph type="title"/>
          </p:nvPr>
        </p:nvSpPr>
        <p:spPr>
          <a:xfrm>
            <a:off x="403775" y="243184"/>
            <a:ext cx="8229600" cy="6432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CA" sz="3000">
                <a:solidFill>
                  <a:srgbClr val="0070C0"/>
                </a:solidFill>
                <a:latin typeface="Google Sans"/>
                <a:ea typeface="Google Sans"/>
                <a:cs typeface="Google Sans"/>
                <a:sym typeface="Google Sans"/>
              </a:rPr>
              <a:t>‘Aspects’ of e</a:t>
            </a:r>
            <a:r>
              <a:rPr b="1" lang="en-CA" sz="3000">
                <a:solidFill>
                  <a:srgbClr val="0070C0"/>
                </a:solidFill>
                <a:latin typeface="Google Sans"/>
                <a:ea typeface="Google Sans"/>
                <a:cs typeface="Google Sans"/>
                <a:sym typeface="Google Sans"/>
              </a:rPr>
              <a:t>nvironmental racism</a:t>
            </a:r>
            <a:endParaRPr b="1" sz="3000">
              <a:solidFill>
                <a:srgbClr val="0070C0"/>
              </a:solidFill>
              <a:latin typeface="Google Sans"/>
              <a:ea typeface="Google Sans"/>
              <a:cs typeface="Google Sans"/>
              <a:sym typeface="Google Sans"/>
            </a:endParaRPr>
          </a:p>
        </p:txBody>
      </p:sp>
      <p:pic>
        <p:nvPicPr>
          <p:cNvPr id="384" name="Google Shape;384;g108a1879435_0_1"/>
          <p:cNvPicPr preferRelativeResize="0"/>
          <p:nvPr/>
        </p:nvPicPr>
        <p:blipFill>
          <a:blip r:embed="rId4">
            <a:alphaModFix/>
          </a:blip>
          <a:stretch>
            <a:fillRect/>
          </a:stretch>
        </p:blipFill>
        <p:spPr>
          <a:xfrm>
            <a:off x="108975" y="1291623"/>
            <a:ext cx="6901425" cy="2366525"/>
          </a:xfrm>
          <a:prstGeom prst="rect">
            <a:avLst/>
          </a:prstGeom>
          <a:noFill/>
          <a:ln>
            <a:noFill/>
          </a:ln>
        </p:spPr>
      </p:pic>
      <p:pic>
        <p:nvPicPr>
          <p:cNvPr id="385" name="Google Shape;385;g108a1879435_0_1"/>
          <p:cNvPicPr preferRelativeResize="0"/>
          <p:nvPr/>
        </p:nvPicPr>
        <p:blipFill>
          <a:blip r:embed="rId5">
            <a:alphaModFix/>
          </a:blip>
          <a:stretch>
            <a:fillRect/>
          </a:stretch>
        </p:blipFill>
        <p:spPr>
          <a:xfrm>
            <a:off x="7179750" y="962576"/>
            <a:ext cx="1811850" cy="303572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gcfc951ce8d_1_61"/>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392" name="Google Shape;392;gcfc951ce8d_1_61"/>
          <p:cNvSpPr txBox="1"/>
          <p:nvPr/>
        </p:nvSpPr>
        <p:spPr>
          <a:xfrm>
            <a:off x="4541025" y="109050"/>
            <a:ext cx="4376400" cy="49254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CA"/>
              <a:t>Water QUALITY examples of environmental racism:</a:t>
            </a:r>
            <a:endParaRPr/>
          </a:p>
          <a:p>
            <a:pPr indent="-317500" lvl="0" marL="457200" rtl="0" algn="l">
              <a:spcBef>
                <a:spcPts val="0"/>
              </a:spcBef>
              <a:spcAft>
                <a:spcPts val="0"/>
              </a:spcAft>
              <a:buSzPts val="1400"/>
              <a:buChar char="●"/>
            </a:pPr>
            <a:r>
              <a:rPr lang="en-CA"/>
              <a:t>The disproportionate location and greater exposure of Indigenous and racialized communities to contamination and pollution from polluting industries and other environmentally hazardous activities;</a:t>
            </a:r>
            <a:endParaRPr/>
          </a:p>
          <a:p>
            <a:pPr indent="-317500" lvl="0" marL="457200" rtl="0" algn="l">
              <a:spcBef>
                <a:spcPts val="0"/>
              </a:spcBef>
              <a:spcAft>
                <a:spcPts val="0"/>
              </a:spcAft>
              <a:buSzPts val="1400"/>
              <a:buChar char="●"/>
            </a:pPr>
            <a:r>
              <a:rPr lang="en-CA"/>
              <a:t>The lack of political power these communities have for resisting the placement of industrial polluters in their communities;  </a:t>
            </a:r>
            <a:endParaRPr/>
          </a:p>
          <a:p>
            <a:pPr indent="-317500" lvl="0" marL="457200" rtl="0" algn="l">
              <a:spcBef>
                <a:spcPts val="0"/>
              </a:spcBef>
              <a:spcAft>
                <a:spcPts val="0"/>
              </a:spcAft>
              <a:buSzPts val="1400"/>
              <a:buChar char="●"/>
            </a:pPr>
            <a:r>
              <a:rPr lang="en-CA"/>
              <a:t>The implementation of policies that sanction the harmful and, in many cases, life-threatening presence of poisons in these communities;  </a:t>
            </a:r>
            <a:endParaRPr/>
          </a:p>
          <a:p>
            <a:pPr indent="-317500" lvl="0" marL="457200" rtl="0" algn="l">
              <a:spcBef>
                <a:spcPts val="0"/>
              </a:spcBef>
              <a:spcAft>
                <a:spcPts val="0"/>
              </a:spcAft>
              <a:buSzPts val="1400"/>
              <a:buChar char="●"/>
            </a:pPr>
            <a:r>
              <a:rPr lang="en-CA"/>
              <a:t>The disproportionate negative impacts of environmental policies that result in differential rates of cleanup of environmental contaminants in these communities; and  </a:t>
            </a:r>
            <a:endParaRPr/>
          </a:p>
          <a:p>
            <a:pPr indent="-317500" lvl="0" marL="457200" rtl="0" algn="l">
              <a:spcBef>
                <a:spcPts val="0"/>
              </a:spcBef>
              <a:spcAft>
                <a:spcPts val="0"/>
              </a:spcAft>
              <a:buSzPts val="1400"/>
              <a:buChar char="●"/>
            </a:pPr>
            <a:r>
              <a:rPr lang="en-CA"/>
              <a:t>The history of excluding Indigenous and racialized communities from mainstream environmental groups decision-making boards, commissions, and regulatory bodies </a:t>
            </a:r>
            <a:endParaRPr/>
          </a:p>
          <a:p>
            <a:pPr indent="0" lvl="0" marL="0" rtl="0" algn="l">
              <a:spcBef>
                <a:spcPts val="0"/>
              </a:spcBef>
              <a:spcAft>
                <a:spcPts val="0"/>
              </a:spcAft>
              <a:buNone/>
            </a:pPr>
            <a:r>
              <a:rPr lang="en-CA"/>
              <a:t>(Bullard 2002 in Waldron 2020).</a:t>
            </a:r>
            <a:endParaRPr/>
          </a:p>
        </p:txBody>
      </p:sp>
      <p:sp>
        <p:nvSpPr>
          <p:cNvPr id="393" name="Google Shape;393;gcfc951ce8d_1_61"/>
          <p:cNvSpPr txBox="1"/>
          <p:nvPr>
            <p:ph type="title"/>
          </p:nvPr>
        </p:nvSpPr>
        <p:spPr>
          <a:xfrm>
            <a:off x="99325" y="602725"/>
            <a:ext cx="4566900" cy="22818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Clr>
                <a:schemeClr val="dk1"/>
              </a:buClr>
              <a:buFont typeface="Arial"/>
              <a:buNone/>
            </a:pPr>
            <a:r>
              <a:rPr b="1" lang="en-CA" sz="2670">
                <a:solidFill>
                  <a:srgbClr val="0070C0"/>
                </a:solidFill>
                <a:latin typeface="Google Sans"/>
                <a:ea typeface="Google Sans"/>
                <a:cs typeface="Google Sans"/>
                <a:sym typeface="Google Sans"/>
              </a:rPr>
              <a:t>E</a:t>
            </a:r>
            <a:r>
              <a:rPr b="1" lang="en-CA" sz="2670">
                <a:solidFill>
                  <a:srgbClr val="0070C0"/>
                </a:solidFill>
                <a:latin typeface="Google Sans"/>
                <a:ea typeface="Google Sans"/>
                <a:cs typeface="Google Sans"/>
                <a:sym typeface="Google Sans"/>
              </a:rPr>
              <a:t>nvironmental racism has most often focused on water contamination/quality</a:t>
            </a:r>
            <a:endParaRPr b="1" sz="2670">
              <a:solidFill>
                <a:srgbClr val="0070C0"/>
              </a:solidFill>
              <a:latin typeface="Google Sans"/>
              <a:ea typeface="Google Sans"/>
              <a:cs typeface="Google Sans"/>
              <a:sym typeface="Google Sans"/>
            </a:endParaRPr>
          </a:p>
          <a:p>
            <a:pPr indent="0" lvl="0" marL="0" rtl="0" algn="l">
              <a:spcBef>
                <a:spcPts val="0"/>
              </a:spcBef>
              <a:spcAft>
                <a:spcPts val="0"/>
              </a:spcAft>
              <a:buClr>
                <a:srgbClr val="000000"/>
              </a:buClr>
              <a:buFont typeface="Arial"/>
              <a:buNone/>
            </a:pPr>
            <a:r>
              <a:t/>
            </a:r>
            <a:endParaRPr b="1" sz="2670">
              <a:solidFill>
                <a:srgbClr val="0070C0"/>
              </a:solidFill>
              <a:latin typeface="Google Sans"/>
              <a:ea typeface="Google Sans"/>
              <a:cs typeface="Google Sans"/>
              <a:sym typeface="Google Sans"/>
            </a:endParaRPr>
          </a:p>
          <a:p>
            <a:pPr indent="0" lvl="0" marL="0" rtl="0" algn="l">
              <a:spcBef>
                <a:spcPts val="0"/>
              </a:spcBef>
              <a:spcAft>
                <a:spcPts val="0"/>
              </a:spcAft>
              <a:buClr>
                <a:srgbClr val="000000"/>
              </a:buClr>
              <a:buFont typeface="Arial"/>
              <a:buNone/>
            </a:pPr>
            <a:r>
              <a:rPr b="1" lang="en-CA" sz="2670">
                <a:solidFill>
                  <a:srgbClr val="0070C0"/>
                </a:solidFill>
                <a:latin typeface="Google Sans"/>
                <a:ea typeface="Google Sans"/>
                <a:cs typeface="Google Sans"/>
                <a:sym typeface="Google Sans"/>
              </a:rPr>
              <a:t>We include water quantity and resources as part of  environmental racism where the examples meet the ‘aspects’ on the last slide </a:t>
            </a:r>
            <a:endParaRPr b="1" sz="2670">
              <a:solidFill>
                <a:srgbClr val="0070C0"/>
              </a:solidFill>
              <a:latin typeface="Google Sans"/>
              <a:ea typeface="Google Sans"/>
              <a:cs typeface="Google Sans"/>
              <a:sym typeface="Google Sans"/>
            </a:endParaRPr>
          </a:p>
          <a:p>
            <a:pPr indent="0" lvl="0" marL="0" rtl="0" algn="l">
              <a:spcBef>
                <a:spcPts val="0"/>
              </a:spcBef>
              <a:spcAft>
                <a:spcPts val="0"/>
              </a:spcAft>
              <a:buClr>
                <a:srgbClr val="000000"/>
              </a:buClr>
              <a:buFont typeface="Arial"/>
              <a:buNone/>
            </a:pPr>
            <a:r>
              <a:rPr lang="en-CA" sz="1550">
                <a:solidFill>
                  <a:srgbClr val="0070C0"/>
                </a:solidFill>
                <a:latin typeface="Google Sans"/>
                <a:ea typeface="Google Sans"/>
                <a:cs typeface="Google Sans"/>
                <a:sym typeface="Google Sans"/>
              </a:rPr>
              <a:t>(aside from </a:t>
            </a:r>
            <a:r>
              <a:rPr lang="en-CA" sz="1550">
                <a:solidFill>
                  <a:srgbClr val="0070C0"/>
                </a:solidFill>
                <a:latin typeface="Google Sans"/>
                <a:ea typeface="Google Sans"/>
                <a:cs typeface="Google Sans"/>
                <a:sym typeface="Google Sans"/>
              </a:rPr>
              <a:t>poisons</a:t>
            </a:r>
            <a:r>
              <a:rPr lang="en-CA" sz="1550">
                <a:solidFill>
                  <a:srgbClr val="0070C0"/>
                </a:solidFill>
                <a:latin typeface="Google Sans"/>
                <a:ea typeface="Google Sans"/>
                <a:cs typeface="Google Sans"/>
                <a:sym typeface="Google Sans"/>
              </a:rPr>
              <a:t> and pollutants)</a:t>
            </a:r>
            <a:endParaRPr sz="1550">
              <a:solidFill>
                <a:srgbClr val="0070C0"/>
              </a:solidFill>
              <a:latin typeface="Google Sans"/>
              <a:ea typeface="Google Sans"/>
              <a:cs typeface="Google Sans"/>
              <a:sym typeface="Google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gcfc951ce8d_1_34"/>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pic>
        <p:nvPicPr>
          <p:cNvPr id="400" name="Google Shape;400;gcfc951ce8d_1_34"/>
          <p:cNvPicPr preferRelativeResize="0"/>
          <p:nvPr/>
        </p:nvPicPr>
        <p:blipFill rotWithShape="1">
          <a:blip r:embed="rId3">
            <a:alphaModFix/>
          </a:blip>
          <a:srcRect b="0" l="0" r="0" t="0"/>
          <a:stretch/>
        </p:blipFill>
        <p:spPr>
          <a:xfrm>
            <a:off x="4084366" y="0"/>
            <a:ext cx="4881659" cy="5124599"/>
          </a:xfrm>
          <a:prstGeom prst="rect">
            <a:avLst/>
          </a:prstGeom>
          <a:noFill/>
          <a:ln>
            <a:noFill/>
          </a:ln>
        </p:spPr>
      </p:pic>
      <p:sp>
        <p:nvSpPr>
          <p:cNvPr id="401" name="Google Shape;401;gcfc951ce8d_1_34"/>
          <p:cNvSpPr txBox="1"/>
          <p:nvPr/>
        </p:nvSpPr>
        <p:spPr>
          <a:xfrm>
            <a:off x="1052675" y="4607750"/>
            <a:ext cx="3000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a:solidFill>
                  <a:schemeClr val="dk1"/>
                </a:solidFill>
                <a:latin typeface="Google Sans"/>
                <a:ea typeface="Google Sans"/>
                <a:cs typeface="Google Sans"/>
                <a:sym typeface="Google Sans"/>
              </a:rPr>
              <a:t>WALDRON Ingrid, 2020 “</a:t>
            </a:r>
            <a:r>
              <a:rPr i="1" lang="en-CA" sz="1000">
                <a:solidFill>
                  <a:schemeClr val="dk1"/>
                </a:solidFill>
                <a:latin typeface="Google Sans"/>
                <a:ea typeface="Google Sans"/>
                <a:cs typeface="Google Sans"/>
                <a:sym typeface="Google Sans"/>
              </a:rPr>
              <a:t>Environmental Racism in Canada</a:t>
            </a:r>
            <a:r>
              <a:rPr lang="en-CA" sz="1000">
                <a:solidFill>
                  <a:schemeClr val="dk1"/>
                </a:solidFill>
                <a:latin typeface="Google Sans"/>
                <a:ea typeface="Google Sans"/>
                <a:cs typeface="Google Sans"/>
                <a:sym typeface="Google Sans"/>
              </a:rPr>
              <a:t>” </a:t>
            </a:r>
            <a:r>
              <a:rPr lang="en-CA" sz="1000" u="sng">
                <a:solidFill>
                  <a:schemeClr val="dk1"/>
                </a:solidFill>
                <a:latin typeface="Google Sans"/>
                <a:ea typeface="Google Sans"/>
                <a:cs typeface="Google Sans"/>
                <a:sym typeface="Google Sans"/>
                <a:hlinkClick r:id="rId4">
                  <a:extLst>
                    <a:ext uri="{A12FA001-AC4F-418D-AE19-62706E023703}">
                      <ahyp:hlinkClr val="tx"/>
                    </a:ext>
                  </a:extLst>
                </a:hlinkClick>
              </a:rPr>
              <a:t>https://www.enrichproject.org/</a:t>
            </a:r>
            <a:r>
              <a:rPr lang="en-CA"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p:txBody>
      </p:sp>
      <p:sp>
        <p:nvSpPr>
          <p:cNvPr id="402" name="Google Shape;402;gcfc951ce8d_1_34"/>
          <p:cNvSpPr txBox="1"/>
          <p:nvPr>
            <p:ph type="title"/>
          </p:nvPr>
        </p:nvSpPr>
        <p:spPr>
          <a:xfrm>
            <a:off x="481925" y="113550"/>
            <a:ext cx="3421800" cy="1214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CA" sz="3100">
                <a:solidFill>
                  <a:srgbClr val="0070C0"/>
                </a:solidFill>
                <a:latin typeface="Google Sans"/>
                <a:ea typeface="Google Sans"/>
                <a:cs typeface="Google Sans"/>
                <a:sym typeface="Google Sans"/>
              </a:rPr>
              <a:t>Other examples across Canada</a:t>
            </a:r>
            <a:endParaRPr b="1" sz="3100">
              <a:solidFill>
                <a:srgbClr val="0070C0"/>
              </a:solidFill>
              <a:latin typeface="Google Sans"/>
              <a:ea typeface="Google Sans"/>
              <a:cs typeface="Google Sans"/>
              <a:sym typeface="Google Sans"/>
            </a:endParaRPr>
          </a:p>
        </p:txBody>
      </p:sp>
      <p:sp>
        <p:nvSpPr>
          <p:cNvPr id="403" name="Google Shape;403;gcfc951ce8d_1_34"/>
          <p:cNvSpPr/>
          <p:nvPr/>
        </p:nvSpPr>
        <p:spPr>
          <a:xfrm>
            <a:off x="3812350" y="2222000"/>
            <a:ext cx="5214600" cy="723900"/>
          </a:xfrm>
          <a:prstGeom prst="ellipse">
            <a:avLst/>
          </a:prstGeom>
          <a:noFill/>
          <a:ln cap="flat" cmpd="sng" w="19050">
            <a:solidFill>
              <a:srgbClr val="0070C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cfc951ce8d_1_34"/>
          <p:cNvSpPr txBox="1"/>
          <p:nvPr>
            <p:ph type="title"/>
          </p:nvPr>
        </p:nvSpPr>
        <p:spPr>
          <a:xfrm>
            <a:off x="2232925" y="2355325"/>
            <a:ext cx="1972200" cy="2035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rgbClr val="000000"/>
              </a:buClr>
              <a:buFont typeface="Arial"/>
              <a:buNone/>
            </a:pPr>
            <a:r>
              <a:rPr lang="en-CA" sz="2670">
                <a:solidFill>
                  <a:srgbClr val="0070C0"/>
                </a:solidFill>
                <a:latin typeface="Google Sans"/>
                <a:ea typeface="Google Sans"/>
                <a:cs typeface="Google Sans"/>
                <a:sym typeface="Google Sans"/>
              </a:rPr>
              <a:t>water quantity example</a:t>
            </a:r>
            <a:endParaRPr sz="1550">
              <a:solidFill>
                <a:srgbClr val="0070C0"/>
              </a:solidFill>
              <a:latin typeface="Google Sans"/>
              <a:ea typeface="Google Sans"/>
              <a:cs typeface="Google Sans"/>
              <a:sym typeface="Google Sans"/>
            </a:endParaRPr>
          </a:p>
        </p:txBody>
      </p:sp>
      <p:cxnSp>
        <p:nvCxnSpPr>
          <p:cNvPr id="405" name="Google Shape;405;gcfc951ce8d_1_34"/>
          <p:cNvCxnSpPr/>
          <p:nvPr/>
        </p:nvCxnSpPr>
        <p:spPr>
          <a:xfrm flipH="1">
            <a:off x="3836500" y="2695650"/>
            <a:ext cx="105300" cy="432600"/>
          </a:xfrm>
          <a:prstGeom prst="straightConnector1">
            <a:avLst/>
          </a:prstGeom>
          <a:noFill/>
          <a:ln cap="flat" cmpd="sng" w="19050">
            <a:solidFill>
              <a:srgbClr val="0070C0"/>
            </a:solidFill>
            <a:prstDash val="solid"/>
            <a:round/>
            <a:headEnd len="med" w="med" type="none"/>
            <a:tailEnd len="med" w="med" type="none"/>
          </a:ln>
        </p:spPr>
      </p:cxn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gcfc951ce8d_1_640"/>
          <p:cNvPicPr preferRelativeResize="0"/>
          <p:nvPr/>
        </p:nvPicPr>
        <p:blipFill>
          <a:blip r:embed="rId3">
            <a:alphaModFix/>
          </a:blip>
          <a:stretch>
            <a:fillRect/>
          </a:stretch>
        </p:blipFill>
        <p:spPr>
          <a:xfrm>
            <a:off x="5750530" y="3644075"/>
            <a:ext cx="3179320" cy="1480875"/>
          </a:xfrm>
          <a:prstGeom prst="rect">
            <a:avLst/>
          </a:prstGeom>
          <a:noFill/>
          <a:ln>
            <a:noFill/>
          </a:ln>
        </p:spPr>
      </p:pic>
      <p:sp>
        <p:nvSpPr>
          <p:cNvPr id="411" name="Google Shape;411;gcfc951ce8d_1_640"/>
          <p:cNvSpPr txBox="1"/>
          <p:nvPr/>
        </p:nvSpPr>
        <p:spPr>
          <a:xfrm>
            <a:off x="916975" y="1743875"/>
            <a:ext cx="7474200" cy="10620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CA" sz="2100">
                <a:solidFill>
                  <a:srgbClr val="0070C0"/>
                </a:solidFill>
                <a:latin typeface="Google Sans"/>
                <a:ea typeface="Google Sans"/>
                <a:cs typeface="Google Sans"/>
                <a:sym typeface="Google Sans"/>
              </a:rPr>
              <a:t>What are the words and ideas that come up when you hear the words ‘Territory and treaty rights’,  ‘settler colonialism’ and ‘Reconciliation and resurgence’</a:t>
            </a:r>
            <a:endParaRPr b="1" sz="1800">
              <a:solidFill>
                <a:srgbClr val="0070C0"/>
              </a:solidFill>
              <a:latin typeface="Google Sans"/>
              <a:ea typeface="Google Sans"/>
              <a:cs typeface="Google Sans"/>
              <a:sym typeface="Google Sans"/>
            </a:endParaRPr>
          </a:p>
        </p:txBody>
      </p:sp>
      <p:pic>
        <p:nvPicPr>
          <p:cNvPr id="412" name="Google Shape;412;gcfc951ce8d_1_640"/>
          <p:cNvPicPr preferRelativeResize="0"/>
          <p:nvPr/>
        </p:nvPicPr>
        <p:blipFill>
          <a:blip r:embed="rId4">
            <a:alphaModFix/>
          </a:blip>
          <a:stretch>
            <a:fillRect/>
          </a:stretch>
        </p:blipFill>
        <p:spPr>
          <a:xfrm>
            <a:off x="1359825" y="434251"/>
            <a:ext cx="1124425" cy="1169675"/>
          </a:xfrm>
          <a:prstGeom prst="rect">
            <a:avLst/>
          </a:prstGeom>
          <a:noFill/>
          <a:ln>
            <a:noFill/>
          </a:ln>
        </p:spPr>
      </p:pic>
      <p:sp>
        <p:nvSpPr>
          <p:cNvPr id="413" name="Google Shape;413;gcfc951ce8d_1_640"/>
          <p:cNvSpPr txBox="1"/>
          <p:nvPr/>
        </p:nvSpPr>
        <p:spPr>
          <a:xfrm>
            <a:off x="1620950" y="553450"/>
            <a:ext cx="55860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20">
                <a:solidFill>
                  <a:srgbClr val="0070C0"/>
                </a:solidFill>
                <a:latin typeface="Google Sans"/>
                <a:ea typeface="Google Sans"/>
                <a:cs typeface="Google Sans"/>
                <a:sym typeface="Google Sans"/>
              </a:rPr>
              <a:t>Breakout groups!</a:t>
            </a:r>
            <a:endParaRPr b="1" sz="3020">
              <a:solidFill>
                <a:srgbClr val="0070C0"/>
              </a:solidFill>
              <a:latin typeface="Google Sans"/>
              <a:ea typeface="Google Sans"/>
              <a:cs typeface="Google Sans"/>
              <a:sym typeface="Google Sans"/>
            </a:endParaRPr>
          </a:p>
        </p:txBody>
      </p:sp>
      <p:pic>
        <p:nvPicPr>
          <p:cNvPr id="414" name="Google Shape;414;gcfc951ce8d_1_640"/>
          <p:cNvPicPr preferRelativeResize="0"/>
          <p:nvPr/>
        </p:nvPicPr>
        <p:blipFill>
          <a:blip r:embed="rId5">
            <a:alphaModFix/>
          </a:blip>
          <a:stretch>
            <a:fillRect/>
          </a:stretch>
        </p:blipFill>
        <p:spPr>
          <a:xfrm>
            <a:off x="2622400" y="3337324"/>
            <a:ext cx="1941975" cy="1941975"/>
          </a:xfrm>
          <a:prstGeom prst="rect">
            <a:avLst/>
          </a:prstGeom>
          <a:noFill/>
          <a:ln>
            <a:noFill/>
          </a:ln>
        </p:spPr>
      </p:pic>
      <p:pic>
        <p:nvPicPr>
          <p:cNvPr id="415" name="Google Shape;415;gcfc951ce8d_1_640"/>
          <p:cNvPicPr preferRelativeResize="0"/>
          <p:nvPr/>
        </p:nvPicPr>
        <p:blipFill>
          <a:blip r:embed="rId6">
            <a:alphaModFix/>
          </a:blip>
          <a:stretch>
            <a:fillRect/>
          </a:stretch>
        </p:blipFill>
        <p:spPr>
          <a:xfrm>
            <a:off x="67125" y="3516440"/>
            <a:ext cx="2516925" cy="1736150"/>
          </a:xfrm>
          <a:prstGeom prst="rect">
            <a:avLst/>
          </a:prstGeom>
          <a:noFill/>
          <a:ln>
            <a:noFill/>
          </a:ln>
        </p:spPr>
      </p:pic>
      <p:pic>
        <p:nvPicPr>
          <p:cNvPr id="416" name="Google Shape;416;gcfc951ce8d_1_640"/>
          <p:cNvPicPr preferRelativeResize="0"/>
          <p:nvPr/>
        </p:nvPicPr>
        <p:blipFill>
          <a:blip r:embed="rId7">
            <a:alphaModFix/>
          </a:blip>
          <a:stretch>
            <a:fillRect/>
          </a:stretch>
        </p:blipFill>
        <p:spPr>
          <a:xfrm>
            <a:off x="4456152" y="3393350"/>
            <a:ext cx="2250776" cy="8246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bg>
      <p:bgPr>
        <a:solidFill>
          <a:schemeClr val="accent3"/>
        </a:solidFill>
      </p:bgPr>
    </p:bg>
    <p:spTree>
      <p:nvGrpSpPr>
        <p:cNvPr id="117" name="Shape 117"/>
        <p:cNvGrpSpPr/>
        <p:nvPr/>
      </p:nvGrpSpPr>
      <p:grpSpPr>
        <a:xfrm>
          <a:off x="0" y="0"/>
          <a:ext cx="0" cy="0"/>
          <a:chOff x="0" y="0"/>
          <a:chExt cx="0" cy="0"/>
        </a:xfrm>
      </p:grpSpPr>
      <p:sp>
        <p:nvSpPr>
          <p:cNvPr id="118" name="Google Shape;118;g107912d9370_1_0"/>
          <p:cNvSpPr txBox="1"/>
          <p:nvPr/>
        </p:nvSpPr>
        <p:spPr>
          <a:xfrm>
            <a:off x="0" y="150850"/>
            <a:ext cx="9291000" cy="9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CA" sz="3300">
                <a:solidFill>
                  <a:srgbClr val="0070C0"/>
                </a:solidFill>
                <a:latin typeface="Google Sans"/>
                <a:ea typeface="Google Sans"/>
                <a:cs typeface="Google Sans"/>
                <a:sym typeface="Google Sans"/>
              </a:rPr>
              <a:t>Guide to organization of slides </a:t>
            </a:r>
            <a:endParaRPr sz="3300">
              <a:solidFill>
                <a:srgbClr val="0070C0"/>
              </a:solidFill>
              <a:latin typeface="Google Sans"/>
              <a:ea typeface="Google Sans"/>
              <a:cs typeface="Google Sans"/>
              <a:sym typeface="Google Sans"/>
            </a:endParaRPr>
          </a:p>
          <a:p>
            <a:pPr indent="0" lvl="0" marL="0" marR="0" rtl="0" algn="ctr">
              <a:spcBef>
                <a:spcPts val="0"/>
              </a:spcBef>
              <a:spcAft>
                <a:spcPts val="0"/>
              </a:spcAft>
              <a:buNone/>
            </a:pPr>
            <a:r>
              <a:rPr lang="en-CA" sz="3300">
                <a:solidFill>
                  <a:srgbClr val="0070C0"/>
                </a:solidFill>
                <a:latin typeface="Google Sans"/>
                <a:ea typeface="Google Sans"/>
                <a:cs typeface="Google Sans"/>
                <a:sym typeface="Google Sans"/>
              </a:rPr>
              <a:t>(for other instructors…)</a:t>
            </a:r>
            <a:endParaRPr i="0" sz="3300" u="none" cap="none" strike="noStrike">
              <a:solidFill>
                <a:srgbClr val="0070C0"/>
              </a:solidFill>
              <a:latin typeface="Google Sans"/>
              <a:ea typeface="Google Sans"/>
              <a:cs typeface="Google Sans"/>
              <a:sym typeface="Google Sans"/>
            </a:endParaRPr>
          </a:p>
        </p:txBody>
      </p:sp>
      <p:sp>
        <p:nvSpPr>
          <p:cNvPr id="119" name="Google Shape;119;g107912d9370_1_0"/>
          <p:cNvSpPr txBox="1"/>
          <p:nvPr/>
        </p:nvSpPr>
        <p:spPr>
          <a:xfrm>
            <a:off x="701375" y="1324123"/>
            <a:ext cx="8228700" cy="3519900"/>
          </a:xfrm>
          <a:prstGeom prst="rect">
            <a:avLst/>
          </a:prstGeom>
          <a:noFill/>
          <a:ln>
            <a:noFill/>
          </a:ln>
        </p:spPr>
        <p:txBody>
          <a:bodyPr anchorCtr="0" anchor="t" bIns="0" lIns="0" spcFirstLastPara="1" rIns="0" wrap="square" tIns="0">
            <a:normAutofit fontScale="62500" lnSpcReduction="20000"/>
          </a:bodyPr>
          <a:lstStyle/>
          <a:p>
            <a:pPr indent="-327124" lvl="0" marL="457200" marR="0" rtl="0" algn="l">
              <a:lnSpc>
                <a:spcPct val="90000"/>
              </a:lnSpc>
              <a:spcBef>
                <a:spcPts val="1300"/>
              </a:spcBef>
              <a:spcAft>
                <a:spcPts val="0"/>
              </a:spcAft>
              <a:buSzPct val="100000"/>
              <a:buFont typeface="Google Sans"/>
              <a:buChar char="●"/>
            </a:pPr>
            <a:r>
              <a:rPr lang="en-CA" sz="2482">
                <a:latin typeface="Google Sans"/>
                <a:ea typeface="Google Sans"/>
                <a:cs typeface="Google Sans"/>
                <a:sym typeface="Google Sans"/>
              </a:rPr>
              <a:t>Start with </a:t>
            </a:r>
            <a:r>
              <a:rPr lang="en-CA" sz="2482">
                <a:latin typeface="Google Sans"/>
                <a:ea typeface="Google Sans"/>
                <a:cs typeface="Google Sans"/>
                <a:sym typeface="Google Sans"/>
              </a:rPr>
              <a:t>acknowledging</a:t>
            </a:r>
            <a:r>
              <a:rPr lang="en-CA" sz="2482">
                <a:latin typeface="Google Sans"/>
                <a:ea typeface="Google Sans"/>
                <a:cs typeface="Google Sans"/>
                <a:sym typeface="Google Sans"/>
              </a:rPr>
              <a:t> team that developed and advised on slides, and your positionality and approach from your social location (change slides 5-7 to be from you)</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27124" lvl="0" marL="4572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Introduce environmental racism and injustice as a hook; and clarify argument why this is </a:t>
            </a:r>
            <a:r>
              <a:rPr lang="en-CA" sz="2482">
                <a:latin typeface="Google Sans"/>
                <a:ea typeface="Google Sans"/>
                <a:cs typeface="Google Sans"/>
                <a:sym typeface="Google Sans"/>
              </a:rPr>
              <a:t>important</a:t>
            </a:r>
            <a:r>
              <a:rPr lang="en-CA" sz="2482">
                <a:latin typeface="Google Sans"/>
                <a:ea typeface="Google Sans"/>
                <a:cs typeface="Google Sans"/>
                <a:sym typeface="Google Sans"/>
              </a:rPr>
              <a:t> for engineers (or geoscientists or whomever you teach)</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27124" lvl="0" marL="4572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Define and discuss </a:t>
            </a:r>
            <a:r>
              <a:rPr b="1" lang="en-CA" sz="2482">
                <a:latin typeface="Google Sans"/>
                <a:ea typeface="Google Sans"/>
                <a:cs typeface="Google Sans"/>
                <a:sym typeface="Google Sans"/>
              </a:rPr>
              <a:t>environmental racism</a:t>
            </a:r>
            <a:r>
              <a:rPr lang="en-CA" sz="2482">
                <a:latin typeface="Google Sans"/>
                <a:ea typeface="Google Sans"/>
                <a:cs typeface="Google Sans"/>
                <a:sym typeface="Google Sans"/>
              </a:rPr>
              <a:t> manifestations and causes</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27124" lvl="0" marL="4572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Describe Indigenous aspects of environmental racism (for context and background for methodologies described below)</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27124" lvl="0" marL="4572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Discuss data of groundwater-related environmental injustice around the world (to put issues in broad context) and </a:t>
            </a:r>
            <a:r>
              <a:rPr lang="en-CA" sz="2482">
                <a:solidFill>
                  <a:schemeClr val="dk1"/>
                </a:solidFill>
                <a:latin typeface="Google Sans"/>
                <a:ea typeface="Google Sans"/>
                <a:cs typeface="Google Sans"/>
                <a:sym typeface="Google Sans"/>
              </a:rPr>
              <a:t>few </a:t>
            </a:r>
            <a:r>
              <a:rPr lang="en-CA" sz="2482">
                <a:solidFill>
                  <a:schemeClr val="dk1"/>
                </a:solidFill>
                <a:latin typeface="Google Sans"/>
                <a:ea typeface="Google Sans"/>
                <a:cs typeface="Google Sans"/>
                <a:sym typeface="Google Sans"/>
              </a:rPr>
              <a:t>examples from around the world (you could substitute others from end of slide deck) </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27124" lvl="0" marL="457200" rtl="0" algn="l">
              <a:lnSpc>
                <a:spcPct val="90000"/>
              </a:lnSpc>
              <a:spcBef>
                <a:spcPts val="0"/>
              </a:spcBef>
              <a:spcAft>
                <a:spcPts val="0"/>
              </a:spcAft>
              <a:buSzPct val="100000"/>
              <a:buFont typeface="Google Sans"/>
              <a:buChar char="●"/>
            </a:pPr>
            <a:r>
              <a:rPr lang="en-CA" sz="2482">
                <a:solidFill>
                  <a:schemeClr val="dk1"/>
                </a:solidFill>
                <a:latin typeface="Google Sans"/>
                <a:ea typeface="Google Sans"/>
                <a:cs typeface="Google Sans"/>
                <a:sym typeface="Google Sans"/>
              </a:rPr>
              <a:t>Define and discuss </a:t>
            </a:r>
            <a:r>
              <a:rPr b="1" lang="en-CA" sz="2482">
                <a:solidFill>
                  <a:schemeClr val="dk1"/>
                </a:solidFill>
                <a:latin typeface="Google Sans"/>
                <a:ea typeface="Google Sans"/>
                <a:cs typeface="Google Sans"/>
                <a:sym typeface="Google Sans"/>
              </a:rPr>
              <a:t>environmental justice </a:t>
            </a:r>
            <a:r>
              <a:rPr lang="en-CA" sz="2482">
                <a:solidFill>
                  <a:schemeClr val="dk1"/>
                </a:solidFill>
                <a:latin typeface="Google Sans"/>
                <a:ea typeface="Google Sans"/>
                <a:cs typeface="Google Sans"/>
                <a:sym typeface="Google Sans"/>
              </a:rPr>
              <a:t>and toolbox</a:t>
            </a:r>
            <a:br>
              <a:rPr lang="en-CA" sz="2482">
                <a:solidFill>
                  <a:schemeClr val="dk1"/>
                </a:solidFill>
                <a:latin typeface="Google Sans"/>
                <a:ea typeface="Google Sans"/>
                <a:cs typeface="Google Sans"/>
                <a:sym typeface="Google Sans"/>
              </a:rPr>
            </a:br>
            <a:endParaRPr sz="2482">
              <a:solidFill>
                <a:schemeClr val="dk1"/>
              </a:solidFill>
              <a:latin typeface="Google Sans"/>
              <a:ea typeface="Google Sans"/>
              <a:cs typeface="Google Sans"/>
              <a:sym typeface="Google Sans"/>
            </a:endParaRPr>
          </a:p>
          <a:p>
            <a:pPr indent="-327124" lvl="0" marL="4572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Describe different tools in toolbox (emphasising what is </a:t>
            </a:r>
            <a:r>
              <a:rPr lang="en-CA" sz="2482">
                <a:latin typeface="Google Sans"/>
                <a:ea typeface="Google Sans"/>
                <a:cs typeface="Google Sans"/>
                <a:sym typeface="Google Sans"/>
              </a:rPr>
              <a:t>important</a:t>
            </a:r>
            <a:r>
              <a:rPr lang="en-CA" sz="2482">
                <a:latin typeface="Google Sans"/>
                <a:ea typeface="Google Sans"/>
                <a:cs typeface="Google Sans"/>
                <a:sym typeface="Google Sans"/>
              </a:rPr>
              <a:t> for your students)</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27124" lvl="0" marL="4572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Additional</a:t>
            </a:r>
            <a:r>
              <a:rPr lang="en-CA" sz="2482">
                <a:latin typeface="Google Sans"/>
                <a:ea typeface="Google Sans"/>
                <a:cs typeface="Google Sans"/>
                <a:sym typeface="Google Sans"/>
              </a:rPr>
              <a:t> slides with other case studies and than </a:t>
            </a:r>
            <a:r>
              <a:rPr lang="en-CA" sz="2482">
                <a:latin typeface="Google Sans"/>
                <a:ea typeface="Google Sans"/>
                <a:cs typeface="Google Sans"/>
                <a:sym typeface="Google Sans"/>
              </a:rPr>
              <a:t>additional</a:t>
            </a:r>
            <a:r>
              <a:rPr lang="en-CA" sz="2482">
                <a:latin typeface="Google Sans"/>
                <a:ea typeface="Google Sans"/>
                <a:cs typeface="Google Sans"/>
                <a:sym typeface="Google Sans"/>
              </a:rPr>
              <a:t> resources for student to continue </a:t>
            </a:r>
            <a:r>
              <a:rPr lang="en-CA" sz="2482">
                <a:latin typeface="Google Sans"/>
                <a:ea typeface="Google Sans"/>
                <a:cs typeface="Google Sans"/>
                <a:sym typeface="Google Sans"/>
              </a:rPr>
              <a:t>their learning </a:t>
            </a:r>
            <a:endParaRPr sz="2482">
              <a:latin typeface="Google Sans"/>
              <a:ea typeface="Google Sans"/>
              <a:cs typeface="Google Sans"/>
              <a:sym typeface="Google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gcfc951ce8d_1_230"/>
          <p:cNvSpPr txBox="1"/>
          <p:nvPr>
            <p:ph type="ctrTitle"/>
          </p:nvPr>
        </p:nvSpPr>
        <p:spPr>
          <a:xfrm>
            <a:off x="311700" y="-53075"/>
            <a:ext cx="8520600" cy="7926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CA" sz="3400">
                <a:solidFill>
                  <a:srgbClr val="0070C0"/>
                </a:solidFill>
                <a:latin typeface="Google Sans"/>
                <a:ea typeface="Google Sans"/>
                <a:cs typeface="Google Sans"/>
                <a:sym typeface="Google Sans"/>
              </a:rPr>
              <a:t>Settler Colonialism</a:t>
            </a:r>
            <a:endParaRPr b="1" sz="3400">
              <a:solidFill>
                <a:srgbClr val="0070C0"/>
              </a:solidFill>
              <a:latin typeface="Google Sans"/>
              <a:ea typeface="Google Sans"/>
              <a:cs typeface="Google Sans"/>
              <a:sym typeface="Google Sans"/>
            </a:endParaRPr>
          </a:p>
        </p:txBody>
      </p:sp>
      <p:sp>
        <p:nvSpPr>
          <p:cNvPr id="422" name="Google Shape;422;gcfc951ce8d_1_230"/>
          <p:cNvSpPr txBox="1"/>
          <p:nvPr>
            <p:ph idx="1" type="subTitle"/>
          </p:nvPr>
        </p:nvSpPr>
        <p:spPr>
          <a:xfrm>
            <a:off x="110700" y="748675"/>
            <a:ext cx="5433000" cy="4250400"/>
          </a:xfrm>
          <a:prstGeom prst="rect">
            <a:avLst/>
          </a:prstGeom>
        </p:spPr>
        <p:txBody>
          <a:bodyPr anchorCtr="0" anchor="t" bIns="34275" lIns="68575" spcFirstLastPara="1" rIns="68575" wrap="square" tIns="34275">
            <a:normAutofit lnSpcReduction="20000"/>
          </a:bodyPr>
          <a:lstStyle/>
          <a:p>
            <a:pPr indent="0" lvl="0" marL="0" rtl="0" algn="l">
              <a:lnSpc>
                <a:spcPct val="115000"/>
              </a:lnSpc>
              <a:spcBef>
                <a:spcPts val="800"/>
              </a:spcBef>
              <a:spcAft>
                <a:spcPts val="0"/>
              </a:spcAft>
              <a:buSzPts val="1018"/>
              <a:buNone/>
            </a:pPr>
            <a:r>
              <a:rPr lang="en-CA" sz="1657">
                <a:latin typeface="Google Sans"/>
                <a:ea typeface="Google Sans"/>
                <a:cs typeface="Google Sans"/>
                <a:sym typeface="Google Sans"/>
              </a:rPr>
              <a:t>Settler Colonialism is the act of engaging with and imposing colonial tactics upon a population that is native to a space with desirable resources, </a:t>
            </a:r>
            <a:r>
              <a:rPr lang="en-CA" sz="1657">
                <a:latin typeface="Google Sans"/>
                <a:ea typeface="Google Sans"/>
                <a:cs typeface="Google Sans"/>
                <a:sym typeface="Google Sans"/>
              </a:rPr>
              <a:t>originally</a:t>
            </a:r>
            <a:r>
              <a:rPr lang="en-CA" sz="1657">
                <a:latin typeface="Google Sans"/>
                <a:ea typeface="Google Sans"/>
                <a:cs typeface="Google Sans"/>
                <a:sym typeface="Google Sans"/>
              </a:rPr>
              <a:t> justified with the Doctrine of Discovery. </a:t>
            </a:r>
            <a:endParaRPr sz="1657">
              <a:latin typeface="Google Sans"/>
              <a:ea typeface="Google Sans"/>
              <a:cs typeface="Google Sans"/>
              <a:sym typeface="Google Sans"/>
            </a:endParaRPr>
          </a:p>
          <a:p>
            <a:pPr indent="0" lvl="0" marL="0" rtl="0" algn="l">
              <a:lnSpc>
                <a:spcPct val="115000"/>
              </a:lnSpc>
              <a:spcBef>
                <a:spcPts val="800"/>
              </a:spcBef>
              <a:spcAft>
                <a:spcPts val="0"/>
              </a:spcAft>
              <a:buSzPts val="1018"/>
              <a:buNone/>
            </a:pPr>
            <a:r>
              <a:rPr lang="en-CA" sz="1657">
                <a:latin typeface="Google Sans"/>
                <a:ea typeface="Google Sans"/>
                <a:cs typeface="Google Sans"/>
                <a:sym typeface="Google Sans"/>
              </a:rPr>
              <a:t>Settler colonialism is the contrast to exploitation colonialism, which entails the economic policy of conquering a country to exploit its population as cheap or free labor and its natural resources as raw material. In this way, settler colonialism lasts indefinitely, except in the rare event of complete evacuation or settler decolonization.</a:t>
            </a:r>
            <a:endParaRPr sz="1657">
              <a:latin typeface="Google Sans"/>
              <a:ea typeface="Google Sans"/>
              <a:cs typeface="Google Sans"/>
              <a:sym typeface="Google Sans"/>
            </a:endParaRPr>
          </a:p>
          <a:p>
            <a:pPr indent="0" lvl="0" marL="0" rtl="0" algn="l">
              <a:lnSpc>
                <a:spcPct val="115000"/>
              </a:lnSpc>
              <a:spcBef>
                <a:spcPts val="800"/>
              </a:spcBef>
              <a:spcAft>
                <a:spcPts val="0"/>
              </a:spcAft>
              <a:buSzPts val="1018"/>
              <a:buNone/>
            </a:pPr>
            <a:r>
              <a:rPr lang="en-CA" sz="1657">
                <a:latin typeface="Google Sans"/>
                <a:ea typeface="Google Sans"/>
                <a:cs typeface="Google Sans"/>
                <a:sym typeface="Google Sans"/>
              </a:rPr>
              <a:t>Settler colonialism is far more insidious and long lasting in comparison as it functions to assimilate and/or eliminate the original population into or from (in this case, Western) dominant social ideals while still leaving minoritized groups at a disadvantage.</a:t>
            </a:r>
            <a:endParaRPr sz="1657">
              <a:latin typeface="Google Sans"/>
              <a:ea typeface="Google Sans"/>
              <a:cs typeface="Google Sans"/>
              <a:sym typeface="Google Sans"/>
            </a:endParaRPr>
          </a:p>
        </p:txBody>
      </p:sp>
      <p:pic>
        <p:nvPicPr>
          <p:cNvPr descr="This short film is part of 8 short, testimonial films, on the Haudenosaunee (Iroquois.) The Iroquois are embarking on an historic project about the 500-year history of the Iroquois, their relationship with Europe and America and their prophesies that, if heard, can help us navigate the oncoming changes due to climate change. This series of short films is done via their testimony, and creates the space for the Iroquois to tell their story as they strive to uphold the traditions and the legacy of their people while also protecting the central tenents of their people and their relationship and care for the Earth. &#10;&#10;This series was created by Tree Media in collaboration with Oren Lyons, Sid Hill and the Haudenosaunee. This series was created with the support of the Leonardo DiCaprio Foundation and with the support of Executive Producer Oliver Stanton.  For more information:  http://www.digitalwampum.org and http://www.treemedia.com" id="423" name="Google Shape;423;gcfc951ce8d_1_230" title="Doctrine of Discovery">
            <a:hlinkClick r:id="rId3"/>
          </p:cNvPr>
          <p:cNvPicPr preferRelativeResize="0"/>
          <p:nvPr/>
        </p:nvPicPr>
        <p:blipFill>
          <a:blip r:embed="rId4">
            <a:alphaModFix/>
          </a:blip>
          <a:stretch>
            <a:fillRect/>
          </a:stretch>
        </p:blipFill>
        <p:spPr>
          <a:xfrm>
            <a:off x="5880900" y="832588"/>
            <a:ext cx="3111950" cy="2333975"/>
          </a:xfrm>
          <a:prstGeom prst="rect">
            <a:avLst/>
          </a:prstGeom>
          <a:noFill/>
          <a:ln>
            <a:noFill/>
          </a:ln>
        </p:spPr>
      </p:pic>
      <p:sp>
        <p:nvSpPr>
          <p:cNvPr id="424" name="Google Shape;424;gcfc951ce8d_1_230"/>
          <p:cNvSpPr txBox="1"/>
          <p:nvPr/>
        </p:nvSpPr>
        <p:spPr>
          <a:xfrm>
            <a:off x="5927975" y="8326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solidFill>
                  <a:schemeClr val="lt1"/>
                </a:solidFill>
              </a:rPr>
              <a:t>Doctrine of Discovery</a:t>
            </a:r>
            <a:endParaRPr>
              <a:solidFill>
                <a:schemeClr val="lt1"/>
              </a:solidFill>
            </a:endParaRPr>
          </a:p>
        </p:txBody>
      </p:sp>
      <p:pic>
        <p:nvPicPr>
          <p:cNvPr descr="✪✪✪✪✪ http://www.theaudiopedia.com ✪✪✪✪✪&#10;&#10;what is SETTLER COLONIALISM? What does SETTLER COLONIALISM mean? SETTLER COLONIALISM meaning - SETTLER COLONIALISM definition - SETTLER COLONIALISM explanation.&#10;&#10;Source: Wikipedia.org article, adapted under https://creativecommons.org/licenses/by-sa/3.0/ license.&#10;&#10;Settler colonialism is a form of colonial formation whereby foreign people move into a region. An imperial power oversees the immigration of these settlers who consent, often only temporarily, to government by that authority. This colonization sometimes leads, by a variety of means, to depopulation of the previous inhabitants, and the settlers take over the land left vacant by the previous residents. Unlike other forms of colonialism, the &quot;colonizing authority&quot; (the imperial power) is not always the same nationality as the &quot;colonizing workforce&quot; (the settlers) in cases of settler colonialism. The settlers are, however, generally viewed by the colonizing authority as racially superior to the previous inhabitants, giving their social movements and political demands greater legitimacy than those of colonized peoples in the eyes of the home government.&#10;&#10;The land is the key resource in settler colonies, whereas natural (e.g. gold, cotton, oil) and human (e.g. labor, existing trade networks, convertible souls) resources are the main motivation behind other forms of colonialism. Normal colonialism typically ends, whereas settler colonialism lasts indefinitely, except in the rare event of complete evacuation (e.g., the Lost Colony of Roanoke) or settler decolonization. The historian of race and settler colonialism Patrick Wolfe writes that &quot;settler colonialism destroys to replace&quot; and insists that &quot;invasion&quot;, in settler colonial contexts, is &quot;a structure, not an event&quot;.&#10;&#10;This definition, by contrast, comes from the Settler Colonial Studies website:&#10;&#10;    Settler colonialism is a global and transnational phenomenon, and as much a thing of the past as a thing of the present. There is no such thing as neo-settler colonialism or post-settler colonialism because settler colonialism is a resilient formation that rarely ends. Not all migrants are settlers: settlers come to stay, and are founders of political orders who carry with them a distinct sovereign capacity. And settler colonialism is not colonialism: settlers want Indigenous people to vanish (but can make use of their labor before they are made to disappear). Sometimes settler colonial forms operate within colonial ones, sometimes they subvert them, sometimes they replace them. But even if colonialism and settler colonialism interpenetrate and overlap, they remain separate as they co-define each other." id="425" name="Google Shape;425;gcfc951ce8d_1_230" title="What is SETTLER COLONIALISM? What does SETTLER COLONIALISM mean? SETTLER COLONIALISM meaning">
            <a:hlinkClick r:id="rId5"/>
          </p:cNvPr>
          <p:cNvPicPr preferRelativeResize="0"/>
          <p:nvPr/>
        </p:nvPicPr>
        <p:blipFill>
          <a:blip r:embed="rId6">
            <a:alphaModFix/>
          </a:blip>
          <a:stretch>
            <a:fillRect/>
          </a:stretch>
        </p:blipFill>
        <p:spPr>
          <a:xfrm>
            <a:off x="5803775" y="3781325"/>
            <a:ext cx="1587625" cy="1190725"/>
          </a:xfrm>
          <a:prstGeom prst="rect">
            <a:avLst/>
          </a:prstGeom>
          <a:noFill/>
          <a:ln>
            <a:noFill/>
          </a:ln>
        </p:spPr>
      </p:pic>
      <p:pic>
        <p:nvPicPr>
          <p:cNvPr descr="Join Laura, Madison, and Lucor from the University of Denver as they explore the story of Johnny Appleseed and the continuing legacy of settler colonialism." id="426" name="Google Shape;426;gcfc951ce8d_1_230" title="Johnny Appleseed &amp; the Legacy of Settler Colonialism">
            <a:hlinkClick r:id="rId7"/>
          </p:cNvPr>
          <p:cNvPicPr preferRelativeResize="0"/>
          <p:nvPr/>
        </p:nvPicPr>
        <p:blipFill>
          <a:blip r:embed="rId8">
            <a:alphaModFix/>
          </a:blip>
          <a:stretch>
            <a:fillRect/>
          </a:stretch>
        </p:blipFill>
        <p:spPr>
          <a:xfrm>
            <a:off x="7492750" y="3746087"/>
            <a:ext cx="1587625" cy="1190715"/>
          </a:xfrm>
          <a:prstGeom prst="rect">
            <a:avLst/>
          </a:prstGeom>
          <a:noFill/>
          <a:ln>
            <a:noFill/>
          </a:ln>
        </p:spPr>
      </p:pic>
      <p:sp>
        <p:nvSpPr>
          <p:cNvPr id="427" name="Google Shape;427;gcfc951ce8d_1_230"/>
          <p:cNvSpPr txBox="1"/>
          <p:nvPr/>
        </p:nvSpPr>
        <p:spPr>
          <a:xfrm>
            <a:off x="7651475" y="3640625"/>
            <a:ext cx="1276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600">
                <a:solidFill>
                  <a:schemeClr val="lt1"/>
                </a:solidFill>
              </a:rPr>
              <a:t>Johnny Appleseed &amp; the Legacy of Settler Colonialism</a:t>
            </a:r>
            <a:endParaRPr sz="600">
              <a:solidFill>
                <a:schemeClr val="lt1"/>
              </a:solidFill>
            </a:endParaRPr>
          </a:p>
        </p:txBody>
      </p:sp>
      <p:sp>
        <p:nvSpPr>
          <p:cNvPr id="428" name="Google Shape;428;gcfc951ce8d_1_230"/>
          <p:cNvSpPr txBox="1"/>
          <p:nvPr/>
        </p:nvSpPr>
        <p:spPr>
          <a:xfrm>
            <a:off x="5746475" y="3716825"/>
            <a:ext cx="1676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600">
                <a:solidFill>
                  <a:schemeClr val="lt1"/>
                </a:solidFill>
              </a:rPr>
              <a:t>Useful</a:t>
            </a:r>
            <a:r>
              <a:rPr lang="en-CA" sz="600">
                <a:solidFill>
                  <a:schemeClr val="lt1"/>
                </a:solidFill>
              </a:rPr>
              <a:t> description of </a:t>
            </a:r>
            <a:r>
              <a:rPr lang="en-CA" sz="600">
                <a:solidFill>
                  <a:schemeClr val="lt1"/>
                </a:solidFill>
              </a:rPr>
              <a:t>Settler Colonialism (unfortunately by a white robot</a:t>
            </a:r>
            <a:endParaRPr sz="600">
              <a:solidFill>
                <a:schemeClr val="lt1"/>
              </a:solidFill>
            </a:endParaRPr>
          </a:p>
        </p:txBody>
      </p:sp>
      <p:sp>
        <p:nvSpPr>
          <p:cNvPr id="429" name="Google Shape;429;gcfc951ce8d_1_230"/>
          <p:cNvSpPr txBox="1"/>
          <p:nvPr>
            <p:ph idx="1" type="subTitle"/>
          </p:nvPr>
        </p:nvSpPr>
        <p:spPr>
          <a:xfrm>
            <a:off x="5984425" y="3427375"/>
            <a:ext cx="3228300" cy="400200"/>
          </a:xfrm>
          <a:prstGeom prst="rect">
            <a:avLst/>
          </a:prstGeom>
        </p:spPr>
        <p:txBody>
          <a:bodyPr anchorCtr="0" anchor="t" bIns="34275" lIns="68575" spcFirstLastPara="1" rIns="68575" wrap="square" tIns="34275">
            <a:normAutofit/>
          </a:bodyPr>
          <a:lstStyle/>
          <a:p>
            <a:pPr indent="0" lvl="0" marL="0" rtl="0" algn="l">
              <a:lnSpc>
                <a:spcPct val="105000"/>
              </a:lnSpc>
              <a:spcBef>
                <a:spcPts val="800"/>
              </a:spcBef>
              <a:spcAft>
                <a:spcPts val="0"/>
              </a:spcAft>
              <a:buSzPts val="1018"/>
              <a:buNone/>
            </a:pPr>
            <a:r>
              <a:rPr lang="en-CA" sz="1657">
                <a:latin typeface="Google Sans"/>
                <a:ea typeface="Google Sans"/>
                <a:cs typeface="Google Sans"/>
                <a:sym typeface="Google Sans"/>
              </a:rPr>
              <a:t>Other videos to check out…</a:t>
            </a:r>
            <a:endParaRPr sz="1657">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3"/>
                                        </p:tgtEl>
                                        <p:attrNameLst>
                                          <p:attrName>style.visibility</p:attrName>
                                        </p:attrNameLst>
                                      </p:cBhvr>
                                      <p:to>
                                        <p:strVal val="visible"/>
                                      </p:to>
                                    </p:set>
                                    <p:animEffect filter="fade" transition="in">
                                      <p:cBhvr>
                                        <p:cTn dur="1000"/>
                                        <p:tgtEl>
                                          <p:spTgt spid="4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5"/>
                                        </p:tgtEl>
                                        <p:attrNameLst>
                                          <p:attrName>style.visibility</p:attrName>
                                        </p:attrNameLst>
                                      </p:cBhvr>
                                      <p:to>
                                        <p:strVal val="visible"/>
                                      </p:to>
                                    </p:set>
                                    <p:animEffect filter="fade" transition="in">
                                      <p:cBhvr>
                                        <p:cTn dur="1000"/>
                                        <p:tgtEl>
                                          <p:spTgt spid="42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6"/>
                                        </p:tgtEl>
                                        <p:attrNameLst>
                                          <p:attrName>style.visibility</p:attrName>
                                        </p:attrNameLst>
                                      </p:cBhvr>
                                      <p:to>
                                        <p:strVal val="visible"/>
                                      </p:to>
                                    </p:set>
                                    <p:animEffect filter="fade" transition="in">
                                      <p:cBhvr>
                                        <p:cTn dur="1000"/>
                                        <p:tgtEl>
                                          <p:spTgt spid="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gcfc951ce8d_1_224"/>
          <p:cNvSpPr txBox="1"/>
          <p:nvPr>
            <p:ph type="ctrTitle"/>
          </p:nvPr>
        </p:nvSpPr>
        <p:spPr>
          <a:xfrm>
            <a:off x="-625425" y="-18100"/>
            <a:ext cx="6196500" cy="5403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CA" sz="2700">
                <a:solidFill>
                  <a:srgbClr val="0070C0"/>
                </a:solidFill>
                <a:latin typeface="Google Sans"/>
                <a:ea typeface="Google Sans"/>
                <a:cs typeface="Google Sans"/>
                <a:sym typeface="Google Sans"/>
              </a:rPr>
              <a:t>Territory and Treaty Rights</a:t>
            </a:r>
            <a:endParaRPr b="1" sz="2700">
              <a:solidFill>
                <a:srgbClr val="0070C0"/>
              </a:solidFill>
              <a:latin typeface="Google Sans"/>
              <a:ea typeface="Google Sans"/>
              <a:cs typeface="Google Sans"/>
              <a:sym typeface="Google Sans"/>
            </a:endParaRPr>
          </a:p>
        </p:txBody>
      </p:sp>
      <p:sp>
        <p:nvSpPr>
          <p:cNvPr id="435" name="Google Shape;435;gcfc951ce8d_1_224"/>
          <p:cNvSpPr txBox="1"/>
          <p:nvPr/>
        </p:nvSpPr>
        <p:spPr>
          <a:xfrm>
            <a:off x="182850" y="3111600"/>
            <a:ext cx="55005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a:solidFill>
                  <a:schemeClr val="dk1"/>
                </a:solidFill>
                <a:latin typeface="Google Sans"/>
                <a:ea typeface="Google Sans"/>
                <a:cs typeface="Google Sans"/>
                <a:sym typeface="Google Sans"/>
              </a:rPr>
              <a:t>The case of </a:t>
            </a:r>
            <a:r>
              <a:rPr b="1" i="1" lang="en-CA" sz="1200">
                <a:solidFill>
                  <a:schemeClr val="dk1"/>
                </a:solidFill>
                <a:latin typeface="Google Sans"/>
                <a:ea typeface="Google Sans"/>
                <a:cs typeface="Google Sans"/>
                <a:sym typeface="Google Sans"/>
              </a:rPr>
              <a:t>Delgamuukw v. British Columbia</a:t>
            </a:r>
            <a:r>
              <a:rPr lang="en-CA" sz="1200">
                <a:solidFill>
                  <a:schemeClr val="dk1"/>
                </a:solidFill>
                <a:latin typeface="Google Sans"/>
                <a:ea typeface="Google Sans"/>
                <a:cs typeface="Google Sans"/>
                <a:sym typeface="Google Sans"/>
              </a:rPr>
              <a:t> (1997) has served a large role in the Treaty process here in BC. </a:t>
            </a:r>
            <a:r>
              <a:rPr b="1" i="1" lang="en-CA" sz="1200">
                <a:solidFill>
                  <a:schemeClr val="dk1"/>
                </a:solidFill>
                <a:latin typeface="Google Sans"/>
                <a:ea typeface="Google Sans"/>
                <a:cs typeface="Google Sans"/>
                <a:sym typeface="Google Sans"/>
              </a:rPr>
              <a:t>Delgamuukw </a:t>
            </a:r>
            <a:r>
              <a:rPr lang="en-CA" sz="1200">
                <a:solidFill>
                  <a:schemeClr val="dk1"/>
                </a:solidFill>
                <a:latin typeface="Google Sans"/>
                <a:ea typeface="Google Sans"/>
                <a:cs typeface="Google Sans"/>
                <a:sym typeface="Google Sans"/>
              </a:rPr>
              <a:t>confirmed that aboriginal title was never extinguished in BC and therefore still exists; it is a burden on Crown title; and when dealing with Crown land the government must consult with and may have to accommodate First Nations whose rights are affected.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t/>
            </a:r>
            <a:endParaRPr sz="1200">
              <a:solidFill>
                <a:schemeClr val="dk1"/>
              </a:solidFill>
              <a:latin typeface="Google Sans"/>
              <a:ea typeface="Google Sans"/>
              <a:cs typeface="Google Sans"/>
              <a:sym typeface="Google Sans"/>
            </a:endParaRPr>
          </a:p>
          <a:p>
            <a:pPr indent="0" lvl="0" marL="0" rtl="0" algn="l">
              <a:spcBef>
                <a:spcPts val="0"/>
              </a:spcBef>
              <a:spcAft>
                <a:spcPts val="0"/>
              </a:spcAft>
              <a:buNone/>
            </a:pPr>
            <a:r>
              <a:rPr lang="en-CA" sz="1200">
                <a:solidFill>
                  <a:schemeClr val="dk1"/>
                </a:solidFill>
                <a:latin typeface="Google Sans"/>
                <a:ea typeface="Google Sans"/>
                <a:cs typeface="Google Sans"/>
                <a:sym typeface="Google Sans"/>
              </a:rPr>
              <a:t>However, section 35 does not define these rights, and uncertainty about how and where these rights apply can discourage investment and economic development in BC. Treaties provide certainty and will clarify aboriginal rights and title, ownership of BC's land and resources.</a:t>
            </a:r>
            <a:endParaRPr sz="1200"/>
          </a:p>
        </p:txBody>
      </p:sp>
      <p:sp>
        <p:nvSpPr>
          <p:cNvPr id="436" name="Google Shape;436;gcfc951ce8d_1_224"/>
          <p:cNvSpPr txBox="1"/>
          <p:nvPr/>
        </p:nvSpPr>
        <p:spPr>
          <a:xfrm>
            <a:off x="182850" y="521150"/>
            <a:ext cx="4947900" cy="24216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lang="en-CA" sz="1200">
                <a:solidFill>
                  <a:schemeClr val="dk1"/>
                </a:solidFill>
                <a:latin typeface="Google Sans"/>
                <a:ea typeface="Google Sans"/>
                <a:cs typeface="Google Sans"/>
                <a:sym typeface="Google Sans"/>
              </a:rPr>
              <a:t>Canada and the British commonwealth acknowledge that Indigenous people hold the original title to the land here in so called Canada, but this has been disputed and redressed for centuries. </a:t>
            </a:r>
            <a:endParaRPr sz="1200">
              <a:solidFill>
                <a:schemeClr val="dk1"/>
              </a:solidFill>
              <a:latin typeface="Google Sans"/>
              <a:ea typeface="Google Sans"/>
              <a:cs typeface="Google Sans"/>
              <a:sym typeface="Google Sans"/>
            </a:endParaRPr>
          </a:p>
          <a:p>
            <a:pPr indent="0" lvl="0" marL="0" rtl="0" algn="l">
              <a:spcBef>
                <a:spcPts val="800"/>
              </a:spcBef>
              <a:spcAft>
                <a:spcPts val="0"/>
              </a:spcAft>
              <a:buNone/>
            </a:pPr>
            <a:r>
              <a:rPr lang="en-CA" sz="1200">
                <a:solidFill>
                  <a:schemeClr val="dk1"/>
                </a:solidFill>
                <a:latin typeface="Google Sans"/>
                <a:ea typeface="Google Sans"/>
                <a:cs typeface="Google Sans"/>
                <a:sym typeface="Google Sans"/>
              </a:rPr>
              <a:t>This title and the inherent rights of Indigenous people are both recognized in Section 25 of the Canadian Charter of Rights and Section 35 of the Constitution Act. </a:t>
            </a:r>
            <a:endParaRPr sz="1200">
              <a:solidFill>
                <a:schemeClr val="dk1"/>
              </a:solidFill>
              <a:latin typeface="Google Sans"/>
              <a:ea typeface="Google Sans"/>
              <a:cs typeface="Google Sans"/>
              <a:sym typeface="Google Sans"/>
            </a:endParaRPr>
          </a:p>
          <a:p>
            <a:pPr indent="0" lvl="0" marL="0" rtl="0" algn="l">
              <a:spcBef>
                <a:spcPts val="800"/>
              </a:spcBef>
              <a:spcAft>
                <a:spcPts val="0"/>
              </a:spcAft>
              <a:buNone/>
            </a:pPr>
            <a:r>
              <a:rPr lang="en-CA" sz="1200">
                <a:solidFill>
                  <a:schemeClr val="dk1"/>
                </a:solidFill>
                <a:latin typeface="Google Sans"/>
                <a:ea typeface="Google Sans"/>
                <a:cs typeface="Google Sans"/>
                <a:sym typeface="Google Sans"/>
              </a:rPr>
              <a:t>The original nature and intention of treaties was to create amicable relations between settlers and Indigenous peoples, but this has not historically always been the case. Section 35 confirmed that Aboriginal title and rights exist regardless of whether or not a treaty has been signed. </a:t>
            </a:r>
            <a:endParaRPr sz="1200">
              <a:latin typeface="Google Sans"/>
              <a:ea typeface="Google Sans"/>
              <a:cs typeface="Google Sans"/>
              <a:sym typeface="Google Sans"/>
            </a:endParaRPr>
          </a:p>
        </p:txBody>
      </p:sp>
      <p:pic>
        <p:nvPicPr>
          <p:cNvPr descr="What is the made-in-BC treaty negotiations process? Why do we have it? What will it accomplish? Who is involved? This brief video explains the basics of treaty negotiations in British Columbia." id="437" name="Google Shape;437;gcfc951ce8d_1_224" title="BC Treaty 101">
            <a:hlinkClick r:id="rId3"/>
          </p:cNvPr>
          <p:cNvPicPr preferRelativeResize="0"/>
          <p:nvPr/>
        </p:nvPicPr>
        <p:blipFill>
          <a:blip r:embed="rId4">
            <a:alphaModFix/>
          </a:blip>
          <a:stretch>
            <a:fillRect/>
          </a:stretch>
        </p:blipFill>
        <p:spPr>
          <a:xfrm>
            <a:off x="5537658" y="126150"/>
            <a:ext cx="3228790" cy="2421600"/>
          </a:xfrm>
          <a:prstGeom prst="rect">
            <a:avLst/>
          </a:prstGeom>
          <a:noFill/>
          <a:ln>
            <a:noFill/>
          </a:ln>
        </p:spPr>
      </p:pic>
      <p:pic>
        <p:nvPicPr>
          <p:cNvPr descr="The need for treaties and the rationale behind the treaty negotiations process are explored by high schools students in this 2000 video. They develop an understanding of the political, historical, economic and legal factors behind treaties." id="438" name="Google Shape;438;gcfc951ce8d_1_224" title="What's the deal with treaties?">
            <a:hlinkClick r:id="rId5"/>
          </p:cNvPr>
          <p:cNvPicPr preferRelativeResize="0"/>
          <p:nvPr/>
        </p:nvPicPr>
        <p:blipFill>
          <a:blip r:embed="rId6">
            <a:alphaModFix/>
          </a:blip>
          <a:stretch>
            <a:fillRect/>
          </a:stretch>
        </p:blipFill>
        <p:spPr>
          <a:xfrm>
            <a:off x="7391225" y="2940725"/>
            <a:ext cx="1309883" cy="982412"/>
          </a:xfrm>
          <a:prstGeom prst="rect">
            <a:avLst/>
          </a:prstGeom>
          <a:noFill/>
          <a:ln>
            <a:noFill/>
          </a:ln>
        </p:spPr>
      </p:pic>
      <p:pic>
        <p:nvPicPr>
          <p:cNvPr id="439" name="Google Shape;439;gcfc951ce8d_1_224"/>
          <p:cNvPicPr preferRelativeResize="0"/>
          <p:nvPr/>
        </p:nvPicPr>
        <p:blipFill>
          <a:blip r:embed="rId7">
            <a:alphaModFix/>
          </a:blip>
          <a:stretch>
            <a:fillRect/>
          </a:stretch>
        </p:blipFill>
        <p:spPr>
          <a:xfrm>
            <a:off x="6066325" y="2940725"/>
            <a:ext cx="1142899" cy="1490624"/>
          </a:xfrm>
          <a:prstGeom prst="rect">
            <a:avLst/>
          </a:prstGeom>
          <a:noFill/>
          <a:ln>
            <a:noFill/>
          </a:ln>
        </p:spPr>
      </p:pic>
      <p:pic>
        <p:nvPicPr>
          <p:cNvPr id="440" name="Google Shape;440;gcfc951ce8d_1_224" title="Understanding Modern Treaties in BC: reconciliation journey stories and honouring our promises">
            <a:hlinkClick r:id="rId8"/>
          </p:cNvPr>
          <p:cNvPicPr preferRelativeResize="0"/>
          <p:nvPr/>
        </p:nvPicPr>
        <p:blipFill>
          <a:blip r:embed="rId9">
            <a:alphaModFix/>
          </a:blip>
          <a:stretch>
            <a:fillRect/>
          </a:stretch>
        </p:blipFill>
        <p:spPr>
          <a:xfrm>
            <a:off x="7363600" y="4049832"/>
            <a:ext cx="1309876" cy="982392"/>
          </a:xfrm>
          <a:prstGeom prst="rect">
            <a:avLst/>
          </a:prstGeom>
          <a:noFill/>
          <a:ln>
            <a:noFill/>
          </a:ln>
        </p:spPr>
      </p:pic>
      <p:sp>
        <p:nvSpPr>
          <p:cNvPr id="441" name="Google Shape;441;gcfc951ce8d_1_224">
            <a:hlinkClick r:id="rId10"/>
          </p:cNvPr>
          <p:cNvSpPr txBox="1"/>
          <p:nvPr/>
        </p:nvSpPr>
        <p:spPr>
          <a:xfrm>
            <a:off x="6381425" y="4399775"/>
            <a:ext cx="512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u="sng">
                <a:solidFill>
                  <a:schemeClr val="hlink"/>
                </a:solidFill>
                <a:latin typeface="Google Sans"/>
                <a:ea typeface="Google Sans"/>
                <a:cs typeface="Google Sans"/>
                <a:sym typeface="Google Sans"/>
                <a:hlinkClick r:id="rId11"/>
              </a:rPr>
              <a:t>Link</a:t>
            </a:r>
            <a:r>
              <a:rPr lang="en-CA" sz="1200">
                <a:solidFill>
                  <a:schemeClr val="dk1"/>
                </a:solidFill>
                <a:latin typeface="Google Sans"/>
                <a:ea typeface="Google Sans"/>
                <a:cs typeface="Google Sans"/>
                <a:sym typeface="Google Sans"/>
              </a:rPr>
              <a:t> </a:t>
            </a:r>
            <a:endParaRPr sz="1200"/>
          </a:p>
        </p:txBody>
      </p:sp>
      <p:sp>
        <p:nvSpPr>
          <p:cNvPr id="442" name="Google Shape;442;gcfc951ce8d_1_224"/>
          <p:cNvSpPr txBox="1"/>
          <p:nvPr/>
        </p:nvSpPr>
        <p:spPr>
          <a:xfrm>
            <a:off x="6066325" y="2623950"/>
            <a:ext cx="23457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a:solidFill>
                  <a:schemeClr val="dk1"/>
                </a:solidFill>
                <a:latin typeface="Google Sans"/>
                <a:ea typeface="Google Sans"/>
                <a:cs typeface="Google Sans"/>
                <a:sym typeface="Google Sans"/>
              </a:rPr>
              <a:t>More  info and videos</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7"/>
                                        </p:tgtEl>
                                        <p:attrNameLst>
                                          <p:attrName>style.visibility</p:attrName>
                                        </p:attrNameLst>
                                      </p:cBhvr>
                                      <p:to>
                                        <p:strVal val="visible"/>
                                      </p:to>
                                    </p:set>
                                    <p:animEffect filter="fade" transition="in">
                                      <p:cBhvr>
                                        <p:cTn dur="1000"/>
                                        <p:tgtEl>
                                          <p:spTgt spid="4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8"/>
                                        </p:tgtEl>
                                        <p:attrNameLst>
                                          <p:attrName>style.visibility</p:attrName>
                                        </p:attrNameLst>
                                      </p:cBhvr>
                                      <p:to>
                                        <p:strVal val="visible"/>
                                      </p:to>
                                    </p:set>
                                    <p:animEffect filter="fade" transition="in">
                                      <p:cBhvr>
                                        <p:cTn dur="1000"/>
                                        <p:tgtEl>
                                          <p:spTgt spid="4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1000"/>
                                        <p:tgtEl>
                                          <p:spTgt spid="4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cfc951ce8d_1_246"/>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448" name="Google Shape;448;gcfc951ce8d_1_246"/>
          <p:cNvSpPr txBox="1"/>
          <p:nvPr>
            <p:ph type="ctrTitle"/>
          </p:nvPr>
        </p:nvSpPr>
        <p:spPr>
          <a:xfrm>
            <a:off x="120175" y="-81800"/>
            <a:ext cx="8768400" cy="11451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2780">
                <a:solidFill>
                  <a:srgbClr val="0070C0"/>
                </a:solidFill>
                <a:latin typeface="Google Sans"/>
                <a:ea typeface="Google Sans"/>
                <a:cs typeface="Google Sans"/>
                <a:sym typeface="Google Sans"/>
              </a:rPr>
              <a:t>Racism - w</a:t>
            </a:r>
            <a:r>
              <a:rPr b="1" lang="en-CA" sz="2780">
                <a:solidFill>
                  <a:srgbClr val="0070C0"/>
                </a:solidFill>
                <a:latin typeface="Google Sans"/>
                <a:ea typeface="Google Sans"/>
                <a:cs typeface="Google Sans"/>
                <a:sym typeface="Google Sans"/>
              </a:rPr>
              <a:t>orking definitions from Ibram X. Kendi</a:t>
            </a:r>
            <a:endParaRPr b="1" sz="2780">
              <a:solidFill>
                <a:srgbClr val="0070C0"/>
              </a:solidFill>
              <a:latin typeface="Google Sans"/>
              <a:ea typeface="Google Sans"/>
              <a:cs typeface="Google Sans"/>
              <a:sym typeface="Google Sans"/>
            </a:endParaRPr>
          </a:p>
        </p:txBody>
      </p:sp>
      <p:pic>
        <p:nvPicPr>
          <p:cNvPr id="449" name="Google Shape;449;gcfc951ce8d_1_246"/>
          <p:cNvPicPr preferRelativeResize="0"/>
          <p:nvPr/>
        </p:nvPicPr>
        <p:blipFill>
          <a:blip r:embed="rId3">
            <a:alphaModFix/>
          </a:blip>
          <a:stretch>
            <a:fillRect/>
          </a:stretch>
        </p:blipFill>
        <p:spPr>
          <a:xfrm>
            <a:off x="7107300" y="3564209"/>
            <a:ext cx="969900" cy="1489266"/>
          </a:xfrm>
          <a:prstGeom prst="rect">
            <a:avLst/>
          </a:prstGeom>
          <a:noFill/>
          <a:ln>
            <a:noFill/>
          </a:ln>
        </p:spPr>
      </p:pic>
      <p:sp>
        <p:nvSpPr>
          <p:cNvPr id="450" name="Google Shape;450;gcfc951ce8d_1_246"/>
          <p:cNvSpPr txBox="1"/>
          <p:nvPr>
            <p:ph idx="4294967295" type="title"/>
          </p:nvPr>
        </p:nvSpPr>
        <p:spPr>
          <a:xfrm>
            <a:off x="169525" y="2830800"/>
            <a:ext cx="5279100" cy="1200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None/>
            </a:pPr>
            <a:r>
              <a:rPr b="1" lang="en-CA" sz="1700">
                <a:latin typeface="Google Sans"/>
                <a:ea typeface="Google Sans"/>
                <a:cs typeface="Google Sans"/>
                <a:sym typeface="Google Sans"/>
              </a:rPr>
              <a:t>Racist </a:t>
            </a:r>
            <a:r>
              <a:rPr lang="en-CA" sz="1700">
                <a:latin typeface="Google Sans"/>
                <a:ea typeface="Google Sans"/>
                <a:cs typeface="Google Sans"/>
                <a:sym typeface="Google Sans"/>
              </a:rPr>
              <a:t>- one who is supporting a racist policy through their actions or inaction or expressing a racist idea.</a:t>
            </a:r>
            <a:endParaRPr sz="1700">
              <a:latin typeface="Google Sans"/>
              <a:ea typeface="Google Sans"/>
              <a:cs typeface="Google Sans"/>
              <a:sym typeface="Google Sans"/>
            </a:endParaRPr>
          </a:p>
        </p:txBody>
      </p:sp>
      <p:sp>
        <p:nvSpPr>
          <p:cNvPr id="451" name="Google Shape;451;gcfc951ce8d_1_246"/>
          <p:cNvSpPr txBox="1"/>
          <p:nvPr>
            <p:ph idx="4294967295" type="title"/>
          </p:nvPr>
        </p:nvSpPr>
        <p:spPr>
          <a:xfrm>
            <a:off x="194159" y="837925"/>
            <a:ext cx="5052000" cy="7935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None/>
            </a:pPr>
            <a:r>
              <a:rPr b="1" lang="en-CA" sz="1700">
                <a:latin typeface="Google Sans"/>
                <a:ea typeface="Google Sans"/>
                <a:cs typeface="Google Sans"/>
                <a:sym typeface="Google Sans"/>
              </a:rPr>
              <a:t>Racism </a:t>
            </a:r>
            <a:r>
              <a:rPr lang="en-CA" sz="1700">
                <a:latin typeface="Google Sans"/>
                <a:ea typeface="Google Sans"/>
                <a:cs typeface="Google Sans"/>
                <a:sym typeface="Google Sans"/>
              </a:rPr>
              <a:t>- a marriage of racist policies and ideas that produces or normalizes racial inequalities</a:t>
            </a:r>
            <a:endParaRPr sz="1700">
              <a:latin typeface="Google Sans"/>
              <a:ea typeface="Google Sans"/>
              <a:cs typeface="Google Sans"/>
              <a:sym typeface="Google Sans"/>
            </a:endParaRPr>
          </a:p>
        </p:txBody>
      </p:sp>
      <p:sp>
        <p:nvSpPr>
          <p:cNvPr id="452" name="Google Shape;452;gcfc951ce8d_1_246"/>
          <p:cNvSpPr txBox="1"/>
          <p:nvPr>
            <p:ph idx="4294967295" type="title"/>
          </p:nvPr>
        </p:nvSpPr>
        <p:spPr>
          <a:xfrm>
            <a:off x="170078" y="3776975"/>
            <a:ext cx="5052000" cy="1200300"/>
          </a:xfrm>
          <a:prstGeom prst="rect">
            <a:avLst/>
          </a:prstGeom>
          <a:noFill/>
          <a:ln>
            <a:noFill/>
          </a:ln>
        </p:spPr>
        <p:txBody>
          <a:bodyPr anchorCtr="0" anchor="ctr" bIns="45700" lIns="91425" spcFirstLastPara="1" rIns="91425" wrap="square" tIns="45700">
            <a:normAutofit/>
          </a:bodyPr>
          <a:lstStyle/>
          <a:p>
            <a:pPr indent="0" lvl="0" marL="0" rtl="0" algn="l">
              <a:lnSpc>
                <a:spcPct val="115000"/>
              </a:lnSpc>
              <a:spcBef>
                <a:spcPts val="0"/>
              </a:spcBef>
              <a:spcAft>
                <a:spcPts val="0"/>
              </a:spcAft>
              <a:buNone/>
            </a:pPr>
            <a:r>
              <a:rPr b="1" lang="en-CA" sz="1600">
                <a:latin typeface="Google Sans"/>
                <a:ea typeface="Google Sans"/>
                <a:cs typeface="Google Sans"/>
                <a:sym typeface="Google Sans"/>
              </a:rPr>
              <a:t>Antiracist </a:t>
            </a:r>
            <a:r>
              <a:rPr lang="en-CA" sz="1600">
                <a:latin typeface="Google Sans"/>
                <a:ea typeface="Google Sans"/>
                <a:cs typeface="Google Sans"/>
                <a:sym typeface="Google Sans"/>
              </a:rPr>
              <a:t>- one who is supporting the idea that racial groups are equals and none need developing, and is supporting policy that reduces racial inequality</a:t>
            </a:r>
            <a:endParaRPr sz="1600">
              <a:latin typeface="Google Sans"/>
              <a:ea typeface="Google Sans"/>
              <a:cs typeface="Google Sans"/>
              <a:sym typeface="Google Sans"/>
            </a:endParaRPr>
          </a:p>
        </p:txBody>
      </p:sp>
      <p:sp>
        <p:nvSpPr>
          <p:cNvPr id="453" name="Google Shape;453;gcfc951ce8d_1_246"/>
          <p:cNvSpPr txBox="1"/>
          <p:nvPr>
            <p:ph idx="4294967295" type="title"/>
          </p:nvPr>
        </p:nvSpPr>
        <p:spPr>
          <a:xfrm>
            <a:off x="170937" y="1860025"/>
            <a:ext cx="5598900" cy="745500"/>
          </a:xfrm>
          <a:prstGeom prst="rect">
            <a:avLst/>
          </a:prstGeom>
          <a:noFill/>
          <a:ln>
            <a:noFill/>
          </a:ln>
        </p:spPr>
        <p:txBody>
          <a:bodyPr anchorCtr="0" anchor="ctr" bIns="45700" lIns="91425" spcFirstLastPara="1" rIns="91425" wrap="square" tIns="45700">
            <a:noAutofit/>
          </a:bodyPr>
          <a:lstStyle/>
          <a:p>
            <a:pPr indent="0" lvl="0" marL="0" rtl="0" algn="l">
              <a:lnSpc>
                <a:spcPct val="115000"/>
              </a:lnSpc>
              <a:spcBef>
                <a:spcPts val="0"/>
              </a:spcBef>
              <a:spcAft>
                <a:spcPts val="0"/>
              </a:spcAft>
              <a:buNone/>
            </a:pPr>
            <a:r>
              <a:rPr b="1" lang="en-CA" sz="1700">
                <a:latin typeface="Google Sans"/>
                <a:ea typeface="Google Sans"/>
                <a:cs typeface="Google Sans"/>
                <a:sym typeface="Google Sans"/>
              </a:rPr>
              <a:t>Racist policy </a:t>
            </a:r>
            <a:r>
              <a:rPr lang="en-CA" sz="1700">
                <a:latin typeface="Google Sans"/>
                <a:ea typeface="Google Sans"/>
                <a:cs typeface="Google Sans"/>
                <a:sym typeface="Google Sans"/>
              </a:rPr>
              <a:t>- any measure that produces or sustains racial inequity between racial groups  (policy = written or unwritten laws, rules, procedures, processes, guidelines that govern people)</a:t>
            </a:r>
            <a:endParaRPr sz="1700">
              <a:latin typeface="Google Sans"/>
              <a:ea typeface="Google Sans"/>
              <a:cs typeface="Google Sans"/>
              <a:sym typeface="Google Sans"/>
            </a:endParaRPr>
          </a:p>
        </p:txBody>
      </p:sp>
      <p:pic>
        <p:nvPicPr>
          <p:cNvPr descr="During an October JFK Jr. Forum opening the 2021 Truth and Transformation Conference with the Harvard Ash Center for Democratic Governance and Innovation's Institutional Antiracism and Accountability Project, Dr. Ibram X. Kendi was asked how to respond to those who believe we live in a post-racial society." id="454" name="Google Shape;454;gcfc951ce8d_1_246" title="JFK Jr. Forum Clip: Ibram X. Kendi on Defining Racism">
            <a:hlinkClick r:id="rId4"/>
          </p:cNvPr>
          <p:cNvPicPr preferRelativeResize="0"/>
          <p:nvPr/>
        </p:nvPicPr>
        <p:blipFill>
          <a:blip r:embed="rId5">
            <a:alphaModFix/>
          </a:blip>
          <a:stretch>
            <a:fillRect/>
          </a:stretch>
        </p:blipFill>
        <p:spPr>
          <a:xfrm>
            <a:off x="5630975" y="946688"/>
            <a:ext cx="3430126" cy="257260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10ecf7b8304_0_13"/>
          <p:cNvSpPr txBox="1"/>
          <p:nvPr>
            <p:ph type="ctrTitle"/>
          </p:nvPr>
        </p:nvSpPr>
        <p:spPr>
          <a:xfrm>
            <a:off x="306450" y="145773"/>
            <a:ext cx="6858000" cy="644700"/>
          </a:xfrm>
          <a:prstGeom prst="rect">
            <a:avLst/>
          </a:prstGeom>
        </p:spPr>
        <p:txBody>
          <a:bodyPr anchorCtr="0" anchor="b" bIns="34275" lIns="68575" spcFirstLastPara="1" rIns="68575" wrap="square" tIns="34275">
            <a:normAutofit fontScale="90000"/>
          </a:bodyPr>
          <a:lstStyle/>
          <a:p>
            <a:pPr indent="0" lvl="0" marL="0" rtl="0" algn="l">
              <a:spcBef>
                <a:spcPts val="0"/>
              </a:spcBef>
              <a:spcAft>
                <a:spcPts val="0"/>
              </a:spcAft>
              <a:buNone/>
            </a:pPr>
            <a:r>
              <a:rPr lang="en-CA">
                <a:solidFill>
                  <a:schemeClr val="accent1"/>
                </a:solidFill>
                <a:latin typeface="Google Sans Medium"/>
                <a:ea typeface="Google Sans Medium"/>
                <a:cs typeface="Google Sans Medium"/>
                <a:sym typeface="Google Sans Medium"/>
              </a:rPr>
              <a:t>Capitalism</a:t>
            </a:r>
            <a:endParaRPr>
              <a:solidFill>
                <a:schemeClr val="accent1"/>
              </a:solidFill>
              <a:latin typeface="Google Sans Medium"/>
              <a:ea typeface="Google Sans Medium"/>
              <a:cs typeface="Google Sans Medium"/>
              <a:sym typeface="Google Sans Medium"/>
            </a:endParaRPr>
          </a:p>
        </p:txBody>
      </p:sp>
      <p:sp>
        <p:nvSpPr>
          <p:cNvPr id="461" name="Google Shape;461;g10ecf7b8304_0_13"/>
          <p:cNvSpPr txBox="1"/>
          <p:nvPr>
            <p:ph idx="1" type="subTitle"/>
          </p:nvPr>
        </p:nvSpPr>
        <p:spPr>
          <a:xfrm>
            <a:off x="144950" y="992250"/>
            <a:ext cx="4720200" cy="4018500"/>
          </a:xfrm>
          <a:prstGeom prst="rect">
            <a:avLst/>
          </a:prstGeom>
        </p:spPr>
        <p:txBody>
          <a:bodyPr anchorCtr="0" anchor="t" bIns="34275" lIns="68575" spcFirstLastPara="1" rIns="68575" wrap="square" tIns="34275">
            <a:normAutofit fontScale="85000" lnSpcReduction="20000"/>
          </a:bodyPr>
          <a:lstStyle/>
          <a:p>
            <a:pPr indent="0" lvl="0" marL="0" rtl="0" algn="l">
              <a:lnSpc>
                <a:spcPct val="115000"/>
              </a:lnSpc>
              <a:spcBef>
                <a:spcPts val="800"/>
              </a:spcBef>
              <a:spcAft>
                <a:spcPts val="0"/>
              </a:spcAft>
              <a:buNone/>
            </a:pPr>
            <a:r>
              <a:rPr lang="en-CA">
                <a:latin typeface="Google Sans"/>
                <a:ea typeface="Google Sans"/>
                <a:cs typeface="Google Sans"/>
                <a:sym typeface="Google Sans"/>
              </a:rPr>
              <a:t>Capitalism has a deep and long entrenched history with colonialism. Some of the first instances of this in what we now know as Canada, are seen in the imposition of the fur trade and mercantilism style trade systems. Capitalism functioned then (and continues to now) as a tool to further the agenda of Colonizers, in their efforts to exploit natural resources. </a:t>
            </a:r>
            <a:endParaRPr>
              <a:latin typeface="Google Sans"/>
              <a:ea typeface="Google Sans"/>
              <a:cs typeface="Google Sans"/>
              <a:sym typeface="Google Sans"/>
            </a:endParaRPr>
          </a:p>
          <a:p>
            <a:pPr indent="0" lvl="0" marL="0" rtl="0" algn="l">
              <a:lnSpc>
                <a:spcPct val="115000"/>
              </a:lnSpc>
              <a:spcBef>
                <a:spcPts val="800"/>
              </a:spcBef>
              <a:spcAft>
                <a:spcPts val="0"/>
              </a:spcAft>
              <a:buNone/>
            </a:pPr>
            <a:r>
              <a:rPr lang="en-CA">
                <a:latin typeface="Google Sans"/>
                <a:ea typeface="Google Sans"/>
                <a:cs typeface="Google Sans"/>
                <a:sym typeface="Google Sans"/>
              </a:rPr>
              <a:t>The other facets of colonialism already discussed (eg: assimilation, resource extraction, exploitative labour) all still exist today, but are not as hegemonically accepted as capitalism. The way that colonialism uses capitalism as a tool to dispossess Indigenous peoples, is by assigning value to resources and land. This informs practices today,like resource extraction, in the way that land and resources are treated as capital.</a:t>
            </a:r>
            <a:endParaRPr>
              <a:latin typeface="Google Sans"/>
              <a:ea typeface="Google Sans"/>
              <a:cs typeface="Google Sans"/>
              <a:sym typeface="Google Sans"/>
            </a:endParaRPr>
          </a:p>
        </p:txBody>
      </p:sp>
      <p:pic>
        <p:nvPicPr>
          <p:cNvPr id="462" name="Google Shape;462;g10ecf7b8304_0_13"/>
          <p:cNvPicPr preferRelativeResize="0"/>
          <p:nvPr/>
        </p:nvPicPr>
        <p:blipFill>
          <a:blip r:embed="rId3">
            <a:alphaModFix/>
          </a:blip>
          <a:stretch>
            <a:fillRect/>
          </a:stretch>
        </p:blipFill>
        <p:spPr>
          <a:xfrm>
            <a:off x="5332850" y="180875"/>
            <a:ext cx="3481051" cy="1957176"/>
          </a:xfrm>
          <a:prstGeom prst="rect">
            <a:avLst/>
          </a:prstGeom>
          <a:noFill/>
          <a:ln>
            <a:noFill/>
          </a:ln>
        </p:spPr>
      </p:pic>
      <p:pic>
        <p:nvPicPr>
          <p:cNvPr id="463" name="Google Shape;463;g10ecf7b8304_0_13">
            <a:hlinkClick r:id="rId4"/>
          </p:cNvPr>
          <p:cNvPicPr preferRelativeResize="0"/>
          <p:nvPr/>
        </p:nvPicPr>
        <p:blipFill>
          <a:blip r:embed="rId5">
            <a:alphaModFix/>
          </a:blip>
          <a:stretch>
            <a:fillRect/>
          </a:stretch>
        </p:blipFill>
        <p:spPr>
          <a:xfrm>
            <a:off x="5332850" y="2671451"/>
            <a:ext cx="3480268" cy="1938649"/>
          </a:xfrm>
          <a:prstGeom prst="rect">
            <a:avLst/>
          </a:prstGeom>
          <a:noFill/>
          <a:ln>
            <a:noFill/>
          </a:ln>
        </p:spPr>
      </p:pic>
      <p:sp>
        <p:nvSpPr>
          <p:cNvPr id="464" name="Google Shape;464;g10ecf7b8304_0_13"/>
          <p:cNvSpPr txBox="1"/>
          <p:nvPr/>
        </p:nvSpPr>
        <p:spPr>
          <a:xfrm>
            <a:off x="5286550" y="4625200"/>
            <a:ext cx="3848100" cy="3324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CA" sz="1200">
                <a:solidFill>
                  <a:schemeClr val="dk1"/>
                </a:solidFill>
                <a:latin typeface="Google Sans"/>
                <a:ea typeface="Google Sans"/>
                <a:cs typeface="Google Sans"/>
                <a:sym typeface="Google Sans"/>
              </a:rPr>
              <a:t>Ibram X Kendi on </a:t>
            </a:r>
            <a:r>
              <a:rPr lang="en-CA" sz="1200" u="sng">
                <a:solidFill>
                  <a:schemeClr val="hlink"/>
                </a:solidFill>
                <a:latin typeface="Google Sans"/>
                <a:ea typeface="Google Sans"/>
                <a:cs typeface="Google Sans"/>
                <a:sym typeface="Google Sans"/>
                <a:hlinkClick r:id="rId6"/>
              </a:rPr>
              <a:t>Democracy Now from Facebook</a:t>
            </a:r>
            <a:endParaRPr sz="1200">
              <a:latin typeface="Google Sans"/>
              <a:ea typeface="Google Sans"/>
              <a:cs typeface="Google Sans"/>
              <a:sym typeface="Google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10ea1b7db9d_1_0"/>
          <p:cNvSpPr txBox="1"/>
          <p:nvPr>
            <p:ph type="ctrTitle"/>
          </p:nvPr>
        </p:nvSpPr>
        <p:spPr>
          <a:xfrm>
            <a:off x="611250" y="602975"/>
            <a:ext cx="7872000" cy="6447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lang="en-CA">
                <a:solidFill>
                  <a:schemeClr val="accent1"/>
                </a:solidFill>
                <a:latin typeface="Google Sans Medium"/>
                <a:ea typeface="Google Sans Medium"/>
                <a:cs typeface="Google Sans Medium"/>
                <a:sym typeface="Google Sans Medium"/>
              </a:rPr>
              <a:t>Capitalism is connected to racism, settler colonialism etc.</a:t>
            </a:r>
            <a:endParaRPr>
              <a:solidFill>
                <a:schemeClr val="accent1"/>
              </a:solidFill>
              <a:latin typeface="Google Sans Medium"/>
              <a:ea typeface="Google Sans Medium"/>
              <a:cs typeface="Google Sans Medium"/>
              <a:sym typeface="Google Sans Medium"/>
            </a:endParaRPr>
          </a:p>
        </p:txBody>
      </p:sp>
      <p:sp>
        <p:nvSpPr>
          <p:cNvPr id="471" name="Google Shape;471;g10ea1b7db9d_1_0"/>
          <p:cNvSpPr/>
          <p:nvPr/>
        </p:nvSpPr>
        <p:spPr>
          <a:xfrm>
            <a:off x="2952475" y="1160425"/>
            <a:ext cx="2036700" cy="2096400"/>
          </a:xfrm>
          <a:prstGeom prst="ellipse">
            <a:avLst/>
          </a:prstGeom>
          <a:solidFill>
            <a:srgbClr val="9FC5E8">
              <a:alpha val="4525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10ea1b7db9d_1_0"/>
          <p:cNvSpPr/>
          <p:nvPr/>
        </p:nvSpPr>
        <p:spPr>
          <a:xfrm>
            <a:off x="3790675" y="1770025"/>
            <a:ext cx="2036700" cy="2096400"/>
          </a:xfrm>
          <a:prstGeom prst="ellipse">
            <a:avLst/>
          </a:prstGeom>
          <a:solidFill>
            <a:srgbClr val="9FC5E8">
              <a:alpha val="4525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g10ea1b7db9d_1_0"/>
          <p:cNvSpPr/>
          <p:nvPr/>
        </p:nvSpPr>
        <p:spPr>
          <a:xfrm>
            <a:off x="2190475" y="1770025"/>
            <a:ext cx="2036700" cy="2096400"/>
          </a:xfrm>
          <a:prstGeom prst="ellipse">
            <a:avLst/>
          </a:prstGeom>
          <a:solidFill>
            <a:srgbClr val="9FC5E8">
              <a:alpha val="4525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g10ea1b7db9d_1_0"/>
          <p:cNvSpPr/>
          <p:nvPr/>
        </p:nvSpPr>
        <p:spPr>
          <a:xfrm>
            <a:off x="2571475" y="2760625"/>
            <a:ext cx="2036700" cy="2096400"/>
          </a:xfrm>
          <a:prstGeom prst="ellipse">
            <a:avLst/>
          </a:prstGeom>
          <a:solidFill>
            <a:srgbClr val="9FC5E8">
              <a:alpha val="4525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10ea1b7db9d_1_0"/>
          <p:cNvSpPr/>
          <p:nvPr/>
        </p:nvSpPr>
        <p:spPr>
          <a:xfrm>
            <a:off x="3714475" y="2760625"/>
            <a:ext cx="2036700" cy="2096400"/>
          </a:xfrm>
          <a:prstGeom prst="ellipse">
            <a:avLst/>
          </a:prstGeom>
          <a:solidFill>
            <a:srgbClr val="9FC5E8">
              <a:alpha val="45250"/>
            </a:srgbClr>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10ea1b7db9d_1_0"/>
          <p:cNvSpPr txBox="1"/>
          <p:nvPr>
            <p:ph idx="1" type="subTitle"/>
          </p:nvPr>
        </p:nvSpPr>
        <p:spPr>
          <a:xfrm>
            <a:off x="3497750" y="1449450"/>
            <a:ext cx="1006500" cy="392400"/>
          </a:xfrm>
          <a:prstGeom prst="rect">
            <a:avLst/>
          </a:prstGeom>
        </p:spPr>
        <p:txBody>
          <a:bodyPr anchorCtr="0" anchor="t" bIns="34275" lIns="68575" spcFirstLastPara="1" rIns="68575" wrap="square" tIns="34275">
            <a:normAutofit/>
          </a:bodyPr>
          <a:lstStyle/>
          <a:p>
            <a:pPr indent="0" lvl="0" marL="0" rtl="0" algn="ctr">
              <a:lnSpc>
                <a:spcPct val="115000"/>
              </a:lnSpc>
              <a:spcBef>
                <a:spcPts val="800"/>
              </a:spcBef>
              <a:spcAft>
                <a:spcPts val="0"/>
              </a:spcAft>
              <a:buNone/>
            </a:pPr>
            <a:r>
              <a:rPr lang="en-CA" sz="1400">
                <a:latin typeface="Google Sans"/>
                <a:ea typeface="Google Sans"/>
                <a:cs typeface="Google Sans"/>
                <a:sym typeface="Google Sans"/>
              </a:rPr>
              <a:t>Racism</a:t>
            </a:r>
            <a:endParaRPr sz="1400">
              <a:latin typeface="Google Sans"/>
              <a:ea typeface="Google Sans"/>
              <a:cs typeface="Google Sans"/>
              <a:sym typeface="Google Sans"/>
            </a:endParaRPr>
          </a:p>
        </p:txBody>
      </p:sp>
      <p:sp>
        <p:nvSpPr>
          <p:cNvPr id="477" name="Google Shape;477;g10ea1b7db9d_1_0"/>
          <p:cNvSpPr txBox="1"/>
          <p:nvPr>
            <p:ph idx="1" type="subTitle"/>
          </p:nvPr>
        </p:nvSpPr>
        <p:spPr>
          <a:xfrm>
            <a:off x="4869350" y="2516250"/>
            <a:ext cx="1006500" cy="392400"/>
          </a:xfrm>
          <a:prstGeom prst="rect">
            <a:avLst/>
          </a:prstGeom>
        </p:spPr>
        <p:txBody>
          <a:bodyPr anchorCtr="0" anchor="t" bIns="34275" lIns="68575" spcFirstLastPara="1" rIns="68575" wrap="square" tIns="34275">
            <a:normAutofit/>
          </a:bodyPr>
          <a:lstStyle/>
          <a:p>
            <a:pPr indent="0" lvl="0" marL="0" rtl="0" algn="l">
              <a:lnSpc>
                <a:spcPct val="115000"/>
              </a:lnSpc>
              <a:spcBef>
                <a:spcPts val="800"/>
              </a:spcBef>
              <a:spcAft>
                <a:spcPts val="0"/>
              </a:spcAft>
              <a:buNone/>
            </a:pPr>
            <a:r>
              <a:rPr lang="en-CA" sz="1400">
                <a:latin typeface="Google Sans"/>
                <a:ea typeface="Google Sans"/>
                <a:cs typeface="Google Sans"/>
                <a:sym typeface="Google Sans"/>
              </a:rPr>
              <a:t>Hierarchy</a:t>
            </a:r>
            <a:endParaRPr sz="1400">
              <a:latin typeface="Google Sans"/>
              <a:ea typeface="Google Sans"/>
              <a:cs typeface="Google Sans"/>
              <a:sym typeface="Google Sans"/>
            </a:endParaRPr>
          </a:p>
        </p:txBody>
      </p:sp>
      <p:sp>
        <p:nvSpPr>
          <p:cNvPr id="478" name="Google Shape;478;g10ea1b7db9d_1_0"/>
          <p:cNvSpPr txBox="1"/>
          <p:nvPr>
            <p:ph idx="1" type="subTitle"/>
          </p:nvPr>
        </p:nvSpPr>
        <p:spPr>
          <a:xfrm>
            <a:off x="4488350" y="3964050"/>
            <a:ext cx="1552500" cy="3924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CA" sz="1400">
                <a:latin typeface="Google Sans"/>
                <a:ea typeface="Google Sans"/>
                <a:cs typeface="Google Sans"/>
                <a:sym typeface="Google Sans"/>
              </a:rPr>
              <a:t>Environmental</a:t>
            </a:r>
            <a:r>
              <a:rPr lang="en-CA" sz="1400">
                <a:latin typeface="Google Sans"/>
                <a:ea typeface="Google Sans"/>
                <a:cs typeface="Google Sans"/>
                <a:sym typeface="Google Sans"/>
              </a:rPr>
              <a:t> </a:t>
            </a:r>
            <a:r>
              <a:rPr lang="en-CA" sz="1400">
                <a:latin typeface="Google Sans"/>
                <a:ea typeface="Google Sans"/>
                <a:cs typeface="Google Sans"/>
                <a:sym typeface="Google Sans"/>
              </a:rPr>
              <a:t>destruction</a:t>
            </a:r>
            <a:r>
              <a:rPr lang="en-CA" sz="1400">
                <a:latin typeface="Google Sans"/>
                <a:ea typeface="Google Sans"/>
                <a:cs typeface="Google Sans"/>
                <a:sym typeface="Google Sans"/>
              </a:rPr>
              <a:t> </a:t>
            </a:r>
            <a:endParaRPr sz="1400">
              <a:latin typeface="Google Sans"/>
              <a:ea typeface="Google Sans"/>
              <a:cs typeface="Google Sans"/>
              <a:sym typeface="Google Sans"/>
            </a:endParaRPr>
          </a:p>
        </p:txBody>
      </p:sp>
      <p:sp>
        <p:nvSpPr>
          <p:cNvPr id="479" name="Google Shape;479;g10ea1b7db9d_1_0"/>
          <p:cNvSpPr txBox="1"/>
          <p:nvPr>
            <p:ph idx="1" type="subTitle"/>
          </p:nvPr>
        </p:nvSpPr>
        <p:spPr>
          <a:xfrm>
            <a:off x="2735750" y="3887850"/>
            <a:ext cx="1227900" cy="3924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CA" sz="1400">
                <a:latin typeface="Google Sans"/>
                <a:ea typeface="Google Sans"/>
                <a:cs typeface="Google Sans"/>
                <a:sym typeface="Google Sans"/>
              </a:rPr>
              <a:t>Settler </a:t>
            </a:r>
            <a:r>
              <a:rPr lang="en-CA" sz="1400">
                <a:latin typeface="Google Sans"/>
                <a:ea typeface="Google Sans"/>
                <a:cs typeface="Google Sans"/>
                <a:sym typeface="Google Sans"/>
              </a:rPr>
              <a:t>Colonialism</a:t>
            </a:r>
            <a:endParaRPr sz="1400">
              <a:latin typeface="Google Sans"/>
              <a:ea typeface="Google Sans"/>
              <a:cs typeface="Google Sans"/>
              <a:sym typeface="Google Sans"/>
            </a:endParaRPr>
          </a:p>
        </p:txBody>
      </p:sp>
      <p:sp>
        <p:nvSpPr>
          <p:cNvPr id="480" name="Google Shape;480;g10ea1b7db9d_1_0"/>
          <p:cNvSpPr txBox="1"/>
          <p:nvPr>
            <p:ph idx="1" type="subTitle"/>
          </p:nvPr>
        </p:nvSpPr>
        <p:spPr>
          <a:xfrm>
            <a:off x="2126150" y="2668650"/>
            <a:ext cx="1168800" cy="3924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CA" sz="1400">
                <a:solidFill>
                  <a:srgbClr val="606060"/>
                </a:solidFill>
                <a:latin typeface="Google Sans"/>
                <a:ea typeface="Google Sans"/>
                <a:cs typeface="Google Sans"/>
                <a:sym typeface="Google Sans"/>
              </a:rPr>
              <a:t>Imperialism</a:t>
            </a:r>
            <a:endParaRPr sz="1400">
              <a:solidFill>
                <a:srgbClr val="606060"/>
              </a:solidFill>
              <a:latin typeface="Google Sans"/>
              <a:ea typeface="Google Sans"/>
              <a:cs typeface="Google Sans"/>
              <a:sym typeface="Google Sans"/>
            </a:endParaRPr>
          </a:p>
        </p:txBody>
      </p:sp>
      <p:sp>
        <p:nvSpPr>
          <p:cNvPr id="481" name="Google Shape;481;g10ea1b7db9d_1_0"/>
          <p:cNvSpPr/>
          <p:nvPr/>
        </p:nvSpPr>
        <p:spPr>
          <a:xfrm>
            <a:off x="3421550" y="2373975"/>
            <a:ext cx="1227900" cy="10872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10ea1b7db9d_1_0"/>
          <p:cNvSpPr txBox="1"/>
          <p:nvPr>
            <p:ph idx="1" type="subTitle"/>
          </p:nvPr>
        </p:nvSpPr>
        <p:spPr>
          <a:xfrm>
            <a:off x="3421550" y="2744850"/>
            <a:ext cx="1371600" cy="392400"/>
          </a:xfrm>
          <a:prstGeom prst="rect">
            <a:avLst/>
          </a:prstGeom>
        </p:spPr>
        <p:txBody>
          <a:bodyPr anchorCtr="0" anchor="t" bIns="34275" lIns="68575" spcFirstLastPara="1" rIns="68575" wrap="square" tIns="34275">
            <a:noAutofit/>
          </a:bodyPr>
          <a:lstStyle/>
          <a:p>
            <a:pPr indent="0" lvl="0" marL="0" rtl="0" algn="l">
              <a:lnSpc>
                <a:spcPct val="115000"/>
              </a:lnSpc>
              <a:spcBef>
                <a:spcPts val="800"/>
              </a:spcBef>
              <a:spcAft>
                <a:spcPts val="0"/>
              </a:spcAft>
              <a:buNone/>
            </a:pPr>
            <a:r>
              <a:rPr lang="en-CA">
                <a:latin typeface="Google Sans"/>
                <a:ea typeface="Google Sans"/>
                <a:cs typeface="Google Sans"/>
                <a:sym typeface="Google Sans"/>
              </a:rPr>
              <a:t>Capitalism</a:t>
            </a:r>
            <a:endParaRPr>
              <a:latin typeface="Google Sans"/>
              <a:ea typeface="Google Sans"/>
              <a:cs typeface="Google Sans"/>
              <a:sym typeface="Google Sans"/>
            </a:endParaRPr>
          </a:p>
        </p:txBody>
      </p:sp>
      <p:sp>
        <p:nvSpPr>
          <p:cNvPr id="483" name="Google Shape;483;g10ea1b7db9d_1_0"/>
          <p:cNvSpPr txBox="1"/>
          <p:nvPr>
            <p:ph idx="1" type="subTitle"/>
          </p:nvPr>
        </p:nvSpPr>
        <p:spPr>
          <a:xfrm>
            <a:off x="3650150" y="3659250"/>
            <a:ext cx="917700" cy="3924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CA" sz="1100">
                <a:latin typeface="Google Sans"/>
                <a:ea typeface="Google Sans"/>
                <a:cs typeface="Google Sans"/>
                <a:sym typeface="Google Sans"/>
              </a:rPr>
              <a:t>Man destroys nature</a:t>
            </a:r>
            <a:endParaRPr sz="1100">
              <a:latin typeface="Google Sans"/>
              <a:ea typeface="Google Sans"/>
              <a:cs typeface="Google Sans"/>
              <a:sym typeface="Google Sans"/>
            </a:endParaRPr>
          </a:p>
        </p:txBody>
      </p:sp>
      <p:sp>
        <p:nvSpPr>
          <p:cNvPr id="484" name="Google Shape;484;g10ea1b7db9d_1_0"/>
          <p:cNvSpPr txBox="1"/>
          <p:nvPr>
            <p:ph idx="1" type="subTitle"/>
          </p:nvPr>
        </p:nvSpPr>
        <p:spPr>
          <a:xfrm>
            <a:off x="4488350" y="3049650"/>
            <a:ext cx="917700" cy="3924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CA" sz="1100">
                <a:latin typeface="Google Sans"/>
                <a:ea typeface="Google Sans"/>
                <a:cs typeface="Google Sans"/>
                <a:sym typeface="Google Sans"/>
              </a:rPr>
              <a:t>Individual over community</a:t>
            </a:r>
            <a:endParaRPr sz="1100">
              <a:latin typeface="Google Sans"/>
              <a:ea typeface="Google Sans"/>
              <a:cs typeface="Google Sans"/>
              <a:sym typeface="Google Sans"/>
            </a:endParaRPr>
          </a:p>
        </p:txBody>
      </p:sp>
      <p:sp>
        <p:nvSpPr>
          <p:cNvPr id="485" name="Google Shape;485;g10ea1b7db9d_1_0"/>
          <p:cNvSpPr txBox="1"/>
          <p:nvPr>
            <p:ph idx="1" type="subTitle"/>
          </p:nvPr>
        </p:nvSpPr>
        <p:spPr>
          <a:xfrm>
            <a:off x="4107350" y="1982850"/>
            <a:ext cx="917700" cy="3924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CA" sz="1100">
                <a:latin typeface="Google Sans"/>
                <a:ea typeface="Google Sans"/>
                <a:cs typeface="Google Sans"/>
                <a:sym typeface="Google Sans"/>
              </a:rPr>
              <a:t>White supremacy</a:t>
            </a:r>
            <a:endParaRPr sz="1100">
              <a:latin typeface="Google Sans"/>
              <a:ea typeface="Google Sans"/>
              <a:cs typeface="Google Sans"/>
              <a:sym typeface="Google Sans"/>
            </a:endParaRPr>
          </a:p>
        </p:txBody>
      </p:sp>
      <p:sp>
        <p:nvSpPr>
          <p:cNvPr id="486" name="Google Shape;486;g10ea1b7db9d_1_0"/>
          <p:cNvSpPr txBox="1"/>
          <p:nvPr>
            <p:ph idx="1" type="subTitle"/>
          </p:nvPr>
        </p:nvSpPr>
        <p:spPr>
          <a:xfrm>
            <a:off x="2964350" y="2059050"/>
            <a:ext cx="917700" cy="3924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CA" sz="1100">
                <a:solidFill>
                  <a:srgbClr val="606060"/>
                </a:solidFill>
                <a:latin typeface="Google Sans"/>
                <a:ea typeface="Google Sans"/>
                <a:cs typeface="Google Sans"/>
                <a:sym typeface="Google Sans"/>
              </a:rPr>
              <a:t>Patriarchy</a:t>
            </a:r>
            <a:endParaRPr sz="1100">
              <a:solidFill>
                <a:srgbClr val="606060"/>
              </a:solidFill>
              <a:latin typeface="Google Sans"/>
              <a:ea typeface="Google Sans"/>
              <a:cs typeface="Google Sans"/>
              <a:sym typeface="Google Sans"/>
            </a:endParaRPr>
          </a:p>
        </p:txBody>
      </p:sp>
      <p:sp>
        <p:nvSpPr>
          <p:cNvPr id="487" name="Google Shape;487;g10ea1b7db9d_1_0"/>
          <p:cNvSpPr txBox="1"/>
          <p:nvPr>
            <p:ph idx="1" type="subTitle"/>
          </p:nvPr>
        </p:nvSpPr>
        <p:spPr>
          <a:xfrm>
            <a:off x="2811950" y="3354450"/>
            <a:ext cx="917700" cy="392400"/>
          </a:xfrm>
          <a:prstGeom prst="rect">
            <a:avLst/>
          </a:prstGeom>
        </p:spPr>
        <p:txBody>
          <a:bodyPr anchorCtr="0" anchor="t" bIns="34275" lIns="68575" spcFirstLastPara="1" rIns="68575" wrap="square" tIns="34275">
            <a:noAutofit/>
          </a:bodyPr>
          <a:lstStyle/>
          <a:p>
            <a:pPr indent="0" lvl="0" marL="0" rtl="0" algn="ctr">
              <a:lnSpc>
                <a:spcPct val="115000"/>
              </a:lnSpc>
              <a:spcBef>
                <a:spcPts val="800"/>
              </a:spcBef>
              <a:spcAft>
                <a:spcPts val="0"/>
              </a:spcAft>
              <a:buNone/>
            </a:pPr>
            <a:r>
              <a:rPr lang="en-CA" sz="1100">
                <a:solidFill>
                  <a:srgbClr val="606060"/>
                </a:solidFill>
                <a:latin typeface="Google Sans"/>
                <a:ea typeface="Google Sans"/>
                <a:cs typeface="Google Sans"/>
                <a:sym typeface="Google Sans"/>
              </a:rPr>
              <a:t>Misogyny</a:t>
            </a:r>
            <a:endParaRPr sz="1100">
              <a:solidFill>
                <a:srgbClr val="606060"/>
              </a:solidFill>
              <a:latin typeface="Google Sans"/>
              <a:ea typeface="Google Sans"/>
              <a:cs typeface="Google Sans"/>
              <a:sym typeface="Google Sans"/>
            </a:endParaRPr>
          </a:p>
        </p:txBody>
      </p:sp>
      <p:sp>
        <p:nvSpPr>
          <p:cNvPr id="488" name="Google Shape;488;g10ea1b7db9d_1_0"/>
          <p:cNvSpPr txBox="1"/>
          <p:nvPr/>
        </p:nvSpPr>
        <p:spPr>
          <a:xfrm>
            <a:off x="244100" y="4853800"/>
            <a:ext cx="7713600" cy="295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CA" sz="900">
                <a:solidFill>
                  <a:schemeClr val="dk1"/>
                </a:solidFill>
                <a:latin typeface="Google Sans"/>
                <a:ea typeface="Google Sans"/>
                <a:cs typeface="Google Sans"/>
                <a:sym typeface="Google Sans"/>
              </a:rPr>
              <a:t>Image redrawn from </a:t>
            </a:r>
            <a:r>
              <a:rPr lang="en-CA" sz="900" u="sng">
                <a:solidFill>
                  <a:schemeClr val="hlink"/>
                </a:solidFill>
                <a:latin typeface="Google Sans"/>
                <a:ea typeface="Google Sans"/>
                <a:cs typeface="Google Sans"/>
                <a:sym typeface="Google Sans"/>
                <a:hlinkClick r:id="rId3"/>
              </a:rPr>
              <a:t>facebook post by Social Justice in ELT</a:t>
            </a:r>
            <a:r>
              <a:rPr lang="en-CA" sz="900">
                <a:latin typeface="Google Sans"/>
                <a:ea typeface="Google Sans"/>
                <a:cs typeface="Google Sans"/>
                <a:sym typeface="Google Sans"/>
              </a:rPr>
              <a:t>, with aspect less relevant to these notes shown as grey text.</a:t>
            </a:r>
            <a:endParaRPr sz="900">
              <a:latin typeface="Google Sans"/>
              <a:ea typeface="Google Sans"/>
              <a:cs typeface="Google Sans"/>
              <a:sym typeface="Google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10d959ad661_0_105"/>
          <p:cNvSpPr txBox="1"/>
          <p:nvPr>
            <p:ph type="ctrTitle"/>
          </p:nvPr>
        </p:nvSpPr>
        <p:spPr>
          <a:xfrm>
            <a:off x="434150" y="662425"/>
            <a:ext cx="8280900" cy="598800"/>
          </a:xfrm>
          <a:prstGeom prst="rect">
            <a:avLst/>
          </a:prstGeom>
        </p:spPr>
        <p:txBody>
          <a:bodyPr anchorCtr="0" anchor="b" bIns="34275" lIns="68575" spcFirstLastPara="1" rIns="68575" wrap="square" tIns="34275">
            <a:noAutofit/>
          </a:bodyPr>
          <a:lstStyle/>
          <a:p>
            <a:pPr indent="0" lvl="0" marL="0" rtl="0" algn="ctr">
              <a:lnSpc>
                <a:spcPct val="115000"/>
              </a:lnSpc>
              <a:spcBef>
                <a:spcPts val="0"/>
              </a:spcBef>
              <a:spcAft>
                <a:spcPts val="0"/>
              </a:spcAft>
              <a:buNone/>
            </a:pPr>
            <a:r>
              <a:rPr lang="en-CA" sz="3000">
                <a:solidFill>
                  <a:srgbClr val="0070C0"/>
                </a:solidFill>
                <a:latin typeface="Google Sans"/>
                <a:ea typeface="Google Sans"/>
                <a:cs typeface="Google Sans"/>
                <a:sym typeface="Google Sans"/>
              </a:rPr>
              <a:t>Groundwater environmental injustice and racism around the world</a:t>
            </a:r>
            <a:endParaRPr sz="3000">
              <a:solidFill>
                <a:srgbClr val="0070C0"/>
              </a:solidFill>
              <a:latin typeface="Google Sans"/>
              <a:ea typeface="Google Sans"/>
              <a:cs typeface="Google Sans"/>
              <a:sym typeface="Google Sans"/>
            </a:endParaRPr>
          </a:p>
        </p:txBody>
      </p:sp>
      <p:pic>
        <p:nvPicPr>
          <p:cNvPr id="494" name="Google Shape;494;g10d959ad661_0_105"/>
          <p:cNvPicPr preferRelativeResize="0"/>
          <p:nvPr/>
        </p:nvPicPr>
        <p:blipFill>
          <a:blip r:embed="rId3">
            <a:alphaModFix/>
          </a:blip>
          <a:stretch>
            <a:fillRect/>
          </a:stretch>
        </p:blipFill>
        <p:spPr>
          <a:xfrm>
            <a:off x="5995900" y="1326380"/>
            <a:ext cx="3000000" cy="1954271"/>
          </a:xfrm>
          <a:prstGeom prst="rect">
            <a:avLst/>
          </a:prstGeom>
          <a:noFill/>
          <a:ln>
            <a:noFill/>
          </a:ln>
        </p:spPr>
      </p:pic>
      <p:sp>
        <p:nvSpPr>
          <p:cNvPr id="495" name="Google Shape;495;g10d959ad661_0_105"/>
          <p:cNvSpPr txBox="1"/>
          <p:nvPr/>
        </p:nvSpPr>
        <p:spPr>
          <a:xfrm>
            <a:off x="6072200" y="4729200"/>
            <a:ext cx="3000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Reference and weblinks: </a:t>
            </a:r>
            <a:r>
              <a:rPr lang="en-CA" sz="1100" u="sng">
                <a:solidFill>
                  <a:schemeClr val="hlink"/>
                </a:solidFill>
                <a:latin typeface="Google Sans"/>
                <a:ea typeface="Google Sans"/>
                <a:cs typeface="Google Sans"/>
                <a:sym typeface="Google Sans"/>
                <a:hlinkClick r:id="rId4"/>
              </a:rPr>
              <a:t>https://ejatlas.org/</a:t>
            </a:r>
            <a:r>
              <a:rPr lang="en-CA" sz="1100">
                <a:solidFill>
                  <a:schemeClr val="dk1"/>
                </a:solidFill>
                <a:latin typeface="Google Sans"/>
                <a:ea typeface="Google Sans"/>
                <a:cs typeface="Google Sans"/>
                <a:sym typeface="Google Sans"/>
              </a:rPr>
              <a:t> </a:t>
            </a:r>
            <a:endParaRPr>
              <a:latin typeface="Google Sans"/>
              <a:ea typeface="Google Sans"/>
              <a:cs typeface="Google Sans"/>
              <a:sym typeface="Google Sans"/>
            </a:endParaRPr>
          </a:p>
        </p:txBody>
      </p:sp>
      <p:pic>
        <p:nvPicPr>
          <p:cNvPr id="496" name="Google Shape;496;g10d959ad661_0_105"/>
          <p:cNvPicPr preferRelativeResize="0"/>
          <p:nvPr/>
        </p:nvPicPr>
        <p:blipFill>
          <a:blip r:embed="rId5">
            <a:alphaModFix/>
          </a:blip>
          <a:stretch>
            <a:fillRect/>
          </a:stretch>
        </p:blipFill>
        <p:spPr>
          <a:xfrm>
            <a:off x="228100" y="1281000"/>
            <a:ext cx="5686176" cy="3036400"/>
          </a:xfrm>
          <a:prstGeom prst="rect">
            <a:avLst/>
          </a:prstGeom>
          <a:noFill/>
          <a:ln>
            <a:noFill/>
          </a:ln>
        </p:spPr>
      </p:pic>
      <p:sp>
        <p:nvSpPr>
          <p:cNvPr id="497" name="Google Shape;497;g10d959ad661_0_105"/>
          <p:cNvSpPr txBox="1"/>
          <p:nvPr/>
        </p:nvSpPr>
        <p:spPr>
          <a:xfrm>
            <a:off x="205550" y="4074100"/>
            <a:ext cx="6003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rPr lang="en-CA"/>
              <a:t>****(big asterix).... </a:t>
            </a:r>
            <a:r>
              <a:rPr lang="en-CA">
                <a:solidFill>
                  <a:schemeClr val="dk1"/>
                </a:solidFill>
              </a:rPr>
              <a:t>this data is a underrepresentation since </a:t>
            </a:r>
            <a:r>
              <a:rPr lang="en-CA"/>
              <a:t>reporting environmental injustice is challenging or impossible in parts of the world</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1" name="Shape 501"/>
        <p:cNvGrpSpPr/>
        <p:nvPr/>
      </p:nvGrpSpPr>
      <p:grpSpPr>
        <a:xfrm>
          <a:off x="0" y="0"/>
          <a:ext cx="0" cy="0"/>
          <a:chOff x="0" y="0"/>
          <a:chExt cx="0" cy="0"/>
        </a:xfrm>
      </p:grpSpPr>
      <p:pic>
        <p:nvPicPr>
          <p:cNvPr id="502" name="Google Shape;502;gcfc951ce8d_1_728"/>
          <p:cNvPicPr preferRelativeResize="0"/>
          <p:nvPr/>
        </p:nvPicPr>
        <p:blipFill>
          <a:blip r:embed="rId3">
            <a:alphaModFix/>
          </a:blip>
          <a:stretch>
            <a:fillRect/>
          </a:stretch>
        </p:blipFill>
        <p:spPr>
          <a:xfrm>
            <a:off x="6351375" y="549425"/>
            <a:ext cx="2330302" cy="1465125"/>
          </a:xfrm>
          <a:prstGeom prst="rect">
            <a:avLst/>
          </a:prstGeom>
          <a:noFill/>
          <a:ln>
            <a:noFill/>
          </a:ln>
        </p:spPr>
      </p:pic>
      <p:sp>
        <p:nvSpPr>
          <p:cNvPr id="503" name="Google Shape;503;gcfc951ce8d_1_728"/>
          <p:cNvSpPr txBox="1"/>
          <p:nvPr>
            <p:ph type="title"/>
          </p:nvPr>
        </p:nvSpPr>
        <p:spPr>
          <a:xfrm>
            <a:off x="358675" y="267075"/>
            <a:ext cx="5946900" cy="1915500"/>
          </a:xfrm>
          <a:prstGeom prst="rect">
            <a:avLst/>
          </a:prstGeom>
        </p:spPr>
        <p:txBody>
          <a:bodyPr anchorCtr="0" anchor="ctr"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CA" sz="2200">
                <a:solidFill>
                  <a:srgbClr val="0070C0"/>
                </a:solidFill>
                <a:latin typeface="Google Sans"/>
                <a:ea typeface="Google Sans"/>
                <a:cs typeface="Google Sans"/>
                <a:sym typeface="Google Sans"/>
              </a:rPr>
              <a:t>Mining Industry is the primary driver of groundwater-related injustice followed by water and waste management</a:t>
            </a:r>
            <a:endParaRPr sz="2200">
              <a:solidFill>
                <a:srgbClr val="0070C0"/>
              </a:solidFill>
              <a:latin typeface="Google Sans"/>
              <a:ea typeface="Google Sans"/>
              <a:cs typeface="Google Sans"/>
              <a:sym typeface="Google Sans"/>
            </a:endParaRPr>
          </a:p>
        </p:txBody>
      </p:sp>
      <p:pic>
        <p:nvPicPr>
          <p:cNvPr id="504" name="Google Shape;504;gcfc951ce8d_1_728" title="Chart"/>
          <p:cNvPicPr preferRelativeResize="0"/>
          <p:nvPr/>
        </p:nvPicPr>
        <p:blipFill rotWithShape="1">
          <a:blip r:embed="rId4">
            <a:alphaModFix/>
          </a:blip>
          <a:srcRect b="9254" l="7364" r="0" t="8630"/>
          <a:stretch/>
        </p:blipFill>
        <p:spPr>
          <a:xfrm>
            <a:off x="1073850" y="2014550"/>
            <a:ext cx="6071026" cy="2902099"/>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cfc951ce8d_1_734"/>
          <p:cNvSpPr txBox="1"/>
          <p:nvPr>
            <p:ph type="title"/>
          </p:nvPr>
        </p:nvSpPr>
        <p:spPr>
          <a:xfrm>
            <a:off x="311700" y="470025"/>
            <a:ext cx="6428400" cy="572700"/>
          </a:xfrm>
          <a:prstGeom prst="rect">
            <a:avLst/>
          </a:prstGeom>
        </p:spPr>
        <p:txBody>
          <a:bodyPr anchorCtr="0" anchor="ctr" bIns="34275" lIns="68575" spcFirstLastPara="1" rIns="68575" wrap="square" tIns="34275">
            <a:normAutofit fontScale="90000"/>
          </a:bodyPr>
          <a:lstStyle/>
          <a:p>
            <a:pPr indent="0" lvl="0" marL="0" rtl="0" algn="l">
              <a:lnSpc>
                <a:spcPct val="115000"/>
              </a:lnSpc>
              <a:spcBef>
                <a:spcPts val="0"/>
              </a:spcBef>
              <a:spcAft>
                <a:spcPts val="0"/>
              </a:spcAft>
              <a:buClr>
                <a:schemeClr val="dk1"/>
              </a:buClr>
              <a:buSzPct val="36666"/>
              <a:buFont typeface="Arial"/>
              <a:buNone/>
            </a:pPr>
            <a:r>
              <a:rPr lang="en-CA" sz="3000">
                <a:solidFill>
                  <a:srgbClr val="0070C0"/>
                </a:solidFill>
                <a:latin typeface="Google Sans"/>
                <a:ea typeface="Google Sans"/>
                <a:cs typeface="Google Sans"/>
                <a:sym typeface="Google Sans"/>
              </a:rPr>
              <a:t>Most of the injustices are associated with groundwater quality</a:t>
            </a:r>
            <a:endParaRPr sz="3000">
              <a:solidFill>
                <a:srgbClr val="0070C0"/>
              </a:solidFill>
              <a:latin typeface="Google Sans"/>
              <a:ea typeface="Google Sans"/>
              <a:cs typeface="Google Sans"/>
              <a:sym typeface="Google Sans"/>
            </a:endParaRPr>
          </a:p>
        </p:txBody>
      </p:sp>
      <p:pic>
        <p:nvPicPr>
          <p:cNvPr id="510" name="Google Shape;510;gcfc951ce8d_1_734" title="Chart"/>
          <p:cNvPicPr preferRelativeResize="0"/>
          <p:nvPr/>
        </p:nvPicPr>
        <p:blipFill>
          <a:blip r:embed="rId3">
            <a:alphaModFix/>
          </a:blip>
          <a:stretch>
            <a:fillRect/>
          </a:stretch>
        </p:blipFill>
        <p:spPr>
          <a:xfrm>
            <a:off x="389200" y="1358075"/>
            <a:ext cx="5714850" cy="3538974"/>
          </a:xfrm>
          <a:prstGeom prst="rect">
            <a:avLst/>
          </a:prstGeom>
          <a:noFill/>
          <a:ln>
            <a:noFill/>
          </a:ln>
        </p:spPr>
      </p:pic>
      <p:pic>
        <p:nvPicPr>
          <p:cNvPr id="511" name="Google Shape;511;gcfc951ce8d_1_734"/>
          <p:cNvPicPr preferRelativeResize="0"/>
          <p:nvPr/>
        </p:nvPicPr>
        <p:blipFill>
          <a:blip r:embed="rId4">
            <a:alphaModFix/>
          </a:blip>
          <a:stretch>
            <a:fillRect/>
          </a:stretch>
        </p:blipFill>
        <p:spPr>
          <a:xfrm>
            <a:off x="6467575" y="187050"/>
            <a:ext cx="2330302" cy="1465125"/>
          </a:xfrm>
          <a:prstGeom prst="rect">
            <a:avLst/>
          </a:prstGeom>
          <a:noFill/>
          <a:ln>
            <a:noFill/>
          </a:ln>
        </p:spPr>
      </p:pic>
      <p:sp>
        <p:nvSpPr>
          <p:cNvPr id="512" name="Google Shape;512;gcfc951ce8d_1_734"/>
          <p:cNvSpPr txBox="1"/>
          <p:nvPr>
            <p:ph idx="1" type="body"/>
          </p:nvPr>
        </p:nvSpPr>
        <p:spPr>
          <a:xfrm>
            <a:off x="6011475" y="2353450"/>
            <a:ext cx="3132600" cy="1750500"/>
          </a:xfrm>
          <a:prstGeom prst="rect">
            <a:avLst/>
          </a:prstGeom>
        </p:spPr>
        <p:txBody>
          <a:bodyPr anchorCtr="0" anchor="t" bIns="34275" lIns="68575" spcFirstLastPara="1" rIns="68575" wrap="square" tIns="34275">
            <a:normAutofit/>
          </a:bodyPr>
          <a:lstStyle/>
          <a:p>
            <a:pPr indent="0" lvl="0" marL="0" rtl="0" algn="l">
              <a:lnSpc>
                <a:spcPct val="115000"/>
              </a:lnSpc>
              <a:spcBef>
                <a:spcPts val="800"/>
              </a:spcBef>
              <a:spcAft>
                <a:spcPts val="0"/>
              </a:spcAft>
              <a:buClr>
                <a:schemeClr val="dk1"/>
              </a:buClr>
              <a:buSzPts val="1100"/>
              <a:buFont typeface="Arial"/>
              <a:buNone/>
            </a:pPr>
            <a:r>
              <a:rPr lang="en-CA" sz="1600">
                <a:latin typeface="Google Sans"/>
                <a:ea typeface="Google Sans"/>
                <a:cs typeface="Google Sans"/>
                <a:sym typeface="Google Sans"/>
              </a:rPr>
              <a:t>The number of groundwater quality injustice cases reported is </a:t>
            </a:r>
            <a:r>
              <a:rPr b="1" lang="en-CA" sz="1600">
                <a:latin typeface="Google Sans"/>
                <a:ea typeface="Google Sans"/>
                <a:cs typeface="Google Sans"/>
                <a:sym typeface="Google Sans"/>
              </a:rPr>
              <a:t>over two times</a:t>
            </a:r>
            <a:r>
              <a:rPr lang="en-CA" sz="1600">
                <a:latin typeface="Google Sans"/>
                <a:ea typeface="Google Sans"/>
                <a:cs typeface="Google Sans"/>
                <a:sym typeface="Google Sans"/>
              </a:rPr>
              <a:t> that of groundwater quantity injustice cases</a:t>
            </a:r>
            <a:endParaRPr sz="1600">
              <a:latin typeface="Google Sans"/>
              <a:ea typeface="Google Sans"/>
              <a:cs typeface="Google Sans"/>
              <a:sym typeface="Google Sans"/>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gcfc951ce8d_1_741"/>
          <p:cNvPicPr preferRelativeResize="0"/>
          <p:nvPr/>
        </p:nvPicPr>
        <p:blipFill>
          <a:blip r:embed="rId3">
            <a:alphaModFix/>
          </a:blip>
          <a:stretch>
            <a:fillRect/>
          </a:stretch>
        </p:blipFill>
        <p:spPr>
          <a:xfrm>
            <a:off x="6597325" y="209975"/>
            <a:ext cx="2330302" cy="1465125"/>
          </a:xfrm>
          <a:prstGeom prst="rect">
            <a:avLst/>
          </a:prstGeom>
          <a:noFill/>
          <a:ln>
            <a:noFill/>
          </a:ln>
        </p:spPr>
      </p:pic>
      <p:pic>
        <p:nvPicPr>
          <p:cNvPr id="518" name="Google Shape;518;gcfc951ce8d_1_741"/>
          <p:cNvPicPr preferRelativeResize="0"/>
          <p:nvPr/>
        </p:nvPicPr>
        <p:blipFill rotWithShape="1">
          <a:blip r:embed="rId4">
            <a:alphaModFix/>
          </a:blip>
          <a:srcRect b="0" l="0" r="0" t="10594"/>
          <a:stretch/>
        </p:blipFill>
        <p:spPr>
          <a:xfrm>
            <a:off x="427350" y="1488125"/>
            <a:ext cx="5229352" cy="3378076"/>
          </a:xfrm>
          <a:prstGeom prst="rect">
            <a:avLst/>
          </a:prstGeom>
          <a:noFill/>
          <a:ln>
            <a:noFill/>
          </a:ln>
        </p:spPr>
      </p:pic>
      <p:sp>
        <p:nvSpPr>
          <p:cNvPr id="519" name="Google Shape;519;gcfc951ce8d_1_741"/>
          <p:cNvSpPr txBox="1"/>
          <p:nvPr>
            <p:ph type="title"/>
          </p:nvPr>
        </p:nvSpPr>
        <p:spPr>
          <a:xfrm>
            <a:off x="319650" y="288925"/>
            <a:ext cx="5892300" cy="954900"/>
          </a:xfrm>
          <a:prstGeom prst="rect">
            <a:avLst/>
          </a:prstGeom>
        </p:spPr>
        <p:txBody>
          <a:bodyPr anchorCtr="0" anchor="ctr" bIns="34275" lIns="68575" spcFirstLastPara="1" rIns="68575" wrap="square" tIns="34275">
            <a:noAutofit/>
          </a:bodyPr>
          <a:lstStyle/>
          <a:p>
            <a:pPr indent="0" lvl="0" marL="0" rtl="0" algn="l">
              <a:lnSpc>
                <a:spcPct val="115000"/>
              </a:lnSpc>
              <a:spcBef>
                <a:spcPts val="0"/>
              </a:spcBef>
              <a:spcAft>
                <a:spcPts val="0"/>
              </a:spcAft>
              <a:buClr>
                <a:schemeClr val="dk1"/>
              </a:buClr>
              <a:buSzPts val="1100"/>
              <a:buFont typeface="Arial"/>
              <a:buNone/>
            </a:pPr>
            <a:r>
              <a:rPr lang="en-CA" sz="2800">
                <a:solidFill>
                  <a:srgbClr val="0070C0"/>
                </a:solidFill>
                <a:latin typeface="Google Sans"/>
                <a:ea typeface="Google Sans"/>
                <a:cs typeface="Google Sans"/>
                <a:sym typeface="Google Sans"/>
              </a:rPr>
              <a:t>The primary groups impacted vary by region</a:t>
            </a:r>
            <a:endParaRPr sz="2800">
              <a:solidFill>
                <a:srgbClr val="0070C0"/>
              </a:solidFill>
              <a:latin typeface="Google Sans"/>
              <a:ea typeface="Google Sans"/>
              <a:cs typeface="Google Sans"/>
              <a:sym typeface="Google Sans"/>
            </a:endParaRPr>
          </a:p>
        </p:txBody>
      </p:sp>
      <p:sp>
        <p:nvSpPr>
          <p:cNvPr id="520" name="Google Shape;520;gcfc951ce8d_1_741"/>
          <p:cNvSpPr txBox="1"/>
          <p:nvPr>
            <p:ph idx="1" type="body"/>
          </p:nvPr>
        </p:nvSpPr>
        <p:spPr>
          <a:xfrm>
            <a:off x="5575500" y="2437400"/>
            <a:ext cx="3497100" cy="1265700"/>
          </a:xfrm>
          <a:prstGeom prst="rect">
            <a:avLst/>
          </a:prstGeom>
        </p:spPr>
        <p:txBody>
          <a:bodyPr anchorCtr="0" anchor="t" bIns="34275" lIns="68575" spcFirstLastPara="1" rIns="68575" wrap="square" tIns="34275">
            <a:normAutofit fontScale="85000"/>
          </a:bodyPr>
          <a:lstStyle/>
          <a:p>
            <a:pPr indent="0" lvl="0" marL="0" rtl="0" algn="l">
              <a:lnSpc>
                <a:spcPct val="115000"/>
              </a:lnSpc>
              <a:spcBef>
                <a:spcPts val="800"/>
              </a:spcBef>
              <a:spcAft>
                <a:spcPts val="0"/>
              </a:spcAft>
              <a:buNone/>
            </a:pPr>
            <a:r>
              <a:rPr lang="en-CA" sz="1600">
                <a:latin typeface="Google Sans"/>
                <a:ea typeface="Google Sans"/>
                <a:cs typeface="Google Sans"/>
                <a:sym typeface="Google Sans"/>
              </a:rPr>
              <a:t>In </a:t>
            </a:r>
            <a:r>
              <a:rPr b="1" lang="en-CA" sz="1600">
                <a:latin typeface="Google Sans"/>
                <a:ea typeface="Google Sans"/>
                <a:cs typeface="Google Sans"/>
                <a:sym typeface="Google Sans"/>
              </a:rPr>
              <a:t>North America,</a:t>
            </a:r>
            <a:r>
              <a:rPr lang="en-CA" sz="1600">
                <a:latin typeface="Google Sans"/>
                <a:ea typeface="Google Sans"/>
                <a:cs typeface="Google Sans"/>
                <a:sym typeface="Google Sans"/>
              </a:rPr>
              <a:t> </a:t>
            </a:r>
            <a:r>
              <a:rPr b="1" lang="en-CA" sz="1600">
                <a:latin typeface="Google Sans"/>
                <a:ea typeface="Google Sans"/>
                <a:cs typeface="Google Sans"/>
                <a:sym typeface="Google Sans"/>
              </a:rPr>
              <a:t>Indigenous community </a:t>
            </a:r>
            <a:r>
              <a:rPr lang="en-CA" sz="1600">
                <a:latin typeface="Google Sans"/>
                <a:ea typeface="Google Sans"/>
                <a:cs typeface="Google Sans"/>
                <a:sym typeface="Google Sans"/>
              </a:rPr>
              <a:t>faces the groundwater related injustice more. Whereas, in </a:t>
            </a:r>
            <a:r>
              <a:rPr b="1" lang="en-CA" sz="1600">
                <a:latin typeface="Google Sans"/>
                <a:ea typeface="Google Sans"/>
                <a:cs typeface="Google Sans"/>
                <a:sym typeface="Google Sans"/>
              </a:rPr>
              <a:t>Asia and Africa, economically disadvantaged community</a:t>
            </a:r>
            <a:r>
              <a:rPr lang="en-CA" sz="1600">
                <a:latin typeface="Google Sans"/>
                <a:ea typeface="Google Sans"/>
                <a:cs typeface="Google Sans"/>
                <a:sym typeface="Google Sans"/>
              </a:rPr>
              <a:t> faces more challenge</a:t>
            </a:r>
            <a:endParaRPr sz="1600">
              <a:latin typeface="Google Sans"/>
              <a:ea typeface="Google Sans"/>
              <a:cs typeface="Google Sans"/>
              <a:sym typeface="Google Sans"/>
            </a:endParaRPr>
          </a:p>
        </p:txBody>
      </p:sp>
      <p:sp>
        <p:nvSpPr>
          <p:cNvPr id="521" name="Google Shape;521;gcfc951ce8d_1_741"/>
          <p:cNvSpPr/>
          <p:nvPr/>
        </p:nvSpPr>
        <p:spPr>
          <a:xfrm>
            <a:off x="3397560" y="2849157"/>
            <a:ext cx="1371900" cy="357000"/>
          </a:xfrm>
          <a:prstGeom prst="ellipse">
            <a:avLst/>
          </a:prstGeom>
          <a:noFill/>
          <a:ln cap="flat" cmpd="sng" w="9525">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cfc951ce8d_1_741"/>
          <p:cNvSpPr txBox="1"/>
          <p:nvPr>
            <p:ph idx="1" type="body"/>
          </p:nvPr>
        </p:nvSpPr>
        <p:spPr>
          <a:xfrm>
            <a:off x="5575500" y="3809000"/>
            <a:ext cx="3497100" cy="598800"/>
          </a:xfrm>
          <a:prstGeom prst="rect">
            <a:avLst/>
          </a:prstGeom>
        </p:spPr>
        <p:txBody>
          <a:bodyPr anchorCtr="0" anchor="t" bIns="34275" lIns="68575" spcFirstLastPara="1" rIns="68575" wrap="square" tIns="34275">
            <a:normAutofit/>
          </a:bodyPr>
          <a:lstStyle/>
          <a:p>
            <a:pPr indent="0" lvl="0" marL="0" rtl="0" algn="l">
              <a:lnSpc>
                <a:spcPct val="115000"/>
              </a:lnSpc>
              <a:spcBef>
                <a:spcPts val="800"/>
              </a:spcBef>
              <a:spcAft>
                <a:spcPts val="0"/>
              </a:spcAft>
              <a:buNone/>
            </a:pPr>
            <a:r>
              <a:rPr lang="en-CA" sz="1600">
                <a:solidFill>
                  <a:srgbClr val="C70000"/>
                </a:solidFill>
                <a:latin typeface="Google Sans"/>
                <a:ea typeface="Google Sans"/>
                <a:cs typeface="Google Sans"/>
                <a:sym typeface="Google Sans"/>
              </a:rPr>
              <a:t>Case studies below are diverse but biased to </a:t>
            </a:r>
            <a:r>
              <a:rPr b="1" lang="en-CA" sz="1600">
                <a:solidFill>
                  <a:srgbClr val="C70000"/>
                </a:solidFill>
                <a:latin typeface="Google Sans"/>
                <a:ea typeface="Google Sans"/>
                <a:cs typeface="Google Sans"/>
                <a:sym typeface="Google Sans"/>
              </a:rPr>
              <a:t>North America</a:t>
            </a:r>
            <a:endParaRPr sz="1600">
              <a:solidFill>
                <a:srgbClr val="C70000"/>
              </a:solidFill>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000"/>
                                        <p:tgtEl>
                                          <p:spTgt spid="522"/>
                                        </p:tgtEl>
                                      </p:cBhvr>
                                    </p:animEffect>
                                  </p:childTnLst>
                                </p:cTn>
                              </p:par>
                              <p:par>
                                <p:cTn fill="hold" nodeType="with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1000"/>
                                        <p:tgtEl>
                                          <p:spTgt spid="5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gcfc951ce8d_1_989"/>
          <p:cNvSpPr txBox="1"/>
          <p:nvPr>
            <p:ph type="ctrTitle"/>
          </p:nvPr>
        </p:nvSpPr>
        <p:spPr>
          <a:xfrm>
            <a:off x="366300" y="68475"/>
            <a:ext cx="8180700" cy="869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CA" sz="2500">
                <a:solidFill>
                  <a:srgbClr val="0070C0"/>
                </a:solidFill>
                <a:latin typeface="Google Sans"/>
                <a:ea typeface="Google Sans"/>
                <a:cs typeface="Google Sans"/>
                <a:sym typeface="Google Sans"/>
              </a:rPr>
              <a:t>Six Nations drinking water supply is threatened by Nestle Corporation’s over pumping</a:t>
            </a:r>
            <a:endParaRPr sz="2500">
              <a:solidFill>
                <a:srgbClr val="0070C0"/>
              </a:solidFill>
              <a:latin typeface="Google Sans"/>
              <a:ea typeface="Google Sans"/>
              <a:cs typeface="Google Sans"/>
              <a:sym typeface="Google Sans"/>
            </a:endParaRPr>
          </a:p>
        </p:txBody>
      </p:sp>
      <p:sp>
        <p:nvSpPr>
          <p:cNvPr id="528" name="Google Shape;528;gcfc951ce8d_1_989"/>
          <p:cNvSpPr txBox="1"/>
          <p:nvPr/>
        </p:nvSpPr>
        <p:spPr>
          <a:xfrm>
            <a:off x="4893875" y="938175"/>
            <a:ext cx="3958500" cy="26859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rgbClr val="333333"/>
              </a:buClr>
              <a:buSzPts val="1300"/>
              <a:buFont typeface="Google Sans"/>
              <a:buChar char="●"/>
            </a:pPr>
            <a:r>
              <a:rPr lang="en-CA" sz="1300">
                <a:solidFill>
                  <a:srgbClr val="121212"/>
                </a:solidFill>
                <a:highlight>
                  <a:srgbClr val="FFFFFF"/>
                </a:highlight>
                <a:latin typeface="Google Sans"/>
                <a:ea typeface="Google Sans"/>
                <a:cs typeface="Google Sans"/>
                <a:sym typeface="Google Sans"/>
              </a:rPr>
              <a:t>Nestlé pumps springwater from the nearby Erin well, which sits on a tract of land given to the Six Nations under the </a:t>
            </a:r>
            <a:r>
              <a:rPr lang="en-CA" sz="1300">
                <a:solidFill>
                  <a:srgbClr val="C70000"/>
                </a:solidFill>
                <a:highlight>
                  <a:srgbClr val="FFFFFF"/>
                </a:highlight>
                <a:uFill>
                  <a:noFill/>
                </a:uFill>
                <a:latin typeface="Google Sans"/>
                <a:ea typeface="Google Sans"/>
                <a:cs typeface="Google Sans"/>
                <a:sym typeface="Google Sans"/>
                <a:hlinkClick r:id="rId3">
                  <a:extLst>
                    <a:ext uri="{A12FA001-AC4F-418D-AE19-62706E023703}">
                      <ahyp:hlinkClr val="tx"/>
                    </a:ext>
                  </a:extLst>
                </a:hlinkClick>
              </a:rPr>
              <a:t>1701 Nanfan Treaty</a:t>
            </a:r>
            <a:r>
              <a:rPr lang="en-CA" sz="1300">
                <a:solidFill>
                  <a:srgbClr val="121212"/>
                </a:solidFill>
                <a:highlight>
                  <a:srgbClr val="FFFFFF"/>
                </a:highlight>
                <a:latin typeface="Google Sans"/>
                <a:ea typeface="Google Sans"/>
                <a:cs typeface="Google Sans"/>
                <a:sym typeface="Google Sans"/>
              </a:rPr>
              <a:t> and the 1784 Haldimand Tract, said Lonny Bomberry, Six Nations lands and resources director</a:t>
            </a:r>
            <a:endParaRPr sz="1300">
              <a:solidFill>
                <a:srgbClr val="121212"/>
              </a:solidFill>
              <a:highlight>
                <a:srgbClr val="FFFFFF"/>
              </a:highlight>
              <a:latin typeface="Google Sans"/>
              <a:ea typeface="Google Sans"/>
              <a:cs typeface="Google Sans"/>
              <a:sym typeface="Google Sans"/>
            </a:endParaRPr>
          </a:p>
          <a:p>
            <a:pPr indent="-311150" lvl="0" marL="457200" rtl="0" algn="l">
              <a:lnSpc>
                <a:spcPct val="115000"/>
              </a:lnSpc>
              <a:spcBef>
                <a:spcPts val="0"/>
              </a:spcBef>
              <a:spcAft>
                <a:spcPts val="0"/>
              </a:spcAft>
              <a:buClr>
                <a:srgbClr val="121212"/>
              </a:buClr>
              <a:buSzPts val="1300"/>
              <a:buFont typeface="Google Sans"/>
              <a:buChar char="●"/>
            </a:pPr>
            <a:r>
              <a:rPr lang="en-CA" sz="1300">
                <a:solidFill>
                  <a:srgbClr val="121212"/>
                </a:solidFill>
                <a:highlight>
                  <a:srgbClr val="FFFFFF"/>
                </a:highlight>
                <a:latin typeface="Google Sans"/>
                <a:ea typeface="Google Sans"/>
                <a:cs typeface="Google Sans"/>
                <a:sym typeface="Google Sans"/>
              </a:rPr>
              <a:t>Excessive pumping resulted in decline in water table and shrinking of wetlands</a:t>
            </a:r>
            <a:endParaRPr sz="1300">
              <a:solidFill>
                <a:srgbClr val="121212"/>
              </a:solidFill>
              <a:highlight>
                <a:srgbClr val="FFFFFF"/>
              </a:highlight>
              <a:latin typeface="Google Sans"/>
              <a:ea typeface="Google Sans"/>
              <a:cs typeface="Google Sans"/>
              <a:sym typeface="Google Sans"/>
            </a:endParaRPr>
          </a:p>
          <a:p>
            <a:pPr indent="-311150" lvl="0" marL="457200" rtl="0" algn="l">
              <a:lnSpc>
                <a:spcPct val="115000"/>
              </a:lnSpc>
              <a:spcBef>
                <a:spcPts val="0"/>
              </a:spcBef>
              <a:spcAft>
                <a:spcPts val="0"/>
              </a:spcAft>
              <a:buClr>
                <a:srgbClr val="121212"/>
              </a:buClr>
              <a:buSzPts val="1300"/>
              <a:buFont typeface="Google Sans"/>
              <a:buChar char="●"/>
            </a:pPr>
            <a:r>
              <a:rPr lang="en-CA" sz="1300">
                <a:solidFill>
                  <a:srgbClr val="121212"/>
                </a:solidFill>
                <a:highlight>
                  <a:srgbClr val="FFFFFF"/>
                </a:highlight>
                <a:latin typeface="Google Sans"/>
                <a:ea typeface="Google Sans"/>
                <a:cs typeface="Google Sans"/>
                <a:sym typeface="Google Sans"/>
              </a:rPr>
              <a:t> It has also decimated the local populations of salmon, trout, pike and pickerel</a:t>
            </a:r>
            <a:endParaRPr sz="1300">
              <a:solidFill>
                <a:srgbClr val="121212"/>
              </a:solidFill>
              <a:highlight>
                <a:srgbClr val="FFFFFF"/>
              </a:highlight>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300">
              <a:solidFill>
                <a:srgbClr val="121212"/>
              </a:solidFill>
              <a:highlight>
                <a:srgbClr val="FFFFFF"/>
              </a:highlight>
              <a:latin typeface="Google Sans"/>
              <a:ea typeface="Google Sans"/>
              <a:cs typeface="Google Sans"/>
              <a:sym typeface="Google Sans"/>
            </a:endParaRPr>
          </a:p>
        </p:txBody>
      </p:sp>
      <p:sp>
        <p:nvSpPr>
          <p:cNvPr id="529" name="Google Shape;529;gcfc951ce8d_1_989"/>
          <p:cNvSpPr txBox="1"/>
          <p:nvPr/>
        </p:nvSpPr>
        <p:spPr>
          <a:xfrm>
            <a:off x="3838500" y="4579950"/>
            <a:ext cx="5368800" cy="73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800">
                <a:solidFill>
                  <a:schemeClr val="dk1"/>
                </a:solidFill>
                <a:latin typeface="Google Sans"/>
                <a:ea typeface="Google Sans"/>
                <a:cs typeface="Google Sans"/>
                <a:sym typeface="Google Sans"/>
              </a:rPr>
              <a:t>Source: </a:t>
            </a:r>
            <a:r>
              <a:rPr lang="en-CA" sz="800" u="sng">
                <a:solidFill>
                  <a:schemeClr val="hlink"/>
                </a:solidFill>
                <a:latin typeface="Google Sans"/>
                <a:ea typeface="Google Sans"/>
                <a:cs typeface="Google Sans"/>
                <a:sym typeface="Google Sans"/>
                <a:hlinkClick r:id="rId4"/>
              </a:rPr>
              <a:t>https://www.theguardian.com/global/2018/oct/04/ontario-six-nations-nestle-running-water</a:t>
            </a:r>
            <a:endParaRPr sz="8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800" u="sng">
                <a:solidFill>
                  <a:schemeClr val="hlink"/>
                </a:solidFill>
                <a:latin typeface="Google Sans"/>
                <a:ea typeface="Google Sans"/>
                <a:cs typeface="Google Sans"/>
                <a:sym typeface="Google Sans"/>
                <a:hlinkClick r:id="rId5"/>
              </a:rPr>
              <a:t>https://www.environment911.org/Understanding-the-Past-and-Future-Nestle-Corporations-Impact-on-Canadian-Waters-and-Communities</a:t>
            </a:r>
            <a:endParaRPr sz="8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800">
              <a:solidFill>
                <a:schemeClr val="dk1"/>
              </a:solidFill>
              <a:latin typeface="Google Sans"/>
              <a:ea typeface="Google Sans"/>
              <a:cs typeface="Google Sans"/>
              <a:sym typeface="Google Sans"/>
            </a:endParaRPr>
          </a:p>
        </p:txBody>
      </p:sp>
      <p:sp>
        <p:nvSpPr>
          <p:cNvPr id="530" name="Google Shape;530;gcfc951ce8d_1_989"/>
          <p:cNvSpPr txBox="1"/>
          <p:nvPr/>
        </p:nvSpPr>
        <p:spPr>
          <a:xfrm>
            <a:off x="5577900" y="3764688"/>
            <a:ext cx="34944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Helvetica Neue"/>
              <a:ea typeface="Helvetica Neue"/>
              <a:cs typeface="Helvetica Neue"/>
              <a:sym typeface="Helvetica Neue"/>
            </a:endParaRPr>
          </a:p>
        </p:txBody>
      </p:sp>
      <p:sp>
        <p:nvSpPr>
          <p:cNvPr id="531" name="Google Shape;531;gcfc951ce8d_1_989"/>
          <p:cNvSpPr txBox="1"/>
          <p:nvPr/>
        </p:nvSpPr>
        <p:spPr>
          <a:xfrm>
            <a:off x="93525" y="4620300"/>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Ontario, ‘Canada’</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quantity </a:t>
            </a:r>
            <a:endParaRPr>
              <a:latin typeface="Google Sans"/>
              <a:ea typeface="Google Sans"/>
              <a:cs typeface="Google Sans"/>
              <a:sym typeface="Google Sans"/>
            </a:endParaRPr>
          </a:p>
        </p:txBody>
      </p:sp>
      <p:sp>
        <p:nvSpPr>
          <p:cNvPr id="532" name="Google Shape;532;gcfc951ce8d_1_989"/>
          <p:cNvSpPr txBox="1"/>
          <p:nvPr/>
        </p:nvSpPr>
        <p:spPr>
          <a:xfrm>
            <a:off x="245924" y="3741948"/>
            <a:ext cx="20883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solidFill>
                  <a:schemeClr val="dk1"/>
                </a:solidFill>
                <a:latin typeface="Helvetica Neue"/>
                <a:ea typeface="Helvetica Neue"/>
                <a:cs typeface="Helvetica Neue"/>
                <a:sym typeface="Helvetica Neue"/>
              </a:rPr>
              <a:t>Source: </a:t>
            </a:r>
            <a:r>
              <a:rPr lang="en-CA" sz="850">
                <a:solidFill>
                  <a:schemeClr val="dk1"/>
                </a:solidFill>
                <a:highlight>
                  <a:srgbClr val="FFFFFF"/>
                </a:highlight>
                <a:latin typeface="Helvetica Neue"/>
                <a:ea typeface="Helvetica Neue"/>
                <a:cs typeface="Helvetica Neue"/>
                <a:sym typeface="Helvetica Neue"/>
              </a:rPr>
              <a:t>Jennifer Roberts/The Guardian</a:t>
            </a:r>
            <a:endParaRPr sz="600">
              <a:solidFill>
                <a:schemeClr val="dk1"/>
              </a:solidFill>
              <a:latin typeface="Helvetica Neue"/>
              <a:ea typeface="Helvetica Neue"/>
              <a:cs typeface="Helvetica Neue"/>
              <a:sym typeface="Helvetica Neue"/>
            </a:endParaRPr>
          </a:p>
        </p:txBody>
      </p:sp>
      <p:sp>
        <p:nvSpPr>
          <p:cNvPr id="533" name="Google Shape;533;gcfc951ce8d_1_989"/>
          <p:cNvSpPr txBox="1"/>
          <p:nvPr/>
        </p:nvSpPr>
        <p:spPr>
          <a:xfrm>
            <a:off x="4941575" y="3372850"/>
            <a:ext cx="3258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Bright spot:</a:t>
            </a:r>
            <a:r>
              <a:rPr lang="en-CA" sz="1100">
                <a:solidFill>
                  <a:schemeClr val="dk1"/>
                </a:solidFill>
                <a:latin typeface="Google Sans"/>
                <a:ea typeface="Google Sans"/>
                <a:cs typeface="Google Sans"/>
                <a:sym typeface="Google Sans"/>
              </a:rPr>
              <a:t> None so far</a:t>
            </a:r>
            <a:endParaRPr sz="1100">
              <a:solidFill>
                <a:schemeClr val="dk1"/>
              </a:solidFill>
              <a:latin typeface="Google Sans"/>
              <a:ea typeface="Google Sans"/>
              <a:cs typeface="Google Sans"/>
              <a:sym typeface="Google Sans"/>
            </a:endParaRPr>
          </a:p>
        </p:txBody>
      </p:sp>
      <p:pic>
        <p:nvPicPr>
          <p:cNvPr id="534" name="Google Shape;534;gcfc951ce8d_1_989"/>
          <p:cNvPicPr preferRelativeResize="0"/>
          <p:nvPr/>
        </p:nvPicPr>
        <p:blipFill>
          <a:blip r:embed="rId6">
            <a:alphaModFix/>
          </a:blip>
          <a:stretch>
            <a:fillRect/>
          </a:stretch>
        </p:blipFill>
        <p:spPr>
          <a:xfrm>
            <a:off x="4250113" y="3921563"/>
            <a:ext cx="643775" cy="610928"/>
          </a:xfrm>
          <a:prstGeom prst="rect">
            <a:avLst/>
          </a:prstGeom>
          <a:noFill/>
          <a:ln>
            <a:noFill/>
          </a:ln>
        </p:spPr>
      </p:pic>
      <p:pic>
        <p:nvPicPr>
          <p:cNvPr id="535" name="Google Shape;535;gcfc951ce8d_1_989"/>
          <p:cNvPicPr preferRelativeResize="0"/>
          <p:nvPr/>
        </p:nvPicPr>
        <p:blipFill>
          <a:blip r:embed="rId7">
            <a:alphaModFix/>
          </a:blip>
          <a:stretch>
            <a:fillRect/>
          </a:stretch>
        </p:blipFill>
        <p:spPr>
          <a:xfrm>
            <a:off x="4297800" y="3274465"/>
            <a:ext cx="643775" cy="647085"/>
          </a:xfrm>
          <a:prstGeom prst="rect">
            <a:avLst/>
          </a:prstGeom>
          <a:noFill/>
          <a:ln>
            <a:noFill/>
          </a:ln>
        </p:spPr>
      </p:pic>
      <p:sp>
        <p:nvSpPr>
          <p:cNvPr id="536" name="Google Shape;536;gcfc951ce8d_1_989"/>
          <p:cNvSpPr txBox="1"/>
          <p:nvPr/>
        </p:nvSpPr>
        <p:spPr>
          <a:xfrm>
            <a:off x="4941575" y="3879038"/>
            <a:ext cx="39192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Ontario government </a:t>
            </a:r>
            <a:r>
              <a:rPr b="1" lang="en-CA" sz="1100">
                <a:solidFill>
                  <a:srgbClr val="4A86E8"/>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lifted the </a:t>
            </a:r>
            <a:r>
              <a:rPr lang="en-CA" sz="1100">
                <a:solidFill>
                  <a:srgbClr val="333333"/>
                </a:solidFill>
                <a:highlight>
                  <a:srgbClr val="FFFFFF"/>
                </a:highlight>
                <a:latin typeface="Google Sans"/>
                <a:ea typeface="Google Sans"/>
                <a:cs typeface="Google Sans"/>
                <a:sym typeface="Google Sans"/>
              </a:rPr>
              <a:t>moratorium on water taking permits in April 2021</a:t>
            </a:r>
            <a:endParaRPr sz="1100">
              <a:solidFill>
                <a:schemeClr val="dk1"/>
              </a:solidFill>
              <a:latin typeface="Google Sans"/>
              <a:ea typeface="Google Sans"/>
              <a:cs typeface="Google Sans"/>
              <a:sym typeface="Google Sans"/>
            </a:endParaRPr>
          </a:p>
        </p:txBody>
      </p:sp>
      <p:pic>
        <p:nvPicPr>
          <p:cNvPr id="537" name="Google Shape;537;gcfc951ce8d_1_989"/>
          <p:cNvPicPr preferRelativeResize="0"/>
          <p:nvPr/>
        </p:nvPicPr>
        <p:blipFill rotWithShape="1">
          <a:blip r:embed="rId8">
            <a:alphaModFix/>
          </a:blip>
          <a:srcRect b="0" l="0" r="0" t="18240"/>
          <a:stretch/>
        </p:blipFill>
        <p:spPr>
          <a:xfrm>
            <a:off x="245936" y="1199208"/>
            <a:ext cx="1899155" cy="2598787"/>
          </a:xfrm>
          <a:prstGeom prst="rect">
            <a:avLst/>
          </a:prstGeom>
          <a:noFill/>
          <a:ln cap="flat" cmpd="sng" w="9525">
            <a:solidFill>
              <a:schemeClr val="dk1"/>
            </a:solidFill>
            <a:prstDash val="solid"/>
            <a:round/>
            <a:headEnd len="sm" w="sm" type="none"/>
            <a:tailEnd len="sm" w="sm" type="none"/>
          </a:ln>
        </p:spPr>
      </p:pic>
      <p:pic>
        <p:nvPicPr>
          <p:cNvPr id="538" name="Google Shape;538;gcfc951ce8d_1_989"/>
          <p:cNvPicPr preferRelativeResize="0"/>
          <p:nvPr/>
        </p:nvPicPr>
        <p:blipFill rotWithShape="1">
          <a:blip r:embed="rId9">
            <a:alphaModFix/>
          </a:blip>
          <a:srcRect b="0" l="5460" r="5460" t="0"/>
          <a:stretch/>
        </p:blipFill>
        <p:spPr>
          <a:xfrm>
            <a:off x="1604460" y="984337"/>
            <a:ext cx="3424040" cy="21669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g106b85df338_0_24"/>
          <p:cNvSpPr txBox="1"/>
          <p:nvPr>
            <p:ph type="ctrTitle"/>
          </p:nvPr>
        </p:nvSpPr>
        <p:spPr>
          <a:xfrm>
            <a:off x="229875" y="61050"/>
            <a:ext cx="8400000" cy="8274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b="1" lang="en-CA" sz="2300">
                <a:solidFill>
                  <a:srgbClr val="0070C0"/>
                </a:solidFill>
                <a:latin typeface="Google Sans"/>
                <a:ea typeface="Google Sans"/>
                <a:cs typeface="Google Sans"/>
                <a:sym typeface="Google Sans"/>
              </a:rPr>
              <a:t>Environmental justice, environmental racism and anti-racism practices for hydrogeologists/groundwater hydrologists</a:t>
            </a:r>
            <a:endParaRPr b="1" sz="2300">
              <a:solidFill>
                <a:srgbClr val="0070C0"/>
              </a:solidFill>
              <a:latin typeface="Google Sans"/>
              <a:ea typeface="Google Sans"/>
              <a:cs typeface="Google Sans"/>
              <a:sym typeface="Google Sans"/>
            </a:endParaRPr>
          </a:p>
        </p:txBody>
      </p:sp>
      <p:sp>
        <p:nvSpPr>
          <p:cNvPr id="125" name="Google Shape;125;g106b85df338_0_24"/>
          <p:cNvSpPr txBox="1"/>
          <p:nvPr>
            <p:ph idx="1" type="subTitle"/>
          </p:nvPr>
        </p:nvSpPr>
        <p:spPr>
          <a:xfrm>
            <a:off x="443550" y="1074975"/>
            <a:ext cx="8520600" cy="313800"/>
          </a:xfrm>
          <a:prstGeom prst="rect">
            <a:avLst/>
          </a:prstGeom>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440"/>
              <a:buNone/>
            </a:pPr>
            <a:r>
              <a:rPr lang="en-CA" sz="2020">
                <a:solidFill>
                  <a:schemeClr val="dk1"/>
                </a:solidFill>
                <a:latin typeface="Google Sans"/>
                <a:ea typeface="Google Sans"/>
                <a:cs typeface="Google Sans"/>
                <a:sym typeface="Google Sans"/>
              </a:rPr>
              <a:t>Th</a:t>
            </a:r>
            <a:r>
              <a:rPr lang="en-CA" sz="2020">
                <a:latin typeface="Google Sans"/>
                <a:ea typeface="Google Sans"/>
                <a:cs typeface="Google Sans"/>
                <a:sym typeface="Google Sans"/>
              </a:rPr>
              <a:t>e</a:t>
            </a:r>
            <a:r>
              <a:rPr lang="en-CA" sz="2020">
                <a:solidFill>
                  <a:schemeClr val="dk1"/>
                </a:solidFill>
                <a:latin typeface="Google Sans"/>
                <a:ea typeface="Google Sans"/>
                <a:cs typeface="Google Sans"/>
                <a:sym typeface="Google Sans"/>
              </a:rPr>
              <a:t>se slides were developed by:</a:t>
            </a:r>
            <a:endParaRPr sz="20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700">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21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21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21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br>
              <a:rPr lang="en-CA" sz="1220">
                <a:latin typeface="Google Sans"/>
                <a:ea typeface="Google Sans"/>
                <a:cs typeface="Google Sans"/>
                <a:sym typeface="Google Sans"/>
              </a:rPr>
            </a:br>
            <a:r>
              <a:rPr lang="en-CA" sz="1220">
                <a:solidFill>
                  <a:schemeClr val="dk1"/>
                </a:solidFill>
                <a:latin typeface="Google Sans"/>
                <a:ea typeface="Google Sans"/>
                <a:cs typeface="Google Sans"/>
                <a:sym typeface="Google Sans"/>
              </a:rPr>
              <a:t>Chinchu Mohan,  Summer Okibe, </a:t>
            </a:r>
            <a:r>
              <a:rPr lang="en-CA" sz="1220">
                <a:solidFill>
                  <a:schemeClr val="dk1"/>
                </a:solidFill>
                <a:latin typeface="Google Sans"/>
                <a:ea typeface="Google Sans"/>
                <a:cs typeface="Google Sans"/>
                <a:sym typeface="Google Sans"/>
                <a:extLst>
                  <a:ext uri="http://customooxmlschemas.google.com/">
                    <go:slidesCustomData xmlns:go="http://customooxmlschemas.google.com/" textRoundtripDataId="2"/>
                  </a:ext>
                </a:extLst>
              </a:rPr>
              <a:t>Noella Horoscoe</a:t>
            </a:r>
            <a:r>
              <a:rPr lang="en-CA" sz="1220">
                <a:solidFill>
                  <a:schemeClr val="dk1"/>
                </a:solidFill>
                <a:latin typeface="Google Sans"/>
                <a:ea typeface="Google Sans"/>
                <a:cs typeface="Google Sans"/>
                <a:sym typeface="Google Sans"/>
              </a:rPr>
              <a:t>, Xander Huggins, Tom Gleeson, Crystal Ng,</a:t>
            </a:r>
            <a:r>
              <a:rPr lang="en-CA" sz="1220">
                <a:latin typeface="Google Sans"/>
                <a:ea typeface="Google Sans"/>
                <a:cs typeface="Google Sans"/>
                <a:sym typeface="Google Sans"/>
              </a:rPr>
              <a:t> </a:t>
            </a:r>
            <a:r>
              <a:rPr lang="en-CA" sz="1220">
                <a:solidFill>
                  <a:schemeClr val="dk1"/>
                </a:solidFill>
                <a:latin typeface="Google Sans"/>
                <a:ea typeface="Google Sans"/>
                <a:cs typeface="Google Sans"/>
                <a:sym typeface="Google Sans"/>
              </a:rPr>
              <a:t>Ally Jacoby</a:t>
            </a:r>
            <a:endParaRPr sz="1220">
              <a:solidFill>
                <a:schemeClr val="dk1"/>
              </a:solidFill>
              <a:latin typeface="Google Sans"/>
              <a:ea typeface="Google Sans"/>
              <a:cs typeface="Google Sans"/>
              <a:sym typeface="Google Sans"/>
            </a:endParaRPr>
          </a:p>
        </p:txBody>
      </p:sp>
      <p:pic>
        <p:nvPicPr>
          <p:cNvPr id="126" name="Google Shape;126;g106b85df338_0_24"/>
          <p:cNvPicPr preferRelativeResize="0"/>
          <p:nvPr/>
        </p:nvPicPr>
        <p:blipFill>
          <a:blip r:embed="rId3">
            <a:alphaModFix/>
          </a:blip>
          <a:stretch>
            <a:fillRect/>
          </a:stretch>
        </p:blipFill>
        <p:spPr>
          <a:xfrm>
            <a:off x="4151675" y="1485125"/>
            <a:ext cx="932925" cy="1183450"/>
          </a:xfrm>
          <a:prstGeom prst="rect">
            <a:avLst/>
          </a:prstGeom>
          <a:noFill/>
          <a:ln>
            <a:noFill/>
          </a:ln>
        </p:spPr>
      </p:pic>
      <p:pic>
        <p:nvPicPr>
          <p:cNvPr id="127" name="Google Shape;127;g106b85df338_0_24"/>
          <p:cNvPicPr preferRelativeResize="0"/>
          <p:nvPr/>
        </p:nvPicPr>
        <p:blipFill>
          <a:blip r:embed="rId4">
            <a:alphaModFix/>
          </a:blip>
          <a:stretch>
            <a:fillRect/>
          </a:stretch>
        </p:blipFill>
        <p:spPr>
          <a:xfrm>
            <a:off x="5198275" y="1515350"/>
            <a:ext cx="882025" cy="1183450"/>
          </a:xfrm>
          <a:prstGeom prst="rect">
            <a:avLst/>
          </a:prstGeom>
          <a:noFill/>
          <a:ln>
            <a:noFill/>
          </a:ln>
        </p:spPr>
      </p:pic>
      <p:pic>
        <p:nvPicPr>
          <p:cNvPr id="128" name="Google Shape;128;g106b85df338_0_24"/>
          <p:cNvPicPr preferRelativeResize="0"/>
          <p:nvPr/>
        </p:nvPicPr>
        <p:blipFill>
          <a:blip r:embed="rId5">
            <a:alphaModFix/>
          </a:blip>
          <a:stretch>
            <a:fillRect/>
          </a:stretch>
        </p:blipFill>
        <p:spPr>
          <a:xfrm>
            <a:off x="6209725" y="1487363"/>
            <a:ext cx="788966" cy="1183450"/>
          </a:xfrm>
          <a:prstGeom prst="rect">
            <a:avLst/>
          </a:prstGeom>
          <a:noFill/>
          <a:ln>
            <a:noFill/>
          </a:ln>
        </p:spPr>
      </p:pic>
      <p:sp>
        <p:nvSpPr>
          <p:cNvPr id="129" name="Google Shape;129;g106b85df338_0_24"/>
          <p:cNvSpPr txBox="1"/>
          <p:nvPr>
            <p:ph idx="1" type="subTitle"/>
          </p:nvPr>
        </p:nvSpPr>
        <p:spPr>
          <a:xfrm>
            <a:off x="88850" y="3208575"/>
            <a:ext cx="9131400" cy="372300"/>
          </a:xfrm>
          <a:prstGeom prst="rect">
            <a:avLst/>
          </a:prstGeom>
        </p:spPr>
        <p:txBody>
          <a:bodyPr anchorCtr="0" anchor="t" bIns="34275" lIns="68575" spcFirstLastPara="1" rIns="68575" wrap="square" tIns="34275">
            <a:noAutofit/>
          </a:bodyPr>
          <a:lstStyle/>
          <a:p>
            <a:pPr indent="0" lvl="0" marL="0" rtl="0" algn="l">
              <a:lnSpc>
                <a:spcPct val="80000"/>
              </a:lnSpc>
              <a:spcBef>
                <a:spcPts val="800"/>
              </a:spcBef>
              <a:spcAft>
                <a:spcPts val="0"/>
              </a:spcAft>
              <a:buSzPts val="440"/>
              <a:buNone/>
            </a:pPr>
            <a:r>
              <a:rPr lang="en-CA" sz="2020">
                <a:solidFill>
                  <a:schemeClr val="dk1"/>
                </a:solidFill>
                <a:latin typeface="Google Sans"/>
                <a:ea typeface="Google Sans"/>
                <a:cs typeface="Google Sans"/>
                <a:sym typeface="Google Sans"/>
              </a:rPr>
              <a:t>With advice </a:t>
            </a:r>
            <a:r>
              <a:rPr lang="en-CA" sz="2020">
                <a:latin typeface="Google Sans"/>
                <a:ea typeface="Google Sans"/>
                <a:cs typeface="Google Sans"/>
                <a:sym typeface="Google Sans"/>
              </a:rPr>
              <a:t>and </a:t>
            </a:r>
            <a:r>
              <a:rPr lang="en-CA" sz="2020">
                <a:solidFill>
                  <a:schemeClr val="dk1"/>
                </a:solidFill>
                <a:latin typeface="Google Sans"/>
                <a:ea typeface="Google Sans"/>
                <a:cs typeface="Google Sans"/>
                <a:sym typeface="Google Sans"/>
              </a:rPr>
              <a:t>support from:</a:t>
            </a:r>
            <a:endParaRPr sz="20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100">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21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21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r>
              <a:t/>
            </a:r>
            <a:endParaRPr sz="2120">
              <a:solidFill>
                <a:schemeClr val="dk1"/>
              </a:solidFill>
              <a:latin typeface="Google Sans"/>
              <a:ea typeface="Google Sans"/>
              <a:cs typeface="Google Sans"/>
              <a:sym typeface="Google Sans"/>
            </a:endParaRPr>
          </a:p>
          <a:p>
            <a:pPr indent="0" lvl="0" marL="0" rtl="0" algn="l">
              <a:lnSpc>
                <a:spcPct val="80000"/>
              </a:lnSpc>
              <a:spcBef>
                <a:spcPts val="800"/>
              </a:spcBef>
              <a:spcAft>
                <a:spcPts val="0"/>
              </a:spcAft>
              <a:buSzPts val="440"/>
              <a:buNone/>
            </a:pPr>
            <a:r>
              <a:rPr lang="en-CA" sz="1220">
                <a:latin typeface="Google Sans"/>
                <a:ea typeface="Google Sans"/>
                <a:cs typeface="Google Sans"/>
                <a:sym typeface="Google Sans"/>
              </a:rPr>
              <a:t>Ingrid Waldron,  </a:t>
            </a:r>
            <a:r>
              <a:rPr lang="en-CA" sz="1220">
                <a:solidFill>
                  <a:schemeClr val="dk1"/>
                </a:solidFill>
                <a:latin typeface="Google Sans"/>
                <a:ea typeface="Google Sans"/>
                <a:cs typeface="Google Sans"/>
                <a:sym typeface="Google Sans"/>
              </a:rPr>
              <a:t>Heather Buckley, Kris Dubrawski, Ryan Emanuel, Crystal Trembl</a:t>
            </a:r>
            <a:r>
              <a:rPr lang="en-CA" sz="1220">
                <a:latin typeface="Google Sans"/>
                <a:ea typeface="Google Sans"/>
                <a:cs typeface="Google Sans"/>
                <a:sym typeface="Google Sans"/>
              </a:rPr>
              <a:t>ay,</a:t>
            </a:r>
            <a:r>
              <a:rPr lang="en-CA" sz="1220">
                <a:solidFill>
                  <a:schemeClr val="dk1"/>
                </a:solidFill>
                <a:latin typeface="Google Sans"/>
                <a:ea typeface="Google Sans"/>
                <a:cs typeface="Google Sans"/>
                <a:sym typeface="Google Sans"/>
              </a:rPr>
              <a:t>  Debra Perrone,</a:t>
            </a:r>
            <a:r>
              <a:rPr lang="en-CA" sz="1220">
                <a:latin typeface="Google Sans"/>
                <a:ea typeface="Google Sans"/>
                <a:cs typeface="Google Sans"/>
                <a:sym typeface="Google Sans"/>
              </a:rPr>
              <a:t> </a:t>
            </a:r>
            <a:r>
              <a:rPr lang="en-CA" sz="1220">
                <a:solidFill>
                  <a:schemeClr val="dk1"/>
                </a:solidFill>
                <a:latin typeface="Google Sans"/>
                <a:ea typeface="Google Sans"/>
                <a:cs typeface="Google Sans"/>
                <a:sym typeface="Google Sans"/>
              </a:rPr>
              <a:t>Gilles Wendling, Pamela Wolf</a:t>
            </a:r>
            <a:endParaRPr sz="1220">
              <a:solidFill>
                <a:schemeClr val="dk1"/>
              </a:solidFill>
              <a:latin typeface="Google Sans"/>
              <a:ea typeface="Google Sans"/>
              <a:cs typeface="Google Sans"/>
              <a:sym typeface="Google Sans"/>
            </a:endParaRPr>
          </a:p>
        </p:txBody>
      </p:sp>
      <p:pic>
        <p:nvPicPr>
          <p:cNvPr id="130" name="Google Shape;130;g106b85df338_0_24"/>
          <p:cNvPicPr preferRelativeResize="0"/>
          <p:nvPr/>
        </p:nvPicPr>
        <p:blipFill>
          <a:blip r:embed="rId6">
            <a:alphaModFix/>
          </a:blip>
          <a:stretch>
            <a:fillRect/>
          </a:stretch>
        </p:blipFill>
        <p:spPr>
          <a:xfrm>
            <a:off x="1388250" y="3514607"/>
            <a:ext cx="882025" cy="1243893"/>
          </a:xfrm>
          <a:prstGeom prst="rect">
            <a:avLst/>
          </a:prstGeom>
          <a:noFill/>
          <a:ln>
            <a:noFill/>
          </a:ln>
        </p:spPr>
      </p:pic>
      <p:pic>
        <p:nvPicPr>
          <p:cNvPr id="131" name="Google Shape;131;g106b85df338_0_24"/>
          <p:cNvPicPr preferRelativeResize="0"/>
          <p:nvPr/>
        </p:nvPicPr>
        <p:blipFill>
          <a:blip r:embed="rId7">
            <a:alphaModFix/>
          </a:blip>
          <a:stretch>
            <a:fillRect/>
          </a:stretch>
        </p:blipFill>
        <p:spPr>
          <a:xfrm>
            <a:off x="2529900" y="3520194"/>
            <a:ext cx="882025" cy="1243882"/>
          </a:xfrm>
          <a:prstGeom prst="rect">
            <a:avLst/>
          </a:prstGeom>
          <a:noFill/>
          <a:ln>
            <a:noFill/>
          </a:ln>
        </p:spPr>
      </p:pic>
      <p:pic>
        <p:nvPicPr>
          <p:cNvPr id="132" name="Google Shape;132;g106b85df338_0_24"/>
          <p:cNvPicPr preferRelativeResize="0"/>
          <p:nvPr/>
        </p:nvPicPr>
        <p:blipFill>
          <a:blip r:embed="rId8">
            <a:alphaModFix/>
          </a:blip>
          <a:stretch>
            <a:fillRect/>
          </a:stretch>
        </p:blipFill>
        <p:spPr>
          <a:xfrm>
            <a:off x="1882900" y="1433298"/>
            <a:ext cx="701911" cy="1291576"/>
          </a:xfrm>
          <a:prstGeom prst="rect">
            <a:avLst/>
          </a:prstGeom>
          <a:noFill/>
          <a:ln>
            <a:noFill/>
          </a:ln>
        </p:spPr>
      </p:pic>
      <p:pic>
        <p:nvPicPr>
          <p:cNvPr id="133" name="Google Shape;133;g106b85df338_0_24"/>
          <p:cNvPicPr preferRelativeResize="0"/>
          <p:nvPr/>
        </p:nvPicPr>
        <p:blipFill>
          <a:blip r:embed="rId9">
            <a:alphaModFix/>
          </a:blip>
          <a:stretch>
            <a:fillRect/>
          </a:stretch>
        </p:blipFill>
        <p:spPr>
          <a:xfrm>
            <a:off x="3585525" y="3524125"/>
            <a:ext cx="1100150" cy="1243899"/>
          </a:xfrm>
          <a:prstGeom prst="rect">
            <a:avLst/>
          </a:prstGeom>
          <a:noFill/>
          <a:ln>
            <a:noFill/>
          </a:ln>
        </p:spPr>
      </p:pic>
      <p:pic>
        <p:nvPicPr>
          <p:cNvPr id="134" name="Google Shape;134;g106b85df338_0_24"/>
          <p:cNvPicPr preferRelativeResize="0"/>
          <p:nvPr/>
        </p:nvPicPr>
        <p:blipFill>
          <a:blip r:embed="rId10">
            <a:alphaModFix/>
          </a:blip>
          <a:stretch>
            <a:fillRect/>
          </a:stretch>
        </p:blipFill>
        <p:spPr>
          <a:xfrm>
            <a:off x="5908975" y="3503688"/>
            <a:ext cx="932925" cy="1243900"/>
          </a:xfrm>
          <a:prstGeom prst="rect">
            <a:avLst/>
          </a:prstGeom>
          <a:noFill/>
          <a:ln>
            <a:noFill/>
          </a:ln>
        </p:spPr>
      </p:pic>
      <p:pic>
        <p:nvPicPr>
          <p:cNvPr id="135" name="Google Shape;135;g106b85df338_0_24"/>
          <p:cNvPicPr preferRelativeResize="0"/>
          <p:nvPr/>
        </p:nvPicPr>
        <p:blipFill>
          <a:blip r:embed="rId11">
            <a:alphaModFix/>
          </a:blip>
          <a:stretch>
            <a:fillRect/>
          </a:stretch>
        </p:blipFill>
        <p:spPr>
          <a:xfrm>
            <a:off x="124700" y="3503688"/>
            <a:ext cx="1045100" cy="1243900"/>
          </a:xfrm>
          <a:prstGeom prst="rect">
            <a:avLst/>
          </a:prstGeom>
          <a:noFill/>
          <a:ln>
            <a:noFill/>
          </a:ln>
        </p:spPr>
      </p:pic>
      <p:pic>
        <p:nvPicPr>
          <p:cNvPr id="136" name="Google Shape;136;g106b85df338_0_24"/>
          <p:cNvPicPr preferRelativeResize="0"/>
          <p:nvPr/>
        </p:nvPicPr>
        <p:blipFill>
          <a:blip r:embed="rId12">
            <a:alphaModFix/>
          </a:blip>
          <a:stretch>
            <a:fillRect/>
          </a:stretch>
        </p:blipFill>
        <p:spPr>
          <a:xfrm>
            <a:off x="8082450" y="3524125"/>
            <a:ext cx="829274" cy="1243900"/>
          </a:xfrm>
          <a:prstGeom prst="rect">
            <a:avLst/>
          </a:prstGeom>
          <a:noFill/>
          <a:ln>
            <a:noFill/>
          </a:ln>
        </p:spPr>
      </p:pic>
      <p:pic>
        <p:nvPicPr>
          <p:cNvPr id="137" name="Google Shape;137;g106b85df338_0_24"/>
          <p:cNvPicPr preferRelativeResize="0"/>
          <p:nvPr/>
        </p:nvPicPr>
        <p:blipFill rotWithShape="1">
          <a:blip r:embed="rId13">
            <a:alphaModFix/>
          </a:blip>
          <a:srcRect b="0" l="0" r="7766" t="0"/>
          <a:stretch/>
        </p:blipFill>
        <p:spPr>
          <a:xfrm>
            <a:off x="553425" y="1485125"/>
            <a:ext cx="1147350" cy="1243900"/>
          </a:xfrm>
          <a:prstGeom prst="rect">
            <a:avLst/>
          </a:prstGeom>
          <a:noFill/>
          <a:ln>
            <a:noFill/>
          </a:ln>
        </p:spPr>
      </p:pic>
      <p:pic>
        <p:nvPicPr>
          <p:cNvPr id="138" name="Google Shape;138;g106b85df338_0_24"/>
          <p:cNvPicPr preferRelativeResize="0"/>
          <p:nvPr/>
        </p:nvPicPr>
        <p:blipFill>
          <a:blip r:embed="rId14">
            <a:alphaModFix/>
          </a:blip>
          <a:stretch>
            <a:fillRect/>
          </a:stretch>
        </p:blipFill>
        <p:spPr>
          <a:xfrm>
            <a:off x="6997475" y="3510357"/>
            <a:ext cx="1045100" cy="1252144"/>
          </a:xfrm>
          <a:prstGeom prst="rect">
            <a:avLst/>
          </a:prstGeom>
          <a:noFill/>
          <a:ln>
            <a:noFill/>
          </a:ln>
        </p:spPr>
      </p:pic>
      <p:pic>
        <p:nvPicPr>
          <p:cNvPr id="139" name="Google Shape;139;g106b85df338_0_24"/>
          <p:cNvPicPr preferRelativeResize="0"/>
          <p:nvPr/>
        </p:nvPicPr>
        <p:blipFill>
          <a:blip r:embed="rId15">
            <a:alphaModFix/>
          </a:blip>
          <a:stretch>
            <a:fillRect/>
          </a:stretch>
        </p:blipFill>
        <p:spPr>
          <a:xfrm>
            <a:off x="7059150" y="1487375"/>
            <a:ext cx="882025" cy="1175820"/>
          </a:xfrm>
          <a:prstGeom prst="rect">
            <a:avLst/>
          </a:prstGeom>
          <a:noFill/>
          <a:ln>
            <a:noFill/>
          </a:ln>
        </p:spPr>
      </p:pic>
      <p:pic>
        <p:nvPicPr>
          <p:cNvPr id="140" name="Google Shape;140;g106b85df338_0_24"/>
          <p:cNvPicPr preferRelativeResize="0"/>
          <p:nvPr/>
        </p:nvPicPr>
        <p:blipFill>
          <a:blip r:embed="rId16">
            <a:alphaModFix/>
          </a:blip>
          <a:stretch>
            <a:fillRect/>
          </a:stretch>
        </p:blipFill>
        <p:spPr>
          <a:xfrm>
            <a:off x="4799825" y="3513331"/>
            <a:ext cx="829275" cy="1246181"/>
          </a:xfrm>
          <a:prstGeom prst="rect">
            <a:avLst/>
          </a:prstGeom>
          <a:noFill/>
          <a:ln>
            <a:noFill/>
          </a:ln>
        </p:spPr>
      </p:pic>
      <p:pic>
        <p:nvPicPr>
          <p:cNvPr id="141" name="Google Shape;141;g106b85df338_0_24"/>
          <p:cNvPicPr preferRelativeResize="0"/>
          <p:nvPr/>
        </p:nvPicPr>
        <p:blipFill>
          <a:blip r:embed="rId17">
            <a:alphaModFix/>
          </a:blip>
          <a:stretch>
            <a:fillRect/>
          </a:stretch>
        </p:blipFill>
        <p:spPr>
          <a:xfrm>
            <a:off x="2955900" y="1437450"/>
            <a:ext cx="932924" cy="1291576"/>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sp>
        <p:nvSpPr>
          <p:cNvPr id="543" name="Google Shape;543;gcfc951ce8d_1_971"/>
          <p:cNvSpPr txBox="1"/>
          <p:nvPr>
            <p:ph type="ctrTitle"/>
          </p:nvPr>
        </p:nvSpPr>
        <p:spPr>
          <a:xfrm>
            <a:off x="191500" y="360675"/>
            <a:ext cx="8549400" cy="5775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lang="en-CA" sz="3000">
                <a:solidFill>
                  <a:srgbClr val="0070C0"/>
                </a:solidFill>
                <a:latin typeface="Google Sans"/>
                <a:ea typeface="Google Sans"/>
                <a:cs typeface="Google Sans"/>
                <a:sym typeface="Google Sans"/>
              </a:rPr>
              <a:t>Indigenous fight against Coca-Cola in Plachimada, South India</a:t>
            </a:r>
            <a:endParaRPr sz="3000">
              <a:solidFill>
                <a:srgbClr val="0070C0"/>
              </a:solidFill>
              <a:latin typeface="Google Sans"/>
              <a:ea typeface="Google Sans"/>
              <a:cs typeface="Google Sans"/>
              <a:sym typeface="Google Sans"/>
            </a:endParaRPr>
          </a:p>
        </p:txBody>
      </p:sp>
      <p:sp>
        <p:nvSpPr>
          <p:cNvPr id="544" name="Google Shape;544;gcfc951ce8d_1_971"/>
          <p:cNvSpPr txBox="1"/>
          <p:nvPr/>
        </p:nvSpPr>
        <p:spPr>
          <a:xfrm>
            <a:off x="5028600" y="848700"/>
            <a:ext cx="4043700" cy="2916000"/>
          </a:xfrm>
          <a:prstGeom prst="rect">
            <a:avLst/>
          </a:prstGeom>
          <a:noFill/>
          <a:ln>
            <a:noFill/>
          </a:ln>
        </p:spPr>
        <p:txBody>
          <a:bodyPr anchorCtr="0" anchor="t" bIns="91425" lIns="91425" spcFirstLastPara="1" rIns="91425" wrap="square" tIns="91425">
            <a:spAutoFit/>
          </a:bodyPr>
          <a:lstStyle/>
          <a:p>
            <a:pPr indent="-311150" lvl="0" marL="457200" rtl="0" algn="l">
              <a:lnSpc>
                <a:spcPct val="115000"/>
              </a:lnSpc>
              <a:spcBef>
                <a:spcPts val="0"/>
              </a:spcBef>
              <a:spcAft>
                <a:spcPts val="0"/>
              </a:spcAft>
              <a:buClr>
                <a:srgbClr val="333333"/>
              </a:buClr>
              <a:buSzPts val="1300"/>
              <a:buFont typeface="Google Sans"/>
              <a:buChar char="●"/>
            </a:pPr>
            <a:r>
              <a:rPr lang="en-CA" sz="1300">
                <a:solidFill>
                  <a:srgbClr val="333333"/>
                </a:solidFill>
                <a:highlight>
                  <a:srgbClr val="FFFFFF"/>
                </a:highlight>
                <a:latin typeface="Google Sans"/>
                <a:ea typeface="Google Sans"/>
                <a:cs typeface="Google Sans"/>
                <a:sym typeface="Google Sans"/>
              </a:rPr>
              <a:t>In March 2000, Coca Cola started a  bottling plant at Plachimada where majority of the population consists of </a:t>
            </a:r>
            <a:r>
              <a:rPr i="1" lang="en-CA" sz="1300">
                <a:solidFill>
                  <a:srgbClr val="333333"/>
                </a:solidFill>
                <a:highlight>
                  <a:srgbClr val="FFFFFF"/>
                </a:highlight>
                <a:latin typeface="Google Sans"/>
                <a:ea typeface="Google Sans"/>
                <a:cs typeface="Google Sans"/>
                <a:sym typeface="Google Sans"/>
              </a:rPr>
              <a:t>adivasis</a:t>
            </a:r>
            <a:r>
              <a:rPr lang="en-CA" sz="1300">
                <a:solidFill>
                  <a:srgbClr val="333333"/>
                </a:solidFill>
                <a:highlight>
                  <a:srgbClr val="FFFFFF"/>
                </a:highlight>
                <a:latin typeface="Google Sans"/>
                <a:ea typeface="Google Sans"/>
                <a:cs typeface="Google Sans"/>
                <a:sym typeface="Google Sans"/>
              </a:rPr>
              <a:t> (indigenous people)</a:t>
            </a:r>
            <a:endParaRPr sz="1300">
              <a:solidFill>
                <a:srgbClr val="333333"/>
              </a:solidFill>
              <a:highlight>
                <a:srgbClr val="FFFFFF"/>
              </a:highlight>
              <a:latin typeface="Google Sans"/>
              <a:ea typeface="Google Sans"/>
              <a:cs typeface="Google Sans"/>
              <a:sym typeface="Google Sans"/>
            </a:endParaRPr>
          </a:p>
          <a:p>
            <a:pPr indent="-311150" lvl="0" marL="457200" rtl="0" algn="l">
              <a:lnSpc>
                <a:spcPct val="115000"/>
              </a:lnSpc>
              <a:spcBef>
                <a:spcPts val="0"/>
              </a:spcBef>
              <a:spcAft>
                <a:spcPts val="0"/>
              </a:spcAft>
              <a:buClr>
                <a:srgbClr val="333333"/>
              </a:buClr>
              <a:buSzPts val="1300"/>
              <a:buFont typeface="Google Sans"/>
              <a:buChar char="●"/>
            </a:pPr>
            <a:r>
              <a:rPr lang="en-CA" sz="1300">
                <a:solidFill>
                  <a:srgbClr val="333333"/>
                </a:solidFill>
                <a:highlight>
                  <a:srgbClr val="FFFFFF"/>
                </a:highlight>
                <a:latin typeface="Google Sans"/>
                <a:ea typeface="Google Sans"/>
                <a:cs typeface="Google Sans"/>
                <a:sym typeface="Google Sans"/>
              </a:rPr>
              <a:t>About 2 million litres of water (primarily groundwater) per day was extracted by the company </a:t>
            </a:r>
            <a:endParaRPr sz="1300">
              <a:solidFill>
                <a:srgbClr val="333333"/>
              </a:solidFill>
              <a:highlight>
                <a:srgbClr val="FFFFFF"/>
              </a:highlight>
              <a:latin typeface="Google Sans"/>
              <a:ea typeface="Google Sans"/>
              <a:cs typeface="Google Sans"/>
              <a:sym typeface="Google Sans"/>
            </a:endParaRPr>
          </a:p>
          <a:p>
            <a:pPr indent="-311150" lvl="0" marL="457200" rtl="0" algn="l">
              <a:lnSpc>
                <a:spcPct val="115000"/>
              </a:lnSpc>
              <a:spcBef>
                <a:spcPts val="0"/>
              </a:spcBef>
              <a:spcAft>
                <a:spcPts val="0"/>
              </a:spcAft>
              <a:buClr>
                <a:srgbClr val="333333"/>
              </a:buClr>
              <a:buSzPts val="1300"/>
              <a:buFont typeface="Google Sans"/>
              <a:buChar char="●"/>
            </a:pPr>
            <a:r>
              <a:rPr lang="en-CA" sz="1300">
                <a:solidFill>
                  <a:srgbClr val="333333"/>
                </a:solidFill>
                <a:highlight>
                  <a:srgbClr val="FFFFFF"/>
                </a:highlight>
                <a:latin typeface="Google Sans"/>
                <a:ea typeface="Google Sans"/>
                <a:cs typeface="Google Sans"/>
                <a:sym typeface="Google Sans"/>
              </a:rPr>
              <a:t>Nearby wells started to run dry and the available water turned contaminated and toxic affecting around 1000 families</a:t>
            </a:r>
            <a:endParaRPr sz="1300">
              <a:solidFill>
                <a:srgbClr val="333333"/>
              </a:solidFill>
              <a:highlight>
                <a:srgbClr val="FFFFFF"/>
              </a:highlight>
              <a:latin typeface="Google Sans"/>
              <a:ea typeface="Google Sans"/>
              <a:cs typeface="Google Sans"/>
              <a:sym typeface="Google Sans"/>
            </a:endParaRPr>
          </a:p>
          <a:p>
            <a:pPr indent="-311150" lvl="0" marL="457200" rtl="0" algn="l">
              <a:lnSpc>
                <a:spcPct val="115000"/>
              </a:lnSpc>
              <a:spcBef>
                <a:spcPts val="0"/>
              </a:spcBef>
              <a:spcAft>
                <a:spcPts val="0"/>
              </a:spcAft>
              <a:buClr>
                <a:srgbClr val="333333"/>
              </a:buClr>
              <a:buSzPts val="1300"/>
              <a:buFont typeface="Google Sans"/>
              <a:buChar char="●"/>
            </a:pPr>
            <a:r>
              <a:rPr lang="en-CA" sz="1300">
                <a:solidFill>
                  <a:srgbClr val="333333"/>
                </a:solidFill>
                <a:highlight>
                  <a:srgbClr val="FFFFFF"/>
                </a:highlight>
                <a:latin typeface="Google Sans"/>
                <a:ea typeface="Google Sans"/>
                <a:cs typeface="Google Sans"/>
                <a:sym typeface="Google Sans"/>
              </a:rPr>
              <a:t>In 2002 villagers started protesting against the plant</a:t>
            </a:r>
            <a:endParaRPr sz="1300">
              <a:solidFill>
                <a:srgbClr val="333333"/>
              </a:solidFill>
              <a:highlight>
                <a:srgbClr val="FFFFFF"/>
              </a:highlight>
              <a:latin typeface="Google Sans"/>
              <a:ea typeface="Google Sans"/>
              <a:cs typeface="Google Sans"/>
              <a:sym typeface="Google Sans"/>
            </a:endParaRPr>
          </a:p>
        </p:txBody>
      </p:sp>
      <p:sp>
        <p:nvSpPr>
          <p:cNvPr id="545" name="Google Shape;545;gcfc951ce8d_1_971"/>
          <p:cNvSpPr txBox="1"/>
          <p:nvPr/>
        </p:nvSpPr>
        <p:spPr>
          <a:xfrm>
            <a:off x="4391175" y="4677300"/>
            <a:ext cx="4752900" cy="73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800">
                <a:solidFill>
                  <a:schemeClr val="dk1"/>
                </a:solidFill>
                <a:latin typeface="Google Sans"/>
                <a:ea typeface="Google Sans"/>
                <a:cs typeface="Google Sans"/>
                <a:sym typeface="Google Sans"/>
              </a:rPr>
              <a:t>Source: </a:t>
            </a:r>
            <a:r>
              <a:rPr lang="en-CA" sz="800" u="sng">
                <a:solidFill>
                  <a:schemeClr val="hlink"/>
                </a:solidFill>
                <a:latin typeface="Google Sans"/>
                <a:ea typeface="Google Sans"/>
                <a:cs typeface="Google Sans"/>
                <a:sym typeface="Google Sans"/>
                <a:hlinkClick r:id="rId3"/>
              </a:rPr>
              <a:t>Suresh </a:t>
            </a:r>
            <a:r>
              <a:rPr lang="en-CA" sz="800">
                <a:solidFill>
                  <a:schemeClr val="dk1"/>
                </a:solidFill>
                <a:latin typeface="Google Sans"/>
                <a:ea typeface="Google Sans"/>
                <a:cs typeface="Google Sans"/>
                <a:sym typeface="Google Sans"/>
              </a:rPr>
              <a:t>2012; </a:t>
            </a:r>
            <a:r>
              <a:rPr lang="en-CA" sz="800" u="sng">
                <a:solidFill>
                  <a:schemeClr val="hlink"/>
                </a:solidFill>
                <a:latin typeface="Google Sans"/>
                <a:ea typeface="Google Sans"/>
                <a:cs typeface="Google Sans"/>
                <a:sym typeface="Google Sans"/>
                <a:hlinkClick r:id="rId4"/>
              </a:rPr>
              <a:t>https://en.wikipedia.org/wiki/Plachimada_Coca-Cola_struggle</a:t>
            </a:r>
            <a:endParaRPr sz="8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800" u="sng">
                <a:solidFill>
                  <a:schemeClr val="hlink"/>
                </a:solidFill>
                <a:latin typeface="Google Sans"/>
                <a:ea typeface="Google Sans"/>
                <a:cs typeface="Google Sans"/>
                <a:sym typeface="Google Sans"/>
                <a:hlinkClick r:id="rId5"/>
              </a:rPr>
              <a:t>https://www.ritimo.org/The-Plachimada-Struggle-against-Coca-Cola-in-Southern-India</a:t>
            </a:r>
            <a:endParaRPr sz="8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8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800">
              <a:solidFill>
                <a:schemeClr val="dk1"/>
              </a:solidFill>
              <a:latin typeface="Google Sans"/>
              <a:ea typeface="Google Sans"/>
              <a:cs typeface="Google Sans"/>
              <a:sym typeface="Google Sans"/>
            </a:endParaRPr>
          </a:p>
        </p:txBody>
      </p:sp>
      <p:sp>
        <p:nvSpPr>
          <p:cNvPr id="546" name="Google Shape;546;gcfc951ce8d_1_971"/>
          <p:cNvSpPr txBox="1"/>
          <p:nvPr/>
        </p:nvSpPr>
        <p:spPr>
          <a:xfrm>
            <a:off x="5577900" y="3764688"/>
            <a:ext cx="34944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100">
              <a:solidFill>
                <a:schemeClr val="dk1"/>
              </a:solidFill>
              <a:latin typeface="Helvetica Neue"/>
              <a:ea typeface="Helvetica Neue"/>
              <a:cs typeface="Helvetica Neue"/>
              <a:sym typeface="Helvetica Neue"/>
            </a:endParaRPr>
          </a:p>
        </p:txBody>
      </p:sp>
      <p:sp>
        <p:nvSpPr>
          <p:cNvPr id="547" name="Google Shape;547;gcfc951ce8d_1_971"/>
          <p:cNvSpPr txBox="1"/>
          <p:nvPr/>
        </p:nvSpPr>
        <p:spPr>
          <a:xfrm>
            <a:off x="207275" y="4652100"/>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Kerala, India</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quality or quantity </a:t>
            </a:r>
            <a:endParaRPr>
              <a:latin typeface="Google Sans"/>
              <a:ea typeface="Google Sans"/>
              <a:cs typeface="Google Sans"/>
              <a:sym typeface="Google Sans"/>
            </a:endParaRPr>
          </a:p>
        </p:txBody>
      </p:sp>
      <p:pic>
        <p:nvPicPr>
          <p:cNvPr id="548" name="Google Shape;548;gcfc951ce8d_1_971"/>
          <p:cNvPicPr preferRelativeResize="0"/>
          <p:nvPr/>
        </p:nvPicPr>
        <p:blipFill>
          <a:blip r:embed="rId6">
            <a:alphaModFix/>
          </a:blip>
          <a:stretch>
            <a:fillRect/>
          </a:stretch>
        </p:blipFill>
        <p:spPr>
          <a:xfrm>
            <a:off x="1564401" y="1034375"/>
            <a:ext cx="3329473" cy="2116068"/>
          </a:xfrm>
          <a:prstGeom prst="rect">
            <a:avLst/>
          </a:prstGeom>
          <a:noFill/>
          <a:ln>
            <a:noFill/>
          </a:ln>
        </p:spPr>
      </p:pic>
      <p:pic>
        <p:nvPicPr>
          <p:cNvPr id="549" name="Google Shape;549;gcfc951ce8d_1_971"/>
          <p:cNvPicPr preferRelativeResize="0"/>
          <p:nvPr/>
        </p:nvPicPr>
        <p:blipFill>
          <a:blip r:embed="rId7">
            <a:alphaModFix/>
          </a:blip>
          <a:stretch>
            <a:fillRect/>
          </a:stretch>
        </p:blipFill>
        <p:spPr>
          <a:xfrm>
            <a:off x="401953" y="2162887"/>
            <a:ext cx="2050547" cy="1472300"/>
          </a:xfrm>
          <a:prstGeom prst="rect">
            <a:avLst/>
          </a:prstGeom>
          <a:noFill/>
          <a:ln>
            <a:noFill/>
          </a:ln>
        </p:spPr>
      </p:pic>
      <p:sp>
        <p:nvSpPr>
          <p:cNvPr id="550" name="Google Shape;550;gcfc951ce8d_1_971"/>
          <p:cNvSpPr txBox="1"/>
          <p:nvPr/>
        </p:nvSpPr>
        <p:spPr>
          <a:xfrm>
            <a:off x="331224" y="3561386"/>
            <a:ext cx="2050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a:solidFill>
                  <a:schemeClr val="dk1"/>
                </a:solidFill>
                <a:latin typeface="Google Sans"/>
                <a:ea typeface="Google Sans"/>
                <a:cs typeface="Google Sans"/>
                <a:sym typeface="Google Sans"/>
              </a:rPr>
              <a:t>Contaminated well in Plachimada</a:t>
            </a:r>
            <a:endParaRPr sz="800">
              <a:solidFill>
                <a:schemeClr val="dk1"/>
              </a:solidFill>
              <a:latin typeface="Google Sans"/>
              <a:ea typeface="Google Sans"/>
              <a:cs typeface="Google Sans"/>
              <a:sym typeface="Google Sans"/>
            </a:endParaRPr>
          </a:p>
        </p:txBody>
      </p:sp>
      <p:sp>
        <p:nvSpPr>
          <p:cNvPr id="551" name="Google Shape;551;gcfc951ce8d_1_971"/>
          <p:cNvSpPr txBox="1"/>
          <p:nvPr/>
        </p:nvSpPr>
        <p:spPr>
          <a:xfrm>
            <a:off x="2511157" y="3082688"/>
            <a:ext cx="2050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a:solidFill>
                  <a:schemeClr val="dk1"/>
                </a:solidFill>
                <a:latin typeface="Google Sans"/>
                <a:ea typeface="Google Sans"/>
                <a:cs typeface="Google Sans"/>
                <a:sym typeface="Google Sans"/>
              </a:rPr>
              <a:t>Villagers protest in Plachimada</a:t>
            </a:r>
            <a:endParaRPr sz="800">
              <a:solidFill>
                <a:schemeClr val="dk1"/>
              </a:solidFill>
              <a:latin typeface="Google Sans"/>
              <a:ea typeface="Google Sans"/>
              <a:cs typeface="Google Sans"/>
              <a:sym typeface="Google Sans"/>
            </a:endParaRPr>
          </a:p>
        </p:txBody>
      </p:sp>
      <p:sp>
        <p:nvSpPr>
          <p:cNvPr id="552" name="Google Shape;552;gcfc951ce8d_1_971"/>
          <p:cNvSpPr txBox="1"/>
          <p:nvPr/>
        </p:nvSpPr>
        <p:spPr>
          <a:xfrm>
            <a:off x="5125200" y="3700175"/>
            <a:ext cx="33294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000">
                <a:solidFill>
                  <a:srgbClr val="4A86E8"/>
                </a:solidFill>
                <a:latin typeface="Google Sans"/>
                <a:ea typeface="Google Sans"/>
                <a:cs typeface="Google Sans"/>
                <a:sym typeface="Google Sans"/>
              </a:rPr>
              <a:t>Bright spot: </a:t>
            </a:r>
            <a:r>
              <a:rPr lang="en-CA" sz="1000">
                <a:solidFill>
                  <a:schemeClr val="dk1"/>
                </a:solidFill>
                <a:latin typeface="Google Sans"/>
                <a:ea typeface="Google Sans"/>
                <a:cs typeface="Google Sans"/>
                <a:sym typeface="Google Sans"/>
              </a:rPr>
              <a:t>By 2005 the plant was shut down</a:t>
            </a:r>
            <a:r>
              <a:rPr b="1" lang="en-CA" sz="1000">
                <a:solidFill>
                  <a:schemeClr val="dk1"/>
                </a:solidFill>
                <a:latin typeface="Google Sans"/>
                <a:ea typeface="Google Sans"/>
                <a:cs typeface="Google Sans"/>
                <a:sym typeface="Google Sans"/>
              </a:rPr>
              <a:t> </a:t>
            </a:r>
            <a:endParaRPr sz="1000">
              <a:solidFill>
                <a:schemeClr val="dk1"/>
              </a:solidFill>
              <a:latin typeface="Google Sans"/>
              <a:ea typeface="Google Sans"/>
              <a:cs typeface="Google Sans"/>
              <a:sym typeface="Google Sans"/>
            </a:endParaRPr>
          </a:p>
        </p:txBody>
      </p:sp>
      <p:pic>
        <p:nvPicPr>
          <p:cNvPr id="553" name="Google Shape;553;gcfc951ce8d_1_971"/>
          <p:cNvPicPr preferRelativeResize="0"/>
          <p:nvPr/>
        </p:nvPicPr>
        <p:blipFill>
          <a:blip r:embed="rId8">
            <a:alphaModFix/>
          </a:blip>
          <a:stretch>
            <a:fillRect/>
          </a:stretch>
        </p:blipFill>
        <p:spPr>
          <a:xfrm>
            <a:off x="4529974" y="4061109"/>
            <a:ext cx="554174" cy="471802"/>
          </a:xfrm>
          <a:prstGeom prst="rect">
            <a:avLst/>
          </a:prstGeom>
          <a:noFill/>
          <a:ln>
            <a:noFill/>
          </a:ln>
        </p:spPr>
      </p:pic>
      <p:pic>
        <p:nvPicPr>
          <p:cNvPr id="554" name="Google Shape;554;gcfc951ce8d_1_971"/>
          <p:cNvPicPr preferRelativeResize="0"/>
          <p:nvPr/>
        </p:nvPicPr>
        <p:blipFill>
          <a:blip r:embed="rId9">
            <a:alphaModFix/>
          </a:blip>
          <a:stretch>
            <a:fillRect/>
          </a:stretch>
        </p:blipFill>
        <p:spPr>
          <a:xfrm>
            <a:off x="4571024" y="3561375"/>
            <a:ext cx="554174" cy="499725"/>
          </a:xfrm>
          <a:prstGeom prst="rect">
            <a:avLst/>
          </a:prstGeom>
          <a:noFill/>
          <a:ln>
            <a:noFill/>
          </a:ln>
        </p:spPr>
      </p:pic>
      <p:sp>
        <p:nvSpPr>
          <p:cNvPr id="555" name="Google Shape;555;gcfc951ce8d_1_971"/>
          <p:cNvSpPr txBox="1"/>
          <p:nvPr/>
        </p:nvSpPr>
        <p:spPr>
          <a:xfrm>
            <a:off x="5125200" y="4079150"/>
            <a:ext cx="3615600" cy="692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000">
                <a:solidFill>
                  <a:srgbClr val="4A86E8"/>
                </a:solidFill>
                <a:latin typeface="Google Sans"/>
                <a:ea typeface="Google Sans"/>
                <a:cs typeface="Google Sans"/>
                <a:sym typeface="Google Sans"/>
              </a:rPr>
              <a:t>Ongoing challenge:</a:t>
            </a:r>
            <a:r>
              <a:rPr b="1" lang="en-CA" sz="1000">
                <a:solidFill>
                  <a:schemeClr val="dk1"/>
                </a:solidFill>
                <a:latin typeface="Google Sans"/>
                <a:ea typeface="Google Sans"/>
                <a:cs typeface="Google Sans"/>
                <a:sym typeface="Google Sans"/>
              </a:rPr>
              <a:t> </a:t>
            </a:r>
            <a:r>
              <a:rPr lang="en-CA" sz="1000">
                <a:solidFill>
                  <a:schemeClr val="dk1"/>
                </a:solidFill>
                <a:latin typeface="Google Sans"/>
                <a:ea typeface="Google Sans"/>
                <a:cs typeface="Google Sans"/>
                <a:sym typeface="Google Sans"/>
              </a:rPr>
              <a:t>Villagers still fighting for their compensation, 16 years after the Coca Cola factory in the Palakkad village shut down</a:t>
            </a:r>
            <a:endParaRPr sz="1000">
              <a:solidFill>
                <a:schemeClr val="dk1"/>
              </a:solidFill>
              <a:latin typeface="Google Sans"/>
              <a:ea typeface="Google Sans"/>
              <a:cs typeface="Google Sans"/>
              <a:sym typeface="Google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g108a1879435_0_49"/>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562" name="Google Shape;562;g108a1879435_0_49"/>
          <p:cNvSpPr txBox="1"/>
          <p:nvPr>
            <p:ph type="title"/>
          </p:nvPr>
        </p:nvSpPr>
        <p:spPr>
          <a:xfrm>
            <a:off x="244100" y="494800"/>
            <a:ext cx="6906900" cy="18087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CA" sz="2400">
                <a:solidFill>
                  <a:srgbClr val="0070C0"/>
                </a:solidFill>
                <a:latin typeface="Google Sans"/>
                <a:ea typeface="Google Sans"/>
                <a:cs typeface="Google Sans"/>
                <a:sym typeface="Google Sans"/>
              </a:rPr>
              <a:t>Now we can start to talk about the medicine…</a:t>
            </a:r>
            <a:endParaRPr sz="2400">
              <a:solidFill>
                <a:srgbClr val="0070C0"/>
              </a:solidFill>
              <a:latin typeface="Google Sans"/>
              <a:ea typeface="Google Sans"/>
              <a:cs typeface="Google Sans"/>
              <a:sym typeface="Google Sans"/>
            </a:endParaRPr>
          </a:p>
        </p:txBody>
      </p:sp>
      <p:sp>
        <p:nvSpPr>
          <p:cNvPr id="563" name="Google Shape;563;g108a1879435_0_49"/>
          <p:cNvSpPr txBox="1"/>
          <p:nvPr>
            <p:ph type="title"/>
          </p:nvPr>
        </p:nvSpPr>
        <p:spPr>
          <a:xfrm>
            <a:off x="1825950" y="2303500"/>
            <a:ext cx="5115300" cy="1200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CA" sz="3700">
                <a:solidFill>
                  <a:srgbClr val="0070C0"/>
                </a:solidFill>
                <a:latin typeface="Google Sans"/>
                <a:ea typeface="Google Sans"/>
                <a:cs typeface="Google Sans"/>
                <a:sym typeface="Google Sans"/>
              </a:rPr>
              <a:t>environmental justice </a:t>
            </a:r>
            <a:endParaRPr sz="3700">
              <a:solidFill>
                <a:srgbClr val="0070C0"/>
              </a:solidFill>
              <a:latin typeface="Google Sans"/>
              <a:ea typeface="Google Sans"/>
              <a:cs typeface="Google Sans"/>
              <a:sym typeface="Google Sans"/>
            </a:endParaRPr>
          </a:p>
        </p:txBody>
      </p:sp>
      <p:sp>
        <p:nvSpPr>
          <p:cNvPr id="564" name="Google Shape;564;g108a1879435_0_49"/>
          <p:cNvSpPr txBox="1"/>
          <p:nvPr/>
        </p:nvSpPr>
        <p:spPr>
          <a:xfrm>
            <a:off x="244100" y="4701400"/>
            <a:ext cx="5165700" cy="295500"/>
          </a:xfrm>
          <a:prstGeom prst="rect">
            <a:avLst/>
          </a:prstGeom>
          <a:noFill/>
          <a:ln>
            <a:noFill/>
          </a:ln>
        </p:spPr>
        <p:txBody>
          <a:bodyPr anchorCtr="0" anchor="t" bIns="91425" lIns="91425" spcFirstLastPara="1" rIns="91425" wrap="square" tIns="91425">
            <a:spAutoFit/>
          </a:bodyPr>
          <a:lstStyle/>
          <a:p>
            <a:pPr indent="0" lvl="0" marL="0" rtl="0" algn="l">
              <a:lnSpc>
                <a:spcPct val="80000"/>
              </a:lnSpc>
              <a:spcBef>
                <a:spcPts val="0"/>
              </a:spcBef>
              <a:spcAft>
                <a:spcPts val="0"/>
              </a:spcAft>
              <a:buNone/>
            </a:pPr>
            <a:r>
              <a:rPr lang="en-CA" sz="900">
                <a:solidFill>
                  <a:schemeClr val="dk1"/>
                </a:solidFill>
                <a:latin typeface="Google Sans"/>
                <a:ea typeface="Google Sans"/>
                <a:cs typeface="Google Sans"/>
                <a:sym typeface="Google Sans"/>
              </a:rPr>
              <a:t>Metaphor from Ingrid Waldron; images from noun project: medicine</a:t>
            </a:r>
            <a:endParaRPr>
              <a:latin typeface="Google Sans"/>
              <a:ea typeface="Google Sans"/>
              <a:cs typeface="Google Sans"/>
              <a:sym typeface="Google Sans"/>
            </a:endParaRPr>
          </a:p>
        </p:txBody>
      </p:sp>
      <p:pic>
        <p:nvPicPr>
          <p:cNvPr id="565" name="Google Shape;565;g108a1879435_0_49"/>
          <p:cNvPicPr preferRelativeResize="0"/>
          <p:nvPr/>
        </p:nvPicPr>
        <p:blipFill>
          <a:blip r:embed="rId3">
            <a:alphaModFix/>
          </a:blip>
          <a:stretch>
            <a:fillRect/>
          </a:stretch>
        </p:blipFill>
        <p:spPr>
          <a:xfrm>
            <a:off x="6276175" y="-217250"/>
            <a:ext cx="3137975" cy="3137975"/>
          </a:xfrm>
          <a:prstGeom prst="rect">
            <a:avLst/>
          </a:prstGeom>
          <a:noFill/>
          <a:ln>
            <a:noFill/>
          </a:ln>
        </p:spPr>
      </p:pic>
      <p:sp>
        <p:nvSpPr>
          <p:cNvPr id="566" name="Google Shape;566;g108a1879435_0_49"/>
          <p:cNvSpPr/>
          <p:nvPr/>
        </p:nvSpPr>
        <p:spPr>
          <a:xfrm>
            <a:off x="6483225" y="2483950"/>
            <a:ext cx="1963800" cy="388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gcfc951ce8d_1_418"/>
          <p:cNvSpPr txBox="1"/>
          <p:nvPr/>
        </p:nvSpPr>
        <p:spPr>
          <a:xfrm>
            <a:off x="7222248" y="4614325"/>
            <a:ext cx="2157300" cy="4647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lang="en-CA" u="sng">
                <a:solidFill>
                  <a:schemeClr val="hlink"/>
                </a:solidFill>
                <a:latin typeface="Google Sans"/>
                <a:ea typeface="Google Sans"/>
                <a:cs typeface="Google Sans"/>
                <a:sym typeface="Google Sans"/>
                <a:hlinkClick r:id="rId3"/>
              </a:rPr>
              <a:t>US </a:t>
            </a:r>
            <a:r>
              <a:rPr i="0" lang="en-CA" u="sng" cap="none" strike="noStrike">
                <a:solidFill>
                  <a:schemeClr val="hlink"/>
                </a:solidFill>
                <a:latin typeface="Google Sans"/>
                <a:ea typeface="Google Sans"/>
                <a:cs typeface="Google Sans"/>
                <a:sym typeface="Google Sans"/>
                <a:hlinkClick r:id="rId4"/>
              </a:rPr>
              <a:t>EPA’s definition</a:t>
            </a:r>
            <a:endParaRPr i="0" u="none" cap="none" strike="noStrike">
              <a:latin typeface="Google Sans"/>
              <a:ea typeface="Google Sans"/>
              <a:cs typeface="Google Sans"/>
              <a:sym typeface="Google Sans"/>
            </a:endParaRPr>
          </a:p>
        </p:txBody>
      </p:sp>
      <p:sp>
        <p:nvSpPr>
          <p:cNvPr id="572" name="Google Shape;572;gcfc951ce8d_1_418"/>
          <p:cNvSpPr txBox="1"/>
          <p:nvPr/>
        </p:nvSpPr>
        <p:spPr>
          <a:xfrm>
            <a:off x="457750" y="372175"/>
            <a:ext cx="8013000" cy="1442400"/>
          </a:xfrm>
          <a:prstGeom prst="rect">
            <a:avLst/>
          </a:prstGeom>
          <a:noFill/>
          <a:ln>
            <a:noFill/>
          </a:ln>
        </p:spPr>
        <p:txBody>
          <a:bodyPr anchorCtr="0" anchor="t" bIns="0" lIns="0" spcFirstLastPara="1" rIns="0" wrap="square" tIns="0">
            <a:normAutofit/>
          </a:bodyPr>
          <a:lstStyle/>
          <a:p>
            <a:pPr indent="0" lvl="0" marL="0" marR="0" rtl="0" algn="l">
              <a:spcBef>
                <a:spcPts val="0"/>
              </a:spcBef>
              <a:spcAft>
                <a:spcPts val="0"/>
              </a:spcAft>
              <a:buNone/>
            </a:pPr>
            <a:r>
              <a:rPr b="1" i="0" lang="en-CA" sz="2000" u="none" cap="none" strike="noStrike">
                <a:latin typeface="Google Sans"/>
                <a:ea typeface="Google Sans"/>
                <a:cs typeface="Google Sans"/>
                <a:sym typeface="Google Sans"/>
              </a:rPr>
              <a:t>Environmental justice (EJ)</a:t>
            </a:r>
            <a:r>
              <a:rPr i="0" lang="en-CA" sz="2000" u="none" cap="none" strike="noStrike">
                <a:latin typeface="Google Sans"/>
                <a:ea typeface="Google Sans"/>
                <a:cs typeface="Google Sans"/>
                <a:sym typeface="Google Sans"/>
              </a:rPr>
              <a:t> is the </a:t>
            </a:r>
            <a:r>
              <a:rPr i="0" lang="en-CA" sz="2000" u="sng" cap="none" strike="noStrike">
                <a:highlight>
                  <a:srgbClr val="FCE5CD"/>
                </a:highlight>
                <a:latin typeface="Google Sans"/>
                <a:ea typeface="Google Sans"/>
                <a:cs typeface="Google Sans"/>
                <a:sym typeface="Google Sans"/>
              </a:rPr>
              <a:t>fair treatment</a:t>
            </a:r>
            <a:r>
              <a:rPr i="0" lang="en-CA" sz="2000" u="none" cap="none" strike="noStrike">
                <a:latin typeface="Google Sans"/>
                <a:ea typeface="Google Sans"/>
                <a:cs typeface="Google Sans"/>
                <a:sym typeface="Google Sans"/>
              </a:rPr>
              <a:t> and </a:t>
            </a:r>
            <a:r>
              <a:rPr i="0" lang="en-CA" sz="2000" u="sng" cap="none" strike="noStrike">
                <a:highlight>
                  <a:srgbClr val="C9DAF8"/>
                </a:highlight>
                <a:latin typeface="Google Sans"/>
                <a:ea typeface="Google Sans"/>
                <a:cs typeface="Google Sans"/>
                <a:sym typeface="Google Sans"/>
              </a:rPr>
              <a:t>meaningful involvement</a:t>
            </a:r>
            <a:r>
              <a:rPr i="0" lang="en-CA" sz="2000" u="none" cap="none" strike="noStrike">
                <a:latin typeface="Google Sans"/>
                <a:ea typeface="Google Sans"/>
                <a:cs typeface="Google Sans"/>
                <a:sym typeface="Google Sans"/>
              </a:rPr>
              <a:t> of all people regardless of race, color, national origin, or income with respect to the development, implementation and enforcement of environmental laws, regulations and policies.</a:t>
            </a:r>
            <a:endParaRPr i="0" sz="2000" u="none" cap="none" strike="noStrike">
              <a:latin typeface="Google Sans"/>
              <a:ea typeface="Google Sans"/>
              <a:cs typeface="Google Sans"/>
              <a:sym typeface="Google Sans"/>
            </a:endParaRPr>
          </a:p>
        </p:txBody>
      </p:sp>
      <p:sp>
        <p:nvSpPr>
          <p:cNvPr id="573" name="Google Shape;573;gcfc951ce8d_1_418"/>
          <p:cNvSpPr txBox="1"/>
          <p:nvPr/>
        </p:nvSpPr>
        <p:spPr>
          <a:xfrm>
            <a:off x="5640750" y="2569675"/>
            <a:ext cx="3190500" cy="1610100"/>
          </a:xfrm>
          <a:prstGeom prst="rect">
            <a:avLst/>
          </a:prstGeom>
          <a:solidFill>
            <a:srgbClr val="FCE5CD"/>
          </a:solidFill>
          <a:ln cap="flat" cmpd="sng" w="9525">
            <a:solidFill>
              <a:srgbClr val="000000"/>
            </a:solidFill>
            <a:prstDash val="solid"/>
            <a:round/>
            <a:headEnd len="sm" w="sm" type="none"/>
            <a:tailEnd len="sm" w="sm" type="none"/>
          </a:ln>
        </p:spPr>
        <p:txBody>
          <a:bodyPr anchorCtr="0" anchor="t" bIns="0" lIns="0" spcFirstLastPara="1" rIns="0" wrap="square" tIns="0">
            <a:normAutofit/>
          </a:bodyPr>
          <a:lstStyle/>
          <a:p>
            <a:pPr indent="0" lvl="0" marL="0" marR="0" rtl="0" algn="l">
              <a:lnSpc>
                <a:spcPct val="115000"/>
              </a:lnSpc>
              <a:spcBef>
                <a:spcPts val="1300"/>
              </a:spcBef>
              <a:spcAft>
                <a:spcPts val="0"/>
              </a:spcAft>
              <a:buNone/>
            </a:pPr>
            <a:r>
              <a:rPr b="1" i="0" lang="en-CA" u="none" cap="none" strike="noStrike">
                <a:latin typeface="Google Sans"/>
                <a:ea typeface="Google Sans"/>
                <a:cs typeface="Google Sans"/>
                <a:sym typeface="Google Sans"/>
              </a:rPr>
              <a:t>Fair treatment</a:t>
            </a:r>
            <a:r>
              <a:rPr i="0" lang="en-CA" u="none" cap="none" strike="noStrike">
                <a:latin typeface="Google Sans"/>
                <a:ea typeface="Google Sans"/>
                <a:cs typeface="Google Sans"/>
                <a:sym typeface="Google Sans"/>
              </a:rPr>
              <a:t> means no group of  people should bear a disproportionate share of the negative environmental consequences resulting from industrial, governmental and commercial operations or policies.</a:t>
            </a:r>
            <a:endParaRPr i="0" u="none" cap="none" strike="noStrike">
              <a:latin typeface="Google Sans"/>
              <a:ea typeface="Google Sans"/>
              <a:cs typeface="Google Sans"/>
              <a:sym typeface="Google Sans"/>
            </a:endParaRPr>
          </a:p>
        </p:txBody>
      </p:sp>
      <p:sp>
        <p:nvSpPr>
          <p:cNvPr id="574" name="Google Shape;574;gcfc951ce8d_1_418"/>
          <p:cNvSpPr txBox="1"/>
          <p:nvPr/>
        </p:nvSpPr>
        <p:spPr>
          <a:xfrm>
            <a:off x="419575" y="2057275"/>
            <a:ext cx="5015100" cy="2634900"/>
          </a:xfrm>
          <a:prstGeom prst="rect">
            <a:avLst/>
          </a:prstGeom>
          <a:solidFill>
            <a:srgbClr val="CFE2F3"/>
          </a:solidFill>
          <a:ln cap="flat" cmpd="sng" w="9525">
            <a:solidFill>
              <a:srgbClr val="000000"/>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1300"/>
              </a:spcBef>
              <a:spcAft>
                <a:spcPts val="0"/>
              </a:spcAft>
              <a:buNone/>
            </a:pPr>
            <a:r>
              <a:rPr b="1" lang="en-CA" sz="1300">
                <a:latin typeface="Google Sans"/>
                <a:ea typeface="Google Sans"/>
                <a:cs typeface="Google Sans"/>
                <a:sym typeface="Google Sans"/>
              </a:rPr>
              <a:t> </a:t>
            </a:r>
            <a:r>
              <a:rPr b="1" i="0" lang="en-CA" sz="1300" u="none" cap="none" strike="noStrike">
                <a:latin typeface="Google Sans"/>
                <a:ea typeface="Google Sans"/>
                <a:cs typeface="Google Sans"/>
                <a:sym typeface="Google Sans"/>
              </a:rPr>
              <a:t>Meaningful involvement</a:t>
            </a:r>
            <a:r>
              <a:rPr i="0" lang="en-CA" sz="1300" u="none" cap="none" strike="noStrike">
                <a:latin typeface="Google Sans"/>
                <a:ea typeface="Google Sans"/>
                <a:cs typeface="Google Sans"/>
                <a:sym typeface="Google Sans"/>
              </a:rPr>
              <a:t> means:</a:t>
            </a:r>
            <a:endParaRPr i="0" sz="1300" u="none" cap="none" strike="noStrike">
              <a:latin typeface="Google Sans"/>
              <a:ea typeface="Google Sans"/>
              <a:cs typeface="Google Sans"/>
              <a:sym typeface="Google Sans"/>
            </a:endParaRPr>
          </a:p>
          <a:p>
            <a:pPr indent="-82550" lvl="0" marL="330200" marR="0" rtl="0" algn="l">
              <a:lnSpc>
                <a:spcPct val="100000"/>
              </a:lnSpc>
              <a:spcBef>
                <a:spcPts val="1300"/>
              </a:spcBef>
              <a:spcAft>
                <a:spcPts val="0"/>
              </a:spcAft>
              <a:buClr>
                <a:srgbClr val="000000"/>
              </a:buClr>
              <a:buSzPts val="1300"/>
              <a:buFont typeface="Google Sans"/>
              <a:buChar char="●"/>
            </a:pPr>
            <a:r>
              <a:rPr i="0" lang="en-CA" sz="1300" u="none" cap="none" strike="noStrike">
                <a:latin typeface="Google Sans"/>
                <a:ea typeface="Google Sans"/>
                <a:cs typeface="Google Sans"/>
                <a:sym typeface="Google Sans"/>
              </a:rPr>
              <a:t>People have an opportunity to participate in decisions about activities that may affect their environment and/or health;</a:t>
            </a:r>
            <a:endParaRPr sz="1300">
              <a:latin typeface="Google Sans"/>
              <a:ea typeface="Google Sans"/>
              <a:cs typeface="Google Sans"/>
              <a:sym typeface="Google Sans"/>
            </a:endParaRPr>
          </a:p>
          <a:p>
            <a:pPr indent="-82550" lvl="0" marL="330200" marR="0" rtl="0" algn="l">
              <a:lnSpc>
                <a:spcPct val="100000"/>
              </a:lnSpc>
              <a:spcBef>
                <a:spcPts val="1300"/>
              </a:spcBef>
              <a:spcAft>
                <a:spcPts val="0"/>
              </a:spcAft>
              <a:buClr>
                <a:srgbClr val="000000"/>
              </a:buClr>
              <a:buSzPts val="1300"/>
              <a:buFont typeface="Google Sans"/>
              <a:buChar char="●"/>
            </a:pPr>
            <a:r>
              <a:rPr i="0" lang="en-CA" sz="1300" u="none" cap="none" strike="noStrike">
                <a:latin typeface="Google Sans"/>
                <a:ea typeface="Google Sans"/>
                <a:cs typeface="Google Sans"/>
                <a:sym typeface="Google Sans"/>
              </a:rPr>
              <a:t>The public's contribution can influence the regulatory agency's decision;</a:t>
            </a:r>
            <a:endParaRPr i="0" sz="1300" u="none" cap="none" strike="noStrike">
              <a:latin typeface="Google Sans"/>
              <a:ea typeface="Google Sans"/>
              <a:cs typeface="Google Sans"/>
              <a:sym typeface="Google Sans"/>
            </a:endParaRPr>
          </a:p>
          <a:p>
            <a:pPr indent="-82550" lvl="0" marL="330200" marR="0" rtl="0" algn="l">
              <a:lnSpc>
                <a:spcPct val="100000"/>
              </a:lnSpc>
              <a:spcBef>
                <a:spcPts val="1300"/>
              </a:spcBef>
              <a:spcAft>
                <a:spcPts val="0"/>
              </a:spcAft>
              <a:buClr>
                <a:srgbClr val="000000"/>
              </a:buClr>
              <a:buSzPts val="1300"/>
              <a:buFont typeface="Google Sans"/>
              <a:buChar char="●"/>
            </a:pPr>
            <a:r>
              <a:rPr i="0" lang="en-CA" sz="1300" u="none" cap="none" strike="noStrike">
                <a:latin typeface="Google Sans"/>
                <a:ea typeface="Google Sans"/>
                <a:cs typeface="Google Sans"/>
                <a:sym typeface="Google Sans"/>
              </a:rPr>
              <a:t>Community concerns will be considered in the decision making process; and</a:t>
            </a:r>
            <a:endParaRPr i="0" sz="1300" u="none" cap="none" strike="noStrike">
              <a:latin typeface="Google Sans"/>
              <a:ea typeface="Google Sans"/>
              <a:cs typeface="Google Sans"/>
              <a:sym typeface="Google Sans"/>
            </a:endParaRPr>
          </a:p>
          <a:p>
            <a:pPr indent="-82550" lvl="0" marL="330200" marR="0" rtl="0" algn="l">
              <a:lnSpc>
                <a:spcPct val="100000"/>
              </a:lnSpc>
              <a:spcBef>
                <a:spcPts val="1300"/>
              </a:spcBef>
              <a:spcAft>
                <a:spcPts val="0"/>
              </a:spcAft>
              <a:buClr>
                <a:srgbClr val="000000"/>
              </a:buClr>
              <a:buSzPts val="1300"/>
              <a:buFont typeface="Google Sans"/>
              <a:buChar char="●"/>
            </a:pPr>
            <a:r>
              <a:rPr i="0" lang="en-CA" sz="1300" u="none" cap="none" strike="noStrike">
                <a:latin typeface="Google Sans"/>
                <a:ea typeface="Google Sans"/>
                <a:cs typeface="Google Sans"/>
                <a:sym typeface="Google Sans"/>
              </a:rPr>
              <a:t>Decision makers will seek out and facilitate the involvement of those potentially affected.</a:t>
            </a:r>
            <a:endParaRPr i="0" sz="1300" u="none" cap="none" strike="noStrike">
              <a:latin typeface="Google Sans"/>
              <a:ea typeface="Google Sans"/>
              <a:cs typeface="Google Sans"/>
              <a:sym typeface="Google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cfc951ce8d_1_423"/>
          <p:cNvSpPr txBox="1"/>
          <p:nvPr/>
        </p:nvSpPr>
        <p:spPr>
          <a:xfrm>
            <a:off x="457647" y="455786"/>
            <a:ext cx="8228700" cy="9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i="0" lang="en-CA" sz="3300" u="none" cap="none" strike="noStrike">
                <a:solidFill>
                  <a:srgbClr val="0070C0"/>
                </a:solidFill>
                <a:latin typeface="Google Sans"/>
                <a:ea typeface="Google Sans"/>
                <a:cs typeface="Google Sans"/>
                <a:sym typeface="Google Sans"/>
              </a:rPr>
              <a:t>Environmental Justice (EJ) began &amp; continues as grassroots movement</a:t>
            </a:r>
            <a:endParaRPr i="0" sz="3300" u="none" cap="none" strike="noStrike">
              <a:solidFill>
                <a:srgbClr val="0070C0"/>
              </a:solidFill>
              <a:latin typeface="Google Sans"/>
              <a:ea typeface="Google Sans"/>
              <a:cs typeface="Google Sans"/>
              <a:sym typeface="Google Sans"/>
            </a:endParaRPr>
          </a:p>
        </p:txBody>
      </p:sp>
      <p:sp>
        <p:nvSpPr>
          <p:cNvPr id="580" name="Google Shape;580;gcfc951ce8d_1_423"/>
          <p:cNvSpPr txBox="1"/>
          <p:nvPr/>
        </p:nvSpPr>
        <p:spPr>
          <a:xfrm>
            <a:off x="553800" y="1751175"/>
            <a:ext cx="8036400" cy="3186300"/>
          </a:xfrm>
          <a:prstGeom prst="rect">
            <a:avLst/>
          </a:prstGeom>
          <a:noFill/>
          <a:ln>
            <a:noFill/>
          </a:ln>
        </p:spPr>
        <p:txBody>
          <a:bodyPr anchorCtr="0" anchor="t" bIns="0" lIns="0" spcFirstLastPara="1" rIns="0" wrap="square" tIns="0">
            <a:normAutofit/>
          </a:bodyPr>
          <a:lstStyle/>
          <a:p>
            <a:pPr indent="-311626" lvl="0" marL="393700" marR="0" rtl="0" algn="l">
              <a:lnSpc>
                <a:spcPct val="90000"/>
              </a:lnSpc>
              <a:spcBef>
                <a:spcPts val="0"/>
              </a:spcBef>
              <a:spcAft>
                <a:spcPts val="0"/>
              </a:spcAft>
              <a:buClr>
                <a:srgbClr val="000000"/>
              </a:buClr>
              <a:buSzPts val="908"/>
              <a:buFont typeface="Google Sans"/>
              <a:buChar char="●"/>
            </a:pPr>
            <a:r>
              <a:rPr i="0" lang="en-CA" sz="2147" u="none" cap="none" strike="noStrike">
                <a:latin typeface="Google Sans"/>
                <a:ea typeface="Google Sans"/>
                <a:cs typeface="Google Sans"/>
                <a:sym typeface="Google Sans"/>
              </a:rPr>
              <a:t>1982: Black civil rights activists protesting landfill site in poor, Black community are credited for launching EJ movement </a:t>
            </a:r>
            <a:endParaRPr i="0" sz="2147" u="none" cap="none" strike="noStrike">
              <a:latin typeface="Google Sans"/>
              <a:ea typeface="Google Sans"/>
              <a:cs typeface="Google Sans"/>
              <a:sym typeface="Google Sans"/>
            </a:endParaRPr>
          </a:p>
          <a:p>
            <a:pPr indent="-311626" lvl="0" marL="393700" marR="0" rtl="0" algn="l">
              <a:lnSpc>
                <a:spcPct val="90000"/>
              </a:lnSpc>
              <a:spcBef>
                <a:spcPts val="1300"/>
              </a:spcBef>
              <a:spcAft>
                <a:spcPts val="0"/>
              </a:spcAft>
              <a:buClr>
                <a:srgbClr val="000000"/>
              </a:buClr>
              <a:buSzPts val="908"/>
              <a:buFont typeface="Google Sans"/>
              <a:buChar char="●"/>
            </a:pPr>
            <a:r>
              <a:rPr i="0" lang="en-CA" sz="2147" u="none" cap="none" strike="noStrike">
                <a:latin typeface="Google Sans"/>
                <a:ea typeface="Google Sans"/>
                <a:cs typeface="Google Sans"/>
                <a:sym typeface="Google Sans"/>
              </a:rPr>
              <a:t>1991: First National People of Color Environmental Leadership Summit held in Washington DC; delegates drafted and adopted 17 principles of Environmental Justice </a:t>
            </a:r>
            <a:endParaRPr i="0" sz="2147" u="none" cap="none" strike="noStrike">
              <a:latin typeface="Google Sans"/>
              <a:ea typeface="Google Sans"/>
              <a:cs typeface="Google Sans"/>
              <a:sym typeface="Google Sans"/>
            </a:endParaRPr>
          </a:p>
          <a:p>
            <a:pPr indent="-311626" lvl="0" marL="393700" marR="0" rtl="0" algn="l">
              <a:lnSpc>
                <a:spcPct val="90000"/>
              </a:lnSpc>
              <a:spcBef>
                <a:spcPts val="1300"/>
              </a:spcBef>
              <a:spcAft>
                <a:spcPts val="0"/>
              </a:spcAft>
              <a:buClr>
                <a:srgbClr val="000000"/>
              </a:buClr>
              <a:buSzPts val="908"/>
              <a:buFont typeface="Google Sans"/>
              <a:buChar char="●"/>
            </a:pPr>
            <a:r>
              <a:rPr i="0" lang="en-CA" sz="2147" u="none" cap="none" strike="noStrike">
                <a:latin typeface="Google Sans"/>
                <a:ea typeface="Google Sans"/>
                <a:cs typeface="Google Sans"/>
                <a:sym typeface="Google Sans"/>
              </a:rPr>
              <a:t>17 Principles of EJ have served as a defining document for the growing grassroots movement for environmental justice:</a:t>
            </a:r>
            <a:r>
              <a:rPr lang="en-CA" sz="2147">
                <a:latin typeface="Google Sans"/>
                <a:ea typeface="Google Sans"/>
                <a:cs typeface="Google Sans"/>
                <a:sym typeface="Google Sans"/>
              </a:rPr>
              <a:t> </a:t>
            </a:r>
            <a:r>
              <a:rPr i="0" lang="en-CA" sz="2147" u="sng" cap="none" strike="noStrike">
                <a:solidFill>
                  <a:schemeClr val="hlink"/>
                </a:solidFill>
                <a:latin typeface="Google Sans"/>
                <a:ea typeface="Google Sans"/>
                <a:cs typeface="Google Sans"/>
                <a:sym typeface="Google Sans"/>
                <a:hlinkClick r:id="rId3"/>
              </a:rPr>
              <a:t>http://www.ejnet.org/ej/principles.html</a:t>
            </a:r>
            <a:r>
              <a:rPr i="0" lang="en-CA" sz="2147" u="none" cap="none" strike="noStrike">
                <a:latin typeface="Google Sans"/>
                <a:ea typeface="Google Sans"/>
                <a:cs typeface="Google Sans"/>
                <a:sym typeface="Google Sans"/>
              </a:rPr>
              <a:t> </a:t>
            </a:r>
            <a:endParaRPr i="0" sz="2147" u="none" cap="none" strike="noStrike">
              <a:latin typeface="Google Sans"/>
              <a:ea typeface="Google Sans"/>
              <a:cs typeface="Google Sans"/>
              <a:sym typeface="Google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gcfc951ce8d_1_428"/>
          <p:cNvSpPr txBox="1"/>
          <p:nvPr/>
        </p:nvSpPr>
        <p:spPr>
          <a:xfrm>
            <a:off x="-22950" y="138725"/>
            <a:ext cx="9189900" cy="981900"/>
          </a:xfrm>
          <a:prstGeom prst="rect">
            <a:avLst/>
          </a:prstGeom>
          <a:noFill/>
          <a:ln>
            <a:noFill/>
          </a:ln>
        </p:spPr>
        <p:txBody>
          <a:bodyPr anchorCtr="0" anchor="t" bIns="40825" lIns="81625" spcFirstLastPara="1" rIns="81625" wrap="square" tIns="40825">
            <a:noAutofit/>
          </a:bodyPr>
          <a:lstStyle/>
          <a:p>
            <a:pPr indent="0" lvl="0" marL="0" marR="0" rtl="0" algn="ctr">
              <a:spcBef>
                <a:spcPts val="0"/>
              </a:spcBef>
              <a:spcAft>
                <a:spcPts val="0"/>
              </a:spcAft>
              <a:buNone/>
            </a:pPr>
            <a:r>
              <a:rPr i="0" lang="en-CA" sz="2000" u="none" cap="none" strike="noStrike">
                <a:latin typeface="Google Sans"/>
                <a:ea typeface="Google Sans"/>
                <a:cs typeface="Google Sans"/>
                <a:sym typeface="Google Sans"/>
              </a:rPr>
              <a:t>Start of Environmental Justice Movement: </a:t>
            </a:r>
            <a:endParaRPr i="0" sz="2000" u="none" cap="none" strike="noStrike">
              <a:latin typeface="Google Sans"/>
              <a:ea typeface="Google Sans"/>
              <a:cs typeface="Google Sans"/>
              <a:sym typeface="Google Sans"/>
            </a:endParaRPr>
          </a:p>
          <a:p>
            <a:pPr indent="0" lvl="0" marL="0" marR="0" rtl="0" algn="ctr">
              <a:spcBef>
                <a:spcPts val="300"/>
              </a:spcBef>
              <a:spcAft>
                <a:spcPts val="0"/>
              </a:spcAft>
              <a:buNone/>
            </a:pPr>
            <a:r>
              <a:rPr b="1" i="0" lang="en-CA" sz="2100" u="none" cap="none" strike="noStrike">
                <a:solidFill>
                  <a:srgbClr val="0070C0"/>
                </a:solidFill>
                <a:latin typeface="Google Sans"/>
                <a:ea typeface="Google Sans"/>
                <a:cs typeface="Google Sans"/>
                <a:sym typeface="Google Sans"/>
              </a:rPr>
              <a:t>Black Civil Rights Movement + Groundwater Contamination Threat</a:t>
            </a:r>
            <a:endParaRPr b="1" i="0" sz="2100" u="none" cap="none" strike="noStrike">
              <a:solidFill>
                <a:srgbClr val="0070C0"/>
              </a:solidFill>
              <a:latin typeface="Google Sans"/>
              <a:ea typeface="Google Sans"/>
              <a:cs typeface="Google Sans"/>
              <a:sym typeface="Google Sans"/>
            </a:endParaRPr>
          </a:p>
        </p:txBody>
      </p:sp>
      <p:pic>
        <p:nvPicPr>
          <p:cNvPr id="586" name="Google Shape;586;gcfc951ce8d_1_428"/>
          <p:cNvPicPr preferRelativeResize="0"/>
          <p:nvPr/>
        </p:nvPicPr>
        <p:blipFill rotWithShape="1">
          <a:blip r:embed="rId3">
            <a:alphaModFix/>
          </a:blip>
          <a:srcRect b="0" l="0" r="0" t="0"/>
          <a:stretch/>
        </p:blipFill>
        <p:spPr>
          <a:xfrm>
            <a:off x="4776094" y="994453"/>
            <a:ext cx="3566467" cy="2432395"/>
          </a:xfrm>
          <a:prstGeom prst="rect">
            <a:avLst/>
          </a:prstGeom>
          <a:noFill/>
          <a:ln cap="flat" cmpd="sng" w="9525">
            <a:solidFill>
              <a:srgbClr val="D0D0D0"/>
            </a:solidFill>
            <a:prstDash val="solid"/>
            <a:round/>
            <a:headEnd len="sm" w="sm" type="none"/>
            <a:tailEnd len="sm" w="sm" type="none"/>
          </a:ln>
        </p:spPr>
      </p:pic>
      <p:sp>
        <p:nvSpPr>
          <p:cNvPr id="587" name="Google Shape;587;gcfc951ce8d_1_428"/>
          <p:cNvSpPr txBox="1"/>
          <p:nvPr/>
        </p:nvSpPr>
        <p:spPr>
          <a:xfrm>
            <a:off x="4665382" y="3136830"/>
            <a:ext cx="3732600" cy="289500"/>
          </a:xfrm>
          <a:prstGeom prst="rect">
            <a:avLst/>
          </a:prstGeom>
          <a:noFill/>
          <a:ln>
            <a:noFill/>
          </a:ln>
        </p:spPr>
        <p:txBody>
          <a:bodyPr anchorCtr="0" anchor="t" bIns="40825" lIns="81625" spcFirstLastPara="1" rIns="81625" wrap="square" tIns="40825">
            <a:noAutofit/>
          </a:bodyPr>
          <a:lstStyle/>
          <a:p>
            <a:pPr indent="0" lvl="0" marL="0" marR="0" rtl="0" algn="l">
              <a:spcBef>
                <a:spcPts val="0"/>
              </a:spcBef>
              <a:spcAft>
                <a:spcPts val="0"/>
              </a:spcAft>
              <a:buNone/>
            </a:pPr>
            <a:r>
              <a:rPr b="0" lang="en-CA" sz="700" u="sng" strike="noStrike">
                <a:solidFill>
                  <a:schemeClr val="hlink"/>
                </a:solidFill>
                <a:latin typeface="Arial"/>
                <a:ea typeface="Arial"/>
                <a:cs typeface="Arial"/>
                <a:sym typeface="Arial"/>
                <a:hlinkClick r:id="rId4"/>
              </a:rPr>
              <a:t>http://www.citylab.com/politics/2015/11/how-the-collapse-of-soul-city-fired-up-the-environmental-justice-movement/415530/</a:t>
            </a:r>
            <a:r>
              <a:rPr b="0" lang="en-CA" sz="700" strike="noStrike">
                <a:latin typeface="Arial"/>
                <a:ea typeface="Arial"/>
                <a:cs typeface="Arial"/>
                <a:sym typeface="Arial"/>
              </a:rPr>
              <a:t> </a:t>
            </a:r>
            <a:endParaRPr b="0" sz="700" strike="noStrike">
              <a:latin typeface="Arial"/>
              <a:ea typeface="Arial"/>
              <a:cs typeface="Arial"/>
              <a:sym typeface="Arial"/>
            </a:endParaRPr>
          </a:p>
        </p:txBody>
      </p:sp>
      <p:sp>
        <p:nvSpPr>
          <p:cNvPr id="588" name="Google Shape;588;gcfc951ce8d_1_428"/>
          <p:cNvSpPr txBox="1"/>
          <p:nvPr/>
        </p:nvSpPr>
        <p:spPr>
          <a:xfrm>
            <a:off x="66275" y="3574525"/>
            <a:ext cx="8338200" cy="1686000"/>
          </a:xfrm>
          <a:prstGeom prst="rect">
            <a:avLst/>
          </a:prstGeom>
          <a:noFill/>
          <a:ln>
            <a:noFill/>
          </a:ln>
        </p:spPr>
        <p:txBody>
          <a:bodyPr anchorCtr="0" anchor="t" bIns="40825" lIns="81625" spcFirstLastPara="1" rIns="81625" wrap="square" tIns="40825">
            <a:noAutofit/>
          </a:bodyPr>
          <a:lstStyle/>
          <a:p>
            <a:pPr indent="-228600" lvl="0" marL="190500" marR="0" rtl="0" algn="l">
              <a:spcBef>
                <a:spcPts val="0"/>
              </a:spcBef>
              <a:spcAft>
                <a:spcPts val="0"/>
              </a:spcAft>
              <a:buClr>
                <a:srgbClr val="000000"/>
              </a:buClr>
              <a:buSzPts val="1400"/>
              <a:buFont typeface="Google Sans"/>
              <a:buChar char="●"/>
            </a:pPr>
            <a:r>
              <a:rPr lang="en-CA" strike="noStrike">
                <a:latin typeface="Google Sans"/>
                <a:ea typeface="Google Sans"/>
                <a:cs typeface="Google Sans"/>
                <a:sym typeface="Google Sans"/>
              </a:rPr>
              <a:t>1978: Warren County, North Carolina chosen as landfill site for toxic PCB chemicals</a:t>
            </a:r>
            <a:endParaRPr>
              <a:latin typeface="Google Sans"/>
              <a:ea typeface="Google Sans"/>
              <a:cs typeface="Google Sans"/>
              <a:sym typeface="Google Sans"/>
            </a:endParaRPr>
          </a:p>
          <a:p>
            <a:pPr indent="-228600" lvl="0" marL="190500" marR="0" rtl="0" algn="l">
              <a:spcBef>
                <a:spcPts val="0"/>
              </a:spcBef>
              <a:spcAft>
                <a:spcPts val="0"/>
              </a:spcAft>
              <a:buClr>
                <a:srgbClr val="000000"/>
              </a:buClr>
              <a:buSzPts val="1400"/>
              <a:buFont typeface="Google Sans"/>
              <a:buChar char="●"/>
            </a:pPr>
            <a:r>
              <a:rPr lang="en-CA" strike="noStrike">
                <a:latin typeface="Google Sans"/>
                <a:ea typeface="Google Sans"/>
                <a:cs typeface="Google Sans"/>
                <a:sym typeface="Google Sans"/>
              </a:rPr>
              <a:t>Warren County: highest percentage black residents, nearly lowest per </a:t>
            </a:r>
            <a:r>
              <a:rPr lang="en-CA" strike="noStrike">
                <a:latin typeface="Google Sans"/>
                <a:ea typeface="Google Sans"/>
                <a:cs typeface="Google Sans"/>
                <a:sym typeface="Google Sans"/>
                <a:extLst>
                  <a:ext uri="http://customooxmlschemas.google.com/">
                    <go:slidesCustomData xmlns:go="http://customooxmlschemas.google.com/" textRoundtripDataId="5"/>
                  </a:ext>
                </a:extLst>
              </a:rPr>
              <a:t>capita</a:t>
            </a:r>
            <a:r>
              <a:rPr lang="en-CA" strike="noStrike">
                <a:latin typeface="Google Sans"/>
                <a:ea typeface="Google Sans"/>
                <a:cs typeface="Google Sans"/>
                <a:sym typeface="Google Sans"/>
              </a:rPr>
              <a:t> inco</a:t>
            </a:r>
            <a:r>
              <a:rPr lang="en-CA">
                <a:latin typeface="Google Sans"/>
                <a:ea typeface="Google Sans"/>
                <a:cs typeface="Google Sans"/>
                <a:sym typeface="Google Sans"/>
              </a:rPr>
              <a:t>me </a:t>
            </a:r>
            <a:r>
              <a:rPr lang="en-CA" strike="noStrike">
                <a:latin typeface="Google Sans"/>
                <a:ea typeface="Google Sans"/>
                <a:cs typeface="Google Sans"/>
                <a:sym typeface="Google Sans"/>
              </a:rPr>
              <a:t>in N. Carolina</a:t>
            </a:r>
            <a:endParaRPr>
              <a:latin typeface="Google Sans"/>
              <a:ea typeface="Google Sans"/>
              <a:cs typeface="Google Sans"/>
              <a:sym typeface="Google Sans"/>
            </a:endParaRPr>
          </a:p>
          <a:p>
            <a:pPr indent="-228600" lvl="0" marL="190500" marR="0" rtl="0" algn="l">
              <a:spcBef>
                <a:spcPts val="0"/>
              </a:spcBef>
              <a:spcAft>
                <a:spcPts val="0"/>
              </a:spcAft>
              <a:buClr>
                <a:srgbClr val="000000"/>
              </a:buClr>
              <a:buSzPts val="1400"/>
              <a:buFont typeface="Google Sans"/>
              <a:buChar char="●"/>
            </a:pPr>
            <a:r>
              <a:rPr lang="en-CA" strike="noStrike">
                <a:solidFill>
                  <a:srgbClr val="0070C0"/>
                </a:solidFill>
                <a:latin typeface="Google Sans"/>
                <a:ea typeface="Google Sans"/>
                <a:cs typeface="Google Sans"/>
                <a:sym typeface="Google Sans"/>
              </a:rPr>
              <a:t>Water table only 7 ft from base of planned landfill</a:t>
            </a:r>
            <a:endParaRPr>
              <a:solidFill>
                <a:srgbClr val="0070C0"/>
              </a:solidFill>
              <a:latin typeface="Google Sans"/>
              <a:ea typeface="Google Sans"/>
              <a:cs typeface="Google Sans"/>
              <a:sym typeface="Google Sans"/>
            </a:endParaRPr>
          </a:p>
          <a:p>
            <a:pPr indent="-228600" lvl="0" marL="190500" marR="0" rtl="0" algn="l">
              <a:spcBef>
                <a:spcPts val="0"/>
              </a:spcBef>
              <a:spcAft>
                <a:spcPts val="0"/>
              </a:spcAft>
              <a:buClr>
                <a:srgbClr val="000000"/>
              </a:buClr>
              <a:buSzPts val="1400"/>
              <a:buFont typeface="Google Sans"/>
              <a:buChar char="●"/>
            </a:pPr>
            <a:r>
              <a:rPr lang="en-CA" strike="noStrike">
                <a:latin typeface="Google Sans"/>
                <a:ea typeface="Google Sans"/>
                <a:cs typeface="Google Sans"/>
                <a:sym typeface="Google Sans"/>
              </a:rPr>
              <a:t>1982: Dumpsters met by protesters. &gt;500 protesters arrested. </a:t>
            </a:r>
            <a:r>
              <a:rPr lang="en-CA" u="sng" strike="noStrike">
                <a:latin typeface="Google Sans"/>
                <a:ea typeface="Google Sans"/>
                <a:cs typeface="Google Sans"/>
                <a:sym typeface="Google Sans"/>
              </a:rPr>
              <a:t>Landfill goes in.</a:t>
            </a:r>
            <a:r>
              <a:rPr lang="en-CA" strike="noStrike">
                <a:latin typeface="Google Sans"/>
                <a:ea typeface="Google Sans"/>
                <a:cs typeface="Google Sans"/>
                <a:sym typeface="Google Sans"/>
              </a:rPr>
              <a:t> </a:t>
            </a:r>
            <a:r>
              <a:rPr i="1" lang="en-CA" strike="noStrike">
                <a:latin typeface="Google Sans"/>
                <a:ea typeface="Google Sans"/>
                <a:cs typeface="Google Sans"/>
                <a:sym typeface="Google Sans"/>
              </a:rPr>
              <a:t>Environmental justice starts as a movement</a:t>
            </a:r>
            <a:endParaRPr i="1">
              <a:latin typeface="Google Sans"/>
              <a:ea typeface="Google Sans"/>
              <a:cs typeface="Google Sans"/>
              <a:sym typeface="Google Sans"/>
            </a:endParaRPr>
          </a:p>
          <a:p>
            <a:pPr indent="-228600" lvl="0" marL="190500" marR="0" rtl="0" algn="l">
              <a:spcBef>
                <a:spcPts val="0"/>
              </a:spcBef>
              <a:spcAft>
                <a:spcPts val="0"/>
              </a:spcAft>
              <a:buClr>
                <a:srgbClr val="000000"/>
              </a:buClr>
              <a:buSzPts val="1400"/>
              <a:buFont typeface="Google Sans"/>
              <a:buChar char="●"/>
            </a:pPr>
            <a:r>
              <a:rPr lang="en-CA" strike="noStrike">
                <a:solidFill>
                  <a:srgbClr val="0070C0"/>
                </a:solidFill>
                <a:latin typeface="Google Sans"/>
                <a:ea typeface="Google Sans"/>
                <a:cs typeface="Google Sans"/>
                <a:sym typeface="Google Sans"/>
              </a:rPr>
              <a:t>1994: Wells finally tested → PCBs, dioxins present</a:t>
            </a:r>
            <a:endParaRPr>
              <a:solidFill>
                <a:srgbClr val="0070C0"/>
              </a:solidFill>
              <a:latin typeface="Google Sans"/>
              <a:ea typeface="Google Sans"/>
              <a:cs typeface="Google Sans"/>
              <a:sym typeface="Google Sans"/>
            </a:endParaRPr>
          </a:p>
          <a:p>
            <a:pPr indent="-228600" lvl="0" marL="190500" marR="0" rtl="0" algn="l">
              <a:spcBef>
                <a:spcPts val="0"/>
              </a:spcBef>
              <a:spcAft>
                <a:spcPts val="0"/>
              </a:spcAft>
              <a:buClr>
                <a:srgbClr val="000000"/>
              </a:buClr>
              <a:buSzPts val="1400"/>
              <a:buFont typeface="Google Sans"/>
              <a:buChar char="●"/>
            </a:pPr>
            <a:r>
              <a:rPr lang="en-CA" strike="noStrike">
                <a:latin typeface="Google Sans"/>
                <a:ea typeface="Google Sans"/>
                <a:cs typeface="Google Sans"/>
                <a:sym typeface="Google Sans"/>
              </a:rPr>
              <a:t>2002: Clean-up </a:t>
            </a:r>
            <a:r>
              <a:rPr i="1" lang="en-CA" strike="noStrike">
                <a:latin typeface="Google Sans"/>
                <a:ea typeface="Google Sans"/>
                <a:cs typeface="Google Sans"/>
                <a:sym typeface="Google Sans"/>
              </a:rPr>
              <a:t>finally</a:t>
            </a:r>
            <a:r>
              <a:rPr lang="en-CA" strike="noStrike">
                <a:latin typeface="Google Sans"/>
                <a:ea typeface="Google Sans"/>
                <a:cs typeface="Google Sans"/>
                <a:sym typeface="Google Sans"/>
              </a:rPr>
              <a:t> begins</a:t>
            </a:r>
            <a:endParaRPr strike="noStrike">
              <a:latin typeface="Google Sans"/>
              <a:ea typeface="Google Sans"/>
              <a:cs typeface="Google Sans"/>
              <a:sym typeface="Google Sans"/>
            </a:endParaRPr>
          </a:p>
        </p:txBody>
      </p:sp>
      <p:pic>
        <p:nvPicPr>
          <p:cNvPr descr="Political Activists protest a landfill in Warren County created to store PCBs collected from roadsides where they were illegally dumped." id="589" name="Google Shape;589;gcfc951ce8d_1_428" title="PCB Protest in Warren County 1982">
            <a:hlinkClick r:id="rId5"/>
          </p:cNvPr>
          <p:cNvPicPr preferRelativeResize="0"/>
          <p:nvPr/>
        </p:nvPicPr>
        <p:blipFill>
          <a:blip r:embed="rId6">
            <a:alphaModFix/>
          </a:blip>
          <a:stretch>
            <a:fillRect/>
          </a:stretch>
        </p:blipFill>
        <p:spPr>
          <a:xfrm>
            <a:off x="910200" y="978250"/>
            <a:ext cx="3275292" cy="2456450"/>
          </a:xfrm>
          <a:prstGeom prst="rect">
            <a:avLst/>
          </a:prstGeom>
          <a:noFill/>
          <a:ln>
            <a:noFill/>
          </a:ln>
        </p:spPr>
      </p:pic>
      <p:sp>
        <p:nvSpPr>
          <p:cNvPr id="590" name="Google Shape;590;gcfc951ce8d_1_428"/>
          <p:cNvSpPr/>
          <p:nvPr/>
        </p:nvSpPr>
        <p:spPr>
          <a:xfrm>
            <a:off x="8187225" y="3579050"/>
            <a:ext cx="213600" cy="1473900"/>
          </a:xfrm>
          <a:prstGeom prst="rightBrace">
            <a:avLst>
              <a:gd fmla="val 50000" name="adj1"/>
              <a:gd fmla="val 52495" name="adj2"/>
            </a:avLst>
          </a:prstGeom>
          <a:noFill/>
          <a:ln cap="flat" cmpd="sng" w="19050">
            <a:solidFill>
              <a:srgbClr val="686B5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gcfc951ce8d_1_428"/>
          <p:cNvSpPr txBox="1"/>
          <p:nvPr/>
        </p:nvSpPr>
        <p:spPr>
          <a:xfrm>
            <a:off x="8404475" y="4173225"/>
            <a:ext cx="633000" cy="495600"/>
          </a:xfrm>
          <a:prstGeom prst="rect">
            <a:avLst/>
          </a:prstGeom>
          <a:noFill/>
          <a:ln>
            <a:noFill/>
          </a:ln>
        </p:spPr>
        <p:txBody>
          <a:bodyPr anchorCtr="0" anchor="t" bIns="40825" lIns="81625" spcFirstLastPara="1" rIns="81625" wrap="square" tIns="40825">
            <a:noAutofit/>
          </a:bodyPr>
          <a:lstStyle/>
          <a:p>
            <a:pPr indent="0" lvl="0" marL="0" marR="0" rtl="0" algn="l">
              <a:spcBef>
                <a:spcPts val="0"/>
              </a:spcBef>
              <a:spcAft>
                <a:spcPts val="0"/>
              </a:spcAft>
              <a:buNone/>
            </a:pPr>
            <a:r>
              <a:rPr lang="en-CA" u="sng">
                <a:solidFill>
                  <a:schemeClr val="hlink"/>
                </a:solidFill>
                <a:latin typeface="Google Sans"/>
                <a:ea typeface="Google Sans"/>
                <a:cs typeface="Google Sans"/>
                <a:sym typeface="Google Sans"/>
                <a:hlinkClick r:id="rId7"/>
              </a:rPr>
              <a:t>Blog post</a:t>
            </a:r>
            <a:endParaRPr strike="noStrike">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9"/>
                                        </p:tgtEl>
                                        <p:attrNameLst>
                                          <p:attrName>style.visibility</p:attrName>
                                        </p:attrNameLst>
                                      </p:cBhvr>
                                      <p:to>
                                        <p:strVal val="visible"/>
                                      </p:to>
                                    </p:set>
                                    <p:animEffect filter="fade" transition="in">
                                      <p:cBhvr>
                                        <p:cTn dur="1000"/>
                                        <p:tgtEl>
                                          <p:spTgt spid="5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108a1879435_0_23"/>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pic>
        <p:nvPicPr>
          <p:cNvPr id="598" name="Google Shape;598;g108a1879435_0_23"/>
          <p:cNvPicPr preferRelativeResize="0"/>
          <p:nvPr/>
        </p:nvPicPr>
        <p:blipFill>
          <a:blip r:embed="rId3">
            <a:alphaModFix/>
          </a:blip>
          <a:stretch>
            <a:fillRect/>
          </a:stretch>
        </p:blipFill>
        <p:spPr>
          <a:xfrm>
            <a:off x="127425" y="1653898"/>
            <a:ext cx="7618550" cy="3181275"/>
          </a:xfrm>
          <a:prstGeom prst="rect">
            <a:avLst/>
          </a:prstGeom>
          <a:noFill/>
          <a:ln>
            <a:noFill/>
          </a:ln>
        </p:spPr>
      </p:pic>
      <p:sp>
        <p:nvSpPr>
          <p:cNvPr id="599" name="Google Shape;599;g108a1879435_0_23"/>
          <p:cNvSpPr txBox="1"/>
          <p:nvPr>
            <p:ph type="title"/>
          </p:nvPr>
        </p:nvSpPr>
        <p:spPr>
          <a:xfrm>
            <a:off x="117300" y="356975"/>
            <a:ext cx="7842600" cy="894000"/>
          </a:xfrm>
          <a:prstGeom prst="rect">
            <a:avLst/>
          </a:prstGeom>
          <a:noFill/>
          <a:ln>
            <a:noFill/>
          </a:ln>
        </p:spPr>
        <p:txBody>
          <a:bodyPr anchorCtr="0" anchor="ctr" bIns="45700" lIns="91425" spcFirstLastPara="1" rIns="91425" wrap="square" tIns="45700">
            <a:normAutofit fontScale="90000"/>
          </a:bodyPr>
          <a:lstStyle/>
          <a:p>
            <a:pPr indent="0" lvl="0" marL="0" rtl="0" algn="l">
              <a:spcBef>
                <a:spcPts val="0"/>
              </a:spcBef>
              <a:spcAft>
                <a:spcPts val="0"/>
              </a:spcAft>
              <a:buNone/>
            </a:pPr>
            <a:r>
              <a:rPr b="1" lang="en-CA">
                <a:solidFill>
                  <a:srgbClr val="0070C0"/>
                </a:solidFill>
                <a:latin typeface="Google Sans"/>
                <a:ea typeface="Google Sans"/>
                <a:cs typeface="Google Sans"/>
                <a:sym typeface="Google Sans"/>
              </a:rPr>
              <a:t>Tools to improve practices in environmental racism… part of the Environmental Justice toolbox </a:t>
            </a:r>
            <a:endParaRPr b="1">
              <a:solidFill>
                <a:srgbClr val="0070C0"/>
              </a:solidFill>
              <a:latin typeface="Google Sans"/>
              <a:ea typeface="Google Sans"/>
              <a:cs typeface="Google Sans"/>
              <a:sym typeface="Google Sans"/>
            </a:endParaRPr>
          </a:p>
        </p:txBody>
      </p:sp>
      <p:sp>
        <p:nvSpPr>
          <p:cNvPr id="600" name="Google Shape;600;g108a1879435_0_23"/>
          <p:cNvSpPr txBox="1"/>
          <p:nvPr/>
        </p:nvSpPr>
        <p:spPr>
          <a:xfrm>
            <a:off x="1676400" y="4780900"/>
            <a:ext cx="57564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a:solidFill>
                  <a:schemeClr val="dk1"/>
                </a:solidFill>
              </a:rPr>
              <a:t>WALDRON Ingrid, 2020 “</a:t>
            </a:r>
            <a:r>
              <a:rPr i="1" lang="en-CA" sz="1000">
                <a:solidFill>
                  <a:schemeClr val="dk1"/>
                </a:solidFill>
              </a:rPr>
              <a:t>Environmental Racism in Canada</a:t>
            </a:r>
            <a:r>
              <a:rPr lang="en-CA" sz="1000">
                <a:solidFill>
                  <a:schemeClr val="dk1"/>
                </a:solidFill>
              </a:rPr>
              <a:t>” </a:t>
            </a:r>
            <a:r>
              <a:rPr lang="en-CA" sz="1000" u="sng">
                <a:solidFill>
                  <a:schemeClr val="dk1"/>
                </a:solidFill>
                <a:hlinkClick r:id="rId4">
                  <a:extLst>
                    <a:ext uri="{A12FA001-AC4F-418D-AE19-62706E023703}">
                      <ahyp:hlinkClr val="tx"/>
                    </a:ext>
                  </a:extLst>
                </a:hlinkClick>
              </a:rPr>
              <a:t>https://www.enrichproject.org/</a:t>
            </a:r>
            <a:r>
              <a:rPr lang="en-CA" sz="1000">
                <a:solidFill>
                  <a:schemeClr val="dk1"/>
                </a:solidFill>
              </a:rPr>
              <a:t>  </a:t>
            </a:r>
            <a:endParaRPr sz="1000">
              <a:solidFill>
                <a:schemeClr val="dk1"/>
              </a:solidFill>
            </a:endParaRPr>
          </a:p>
        </p:txBody>
      </p:sp>
      <p:pic>
        <p:nvPicPr>
          <p:cNvPr id="601" name="Google Shape;601;g108a1879435_0_23"/>
          <p:cNvPicPr preferRelativeResize="0"/>
          <p:nvPr/>
        </p:nvPicPr>
        <p:blipFill>
          <a:blip r:embed="rId5">
            <a:alphaModFix/>
          </a:blip>
          <a:stretch>
            <a:fillRect/>
          </a:stretch>
        </p:blipFill>
        <p:spPr>
          <a:xfrm>
            <a:off x="6150550" y="-351975"/>
            <a:ext cx="3100199" cy="310019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6" name="Shape 606"/>
        <p:cNvGrpSpPr/>
        <p:nvPr/>
      </p:nvGrpSpPr>
      <p:grpSpPr>
        <a:xfrm>
          <a:off x="0" y="0"/>
          <a:ext cx="0" cy="0"/>
          <a:chOff x="0" y="0"/>
          <a:chExt cx="0" cy="0"/>
        </a:xfrm>
      </p:grpSpPr>
      <p:sp>
        <p:nvSpPr>
          <p:cNvPr id="607" name="Google Shape;607;gcfc951ce8d_1_43"/>
          <p:cNvSpPr txBox="1"/>
          <p:nvPr>
            <p:ph idx="4294967295" type="subTitle"/>
          </p:nvPr>
        </p:nvSpPr>
        <p:spPr>
          <a:xfrm>
            <a:off x="169150" y="697250"/>
            <a:ext cx="3100200" cy="4050600"/>
          </a:xfrm>
          <a:prstGeom prst="rect">
            <a:avLst/>
          </a:prstGeom>
        </p:spPr>
        <p:txBody>
          <a:bodyPr anchorCtr="0" anchor="t" bIns="34275" lIns="68575" spcFirstLastPara="1" rIns="68575" wrap="square" tIns="34275">
            <a:noAutofit/>
          </a:bodyPr>
          <a:lstStyle/>
          <a:p>
            <a:pPr indent="-346551" lvl="0" marL="457200" rtl="0" algn="l">
              <a:lnSpc>
                <a:spcPct val="95000"/>
              </a:lnSpc>
              <a:spcBef>
                <a:spcPts val="800"/>
              </a:spcBef>
              <a:spcAft>
                <a:spcPts val="0"/>
              </a:spcAft>
              <a:buSzPts val="1858"/>
              <a:buFont typeface="Google Sans"/>
              <a:buChar char="•"/>
            </a:pPr>
            <a:r>
              <a:rPr lang="en-CA" sz="1857">
                <a:latin typeface="Google Sans"/>
                <a:ea typeface="Google Sans"/>
                <a:cs typeface="Google Sans"/>
                <a:sym typeface="Google Sans"/>
              </a:rPr>
              <a:t>r</a:t>
            </a:r>
            <a:r>
              <a:rPr lang="en-CA" sz="1857">
                <a:latin typeface="Google Sans"/>
                <a:ea typeface="Google Sans"/>
                <a:cs typeface="Google Sans"/>
                <a:sym typeface="Google Sans"/>
              </a:rPr>
              <a:t>econciliation and resurgence</a:t>
            </a:r>
            <a:br>
              <a:rPr lang="en-CA" sz="1857">
                <a:latin typeface="Google Sans"/>
                <a:ea typeface="Google Sans"/>
                <a:cs typeface="Google Sans"/>
                <a:sym typeface="Google Sans"/>
              </a:rPr>
            </a:br>
            <a:endParaRPr sz="1857">
              <a:latin typeface="Google Sans"/>
              <a:ea typeface="Google Sans"/>
              <a:cs typeface="Google Sans"/>
              <a:sym typeface="Google Sans"/>
            </a:endParaRPr>
          </a:p>
          <a:p>
            <a:pPr indent="-346551" lvl="0" marL="457200" rtl="0" algn="l">
              <a:lnSpc>
                <a:spcPct val="95000"/>
              </a:lnSpc>
              <a:spcBef>
                <a:spcPts val="0"/>
              </a:spcBef>
              <a:spcAft>
                <a:spcPts val="0"/>
              </a:spcAft>
              <a:buSzPts val="1858"/>
              <a:buFont typeface="Google Sans"/>
              <a:buChar char="•"/>
            </a:pPr>
            <a:r>
              <a:rPr lang="en-CA" sz="1857">
                <a:latin typeface="Google Sans"/>
                <a:ea typeface="Google Sans"/>
                <a:cs typeface="Google Sans"/>
                <a:sym typeface="Google Sans"/>
              </a:rPr>
              <a:t>l</a:t>
            </a:r>
            <a:r>
              <a:rPr lang="en-CA" sz="1857">
                <a:latin typeface="Google Sans"/>
                <a:ea typeface="Google Sans"/>
                <a:cs typeface="Google Sans"/>
                <a:sym typeface="Google Sans"/>
              </a:rPr>
              <a:t>aws</a:t>
            </a:r>
            <a:endParaRPr sz="1857">
              <a:latin typeface="Google Sans"/>
              <a:ea typeface="Google Sans"/>
              <a:cs typeface="Google Sans"/>
              <a:sym typeface="Google Sans"/>
            </a:endParaRPr>
          </a:p>
          <a:p>
            <a:pPr indent="0" lvl="0" marL="457200" rtl="0" algn="l">
              <a:lnSpc>
                <a:spcPct val="95000"/>
              </a:lnSpc>
              <a:spcBef>
                <a:spcPts val="800"/>
              </a:spcBef>
              <a:spcAft>
                <a:spcPts val="0"/>
              </a:spcAft>
              <a:buNone/>
            </a:pPr>
            <a:r>
              <a:t/>
            </a:r>
            <a:endParaRPr sz="1857">
              <a:latin typeface="Google Sans"/>
              <a:ea typeface="Google Sans"/>
              <a:cs typeface="Google Sans"/>
              <a:sym typeface="Google Sans"/>
            </a:endParaRPr>
          </a:p>
          <a:p>
            <a:pPr indent="-346551" lvl="0" marL="457200" rtl="0" algn="l">
              <a:lnSpc>
                <a:spcPct val="95000"/>
              </a:lnSpc>
              <a:spcBef>
                <a:spcPts val="800"/>
              </a:spcBef>
              <a:spcAft>
                <a:spcPts val="0"/>
              </a:spcAft>
              <a:buSzPts val="1858"/>
              <a:buFont typeface="Google Sans"/>
              <a:buChar char="•"/>
            </a:pPr>
            <a:r>
              <a:rPr lang="en-CA" sz="1857">
                <a:latin typeface="Google Sans"/>
                <a:ea typeface="Google Sans"/>
                <a:cs typeface="Google Sans"/>
                <a:sym typeface="Google Sans"/>
              </a:rPr>
              <a:t>regulations/policies</a:t>
            </a:r>
            <a:endParaRPr sz="1857">
              <a:latin typeface="Google Sans"/>
              <a:ea typeface="Google Sans"/>
              <a:cs typeface="Google Sans"/>
              <a:sym typeface="Google Sans"/>
            </a:endParaRPr>
          </a:p>
          <a:p>
            <a:pPr indent="0" lvl="0" marL="457200" rtl="0" algn="l">
              <a:lnSpc>
                <a:spcPct val="95000"/>
              </a:lnSpc>
              <a:spcBef>
                <a:spcPts val="800"/>
              </a:spcBef>
              <a:spcAft>
                <a:spcPts val="0"/>
              </a:spcAft>
              <a:buNone/>
            </a:pPr>
            <a:r>
              <a:t/>
            </a:r>
            <a:endParaRPr sz="1857">
              <a:latin typeface="Google Sans"/>
              <a:ea typeface="Google Sans"/>
              <a:cs typeface="Google Sans"/>
              <a:sym typeface="Google Sans"/>
            </a:endParaRPr>
          </a:p>
          <a:p>
            <a:pPr indent="-346551" lvl="0" marL="457200" rtl="0" algn="l">
              <a:lnSpc>
                <a:spcPct val="95000"/>
              </a:lnSpc>
              <a:spcBef>
                <a:spcPts val="800"/>
              </a:spcBef>
              <a:spcAft>
                <a:spcPts val="0"/>
              </a:spcAft>
              <a:buSzPts val="1858"/>
              <a:buFont typeface="Google Sans"/>
              <a:buChar char="•"/>
            </a:pPr>
            <a:r>
              <a:rPr lang="en-CA" sz="1857">
                <a:latin typeface="Google Sans"/>
                <a:ea typeface="Google Sans"/>
                <a:cs typeface="Google Sans"/>
                <a:sym typeface="Google Sans"/>
              </a:rPr>
              <a:t>improved practice </a:t>
            </a:r>
            <a:endParaRPr sz="1857">
              <a:latin typeface="Google Sans"/>
              <a:ea typeface="Google Sans"/>
              <a:cs typeface="Google Sans"/>
              <a:sym typeface="Google Sans"/>
            </a:endParaRPr>
          </a:p>
          <a:p>
            <a:pPr indent="0" lvl="0" marL="457200" rtl="0" algn="l">
              <a:lnSpc>
                <a:spcPct val="95000"/>
              </a:lnSpc>
              <a:spcBef>
                <a:spcPts val="800"/>
              </a:spcBef>
              <a:spcAft>
                <a:spcPts val="0"/>
              </a:spcAft>
              <a:buNone/>
            </a:pPr>
            <a:r>
              <a:t/>
            </a:r>
            <a:endParaRPr sz="1857">
              <a:latin typeface="Google Sans"/>
              <a:ea typeface="Google Sans"/>
              <a:cs typeface="Google Sans"/>
              <a:sym typeface="Google Sans"/>
            </a:endParaRPr>
          </a:p>
          <a:p>
            <a:pPr indent="-346551" lvl="0" marL="457200" rtl="0" algn="l">
              <a:lnSpc>
                <a:spcPct val="95000"/>
              </a:lnSpc>
              <a:spcBef>
                <a:spcPts val="800"/>
              </a:spcBef>
              <a:spcAft>
                <a:spcPts val="0"/>
              </a:spcAft>
              <a:buSzPts val="1858"/>
              <a:buFont typeface="Google Sans"/>
              <a:buChar char="•"/>
            </a:pPr>
            <a:r>
              <a:rPr lang="en-CA" sz="1857">
                <a:latin typeface="Google Sans"/>
                <a:ea typeface="Google Sans"/>
                <a:cs typeface="Google Sans"/>
                <a:sym typeface="Google Sans"/>
              </a:rPr>
              <a:t>c</a:t>
            </a:r>
            <a:r>
              <a:rPr lang="en-CA" sz="1857">
                <a:latin typeface="Google Sans"/>
                <a:ea typeface="Google Sans"/>
                <a:cs typeface="Google Sans"/>
                <a:sym typeface="Google Sans"/>
              </a:rPr>
              <a:t>ommunity</a:t>
            </a:r>
            <a:r>
              <a:rPr lang="en-CA" sz="1857">
                <a:latin typeface="Google Sans"/>
                <a:ea typeface="Google Sans"/>
                <a:cs typeface="Google Sans"/>
                <a:sym typeface="Google Sans"/>
              </a:rPr>
              <a:t> action</a:t>
            </a:r>
            <a:endParaRPr sz="1857">
              <a:latin typeface="Google Sans"/>
              <a:ea typeface="Google Sans"/>
              <a:cs typeface="Google Sans"/>
              <a:sym typeface="Google Sans"/>
            </a:endParaRPr>
          </a:p>
          <a:p>
            <a:pPr indent="0" lvl="0" marL="457200" rtl="0" algn="l">
              <a:lnSpc>
                <a:spcPct val="95000"/>
              </a:lnSpc>
              <a:spcBef>
                <a:spcPts val="800"/>
              </a:spcBef>
              <a:spcAft>
                <a:spcPts val="0"/>
              </a:spcAft>
              <a:buNone/>
            </a:pPr>
            <a:r>
              <a:t/>
            </a:r>
            <a:endParaRPr sz="1857">
              <a:latin typeface="Google Sans"/>
              <a:ea typeface="Google Sans"/>
              <a:cs typeface="Google Sans"/>
              <a:sym typeface="Google Sans"/>
            </a:endParaRPr>
          </a:p>
          <a:p>
            <a:pPr indent="-346551" lvl="0" marL="457200" rtl="0" algn="l">
              <a:lnSpc>
                <a:spcPct val="95000"/>
              </a:lnSpc>
              <a:spcBef>
                <a:spcPts val="800"/>
              </a:spcBef>
              <a:spcAft>
                <a:spcPts val="0"/>
              </a:spcAft>
              <a:buSzPts val="1858"/>
              <a:buFont typeface="Google Sans"/>
              <a:buChar char="•"/>
            </a:pPr>
            <a:r>
              <a:rPr lang="en-CA" sz="1857">
                <a:latin typeface="Google Sans"/>
                <a:ea typeface="Google Sans"/>
                <a:cs typeface="Google Sans"/>
                <a:sym typeface="Google Sans"/>
              </a:rPr>
              <a:t>education</a:t>
            </a:r>
            <a:endParaRPr sz="1857">
              <a:latin typeface="Google Sans"/>
              <a:ea typeface="Google Sans"/>
              <a:cs typeface="Google Sans"/>
              <a:sym typeface="Google Sans"/>
            </a:endParaRPr>
          </a:p>
        </p:txBody>
      </p:sp>
      <p:sp>
        <p:nvSpPr>
          <p:cNvPr id="608" name="Google Shape;608;gcfc951ce8d_1_43"/>
          <p:cNvSpPr txBox="1"/>
          <p:nvPr>
            <p:ph type="title"/>
          </p:nvPr>
        </p:nvSpPr>
        <p:spPr>
          <a:xfrm>
            <a:off x="99550" y="-120550"/>
            <a:ext cx="7842600" cy="8940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b="1" lang="en-CA">
                <a:solidFill>
                  <a:srgbClr val="0070C0"/>
                </a:solidFill>
                <a:latin typeface="Google Sans"/>
                <a:ea typeface="Google Sans"/>
                <a:cs typeface="Google Sans"/>
                <a:sym typeface="Google Sans"/>
              </a:rPr>
              <a:t>Environmental Justice T</a:t>
            </a:r>
            <a:r>
              <a:rPr b="1" lang="en-CA">
                <a:solidFill>
                  <a:srgbClr val="0070C0"/>
                </a:solidFill>
                <a:latin typeface="Google Sans"/>
                <a:ea typeface="Google Sans"/>
                <a:cs typeface="Google Sans"/>
                <a:sym typeface="Google Sans"/>
              </a:rPr>
              <a:t>oolbox</a:t>
            </a:r>
            <a:endParaRPr b="1">
              <a:solidFill>
                <a:srgbClr val="0070C0"/>
              </a:solidFill>
              <a:latin typeface="Google Sans"/>
              <a:ea typeface="Google Sans"/>
              <a:cs typeface="Google Sans"/>
              <a:sym typeface="Google Sans"/>
            </a:endParaRPr>
          </a:p>
        </p:txBody>
      </p:sp>
      <p:sp>
        <p:nvSpPr>
          <p:cNvPr id="609" name="Google Shape;609;gcfc951ce8d_1_43"/>
          <p:cNvSpPr txBox="1"/>
          <p:nvPr/>
        </p:nvSpPr>
        <p:spPr>
          <a:xfrm>
            <a:off x="4091000" y="3783913"/>
            <a:ext cx="51210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a:solidFill>
                  <a:srgbClr val="274E13"/>
                </a:solidFill>
              </a:rPr>
              <a:t>Green boxes from </a:t>
            </a:r>
            <a:r>
              <a:rPr lang="en-CA" sz="1000">
                <a:solidFill>
                  <a:srgbClr val="274E13"/>
                </a:solidFill>
              </a:rPr>
              <a:t>Waldron, 2020 “</a:t>
            </a:r>
            <a:r>
              <a:rPr i="1" lang="en-CA" sz="1000">
                <a:solidFill>
                  <a:srgbClr val="274E13"/>
                </a:solidFill>
              </a:rPr>
              <a:t>Environmental Racism in Canada</a:t>
            </a:r>
            <a:r>
              <a:rPr lang="en-CA" sz="1000">
                <a:solidFill>
                  <a:srgbClr val="274E13"/>
                </a:solidFill>
              </a:rPr>
              <a:t>”</a:t>
            </a:r>
            <a:endParaRPr sz="1000">
              <a:solidFill>
                <a:srgbClr val="274E13"/>
              </a:solidFill>
            </a:endParaRPr>
          </a:p>
        </p:txBody>
      </p:sp>
      <p:cxnSp>
        <p:nvCxnSpPr>
          <p:cNvPr id="610" name="Google Shape;610;gcfc951ce8d_1_43"/>
          <p:cNvCxnSpPr/>
          <p:nvPr/>
        </p:nvCxnSpPr>
        <p:spPr>
          <a:xfrm>
            <a:off x="3936875" y="3795150"/>
            <a:ext cx="169500" cy="105600"/>
          </a:xfrm>
          <a:prstGeom prst="straightConnector1">
            <a:avLst/>
          </a:prstGeom>
          <a:noFill/>
          <a:ln cap="flat" cmpd="sng" w="9525">
            <a:solidFill>
              <a:srgbClr val="274E13"/>
            </a:solidFill>
            <a:prstDash val="solid"/>
            <a:round/>
            <a:headEnd len="med" w="med" type="stealth"/>
            <a:tailEnd len="med" w="med" type="none"/>
          </a:ln>
        </p:spPr>
      </p:cxnSp>
      <p:sp>
        <p:nvSpPr>
          <p:cNvPr id="611" name="Google Shape;611;gcfc951ce8d_1_43"/>
          <p:cNvSpPr txBox="1"/>
          <p:nvPr/>
        </p:nvSpPr>
        <p:spPr>
          <a:xfrm>
            <a:off x="4091000" y="2929425"/>
            <a:ext cx="1650600" cy="492600"/>
          </a:xfrm>
          <a:prstGeom prst="rect">
            <a:avLst/>
          </a:prstGeom>
          <a:solidFill>
            <a:srgbClr val="9FC5E8">
              <a:alpha val="45250"/>
            </a:srgbClr>
          </a:solid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CA" sz="1000">
                <a:latin typeface="Calibri"/>
                <a:ea typeface="Calibri"/>
                <a:cs typeface="Calibri"/>
                <a:sym typeface="Calibri"/>
              </a:rPr>
              <a:t>Geospatial, statistical or </a:t>
            </a:r>
            <a:r>
              <a:rPr lang="en-CA" sz="1000">
                <a:latin typeface="Calibri"/>
                <a:ea typeface="Calibri"/>
                <a:cs typeface="Calibri"/>
                <a:sym typeface="Calibri"/>
              </a:rPr>
              <a:t>demographic</a:t>
            </a:r>
            <a:r>
              <a:rPr lang="en-CA" sz="1000">
                <a:latin typeface="Calibri"/>
                <a:ea typeface="Calibri"/>
                <a:cs typeface="Calibri"/>
                <a:sym typeface="Calibri"/>
              </a:rPr>
              <a:t> analysis </a:t>
            </a:r>
            <a:endParaRPr sz="1000">
              <a:latin typeface="Calibri"/>
              <a:ea typeface="Calibri"/>
              <a:cs typeface="Calibri"/>
              <a:sym typeface="Calibri"/>
            </a:endParaRPr>
          </a:p>
        </p:txBody>
      </p:sp>
      <p:sp>
        <p:nvSpPr>
          <p:cNvPr id="612" name="Google Shape;612;gcfc951ce8d_1_43"/>
          <p:cNvSpPr txBox="1"/>
          <p:nvPr/>
        </p:nvSpPr>
        <p:spPr>
          <a:xfrm>
            <a:off x="4014800" y="651600"/>
            <a:ext cx="1092300" cy="646500"/>
          </a:xfrm>
          <a:prstGeom prst="rect">
            <a:avLst/>
          </a:prstGeom>
          <a:solidFill>
            <a:srgbClr val="9FC5E8">
              <a:alpha val="45250"/>
            </a:srgbClr>
          </a:solid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CA" sz="1000">
                <a:latin typeface="Calibri"/>
                <a:ea typeface="Calibri"/>
                <a:cs typeface="Calibri"/>
                <a:sym typeface="Calibri"/>
              </a:rPr>
              <a:t>Indigenous methodologies and knowledge</a:t>
            </a:r>
            <a:endParaRPr sz="1000">
              <a:latin typeface="Calibri"/>
              <a:ea typeface="Calibri"/>
              <a:cs typeface="Calibri"/>
              <a:sym typeface="Calibri"/>
            </a:endParaRPr>
          </a:p>
        </p:txBody>
      </p:sp>
      <p:sp>
        <p:nvSpPr>
          <p:cNvPr id="613" name="Google Shape;613;gcfc951ce8d_1_43"/>
          <p:cNvSpPr txBox="1"/>
          <p:nvPr/>
        </p:nvSpPr>
        <p:spPr>
          <a:xfrm>
            <a:off x="4383425" y="3507900"/>
            <a:ext cx="39987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a:solidFill>
                  <a:srgbClr val="0070C0"/>
                </a:solidFill>
              </a:rPr>
              <a:t>Blue boxes are additional tools discussed in these notes</a:t>
            </a:r>
            <a:endParaRPr sz="1000">
              <a:solidFill>
                <a:srgbClr val="0070C0"/>
              </a:solidFill>
            </a:endParaRPr>
          </a:p>
        </p:txBody>
      </p:sp>
      <p:cxnSp>
        <p:nvCxnSpPr>
          <p:cNvPr id="614" name="Google Shape;614;gcfc951ce8d_1_43"/>
          <p:cNvCxnSpPr/>
          <p:nvPr/>
        </p:nvCxnSpPr>
        <p:spPr>
          <a:xfrm>
            <a:off x="4300975" y="3441150"/>
            <a:ext cx="110100" cy="231000"/>
          </a:xfrm>
          <a:prstGeom prst="straightConnector1">
            <a:avLst/>
          </a:prstGeom>
          <a:noFill/>
          <a:ln cap="flat" cmpd="sng" w="9525">
            <a:solidFill>
              <a:srgbClr val="0070C0"/>
            </a:solidFill>
            <a:prstDash val="solid"/>
            <a:round/>
            <a:headEnd len="med" w="med" type="stealth"/>
            <a:tailEnd len="med" w="med" type="none"/>
          </a:ln>
        </p:spPr>
      </p:cxnSp>
      <p:sp>
        <p:nvSpPr>
          <p:cNvPr id="615" name="Google Shape;615;gcfc951ce8d_1_43"/>
          <p:cNvSpPr txBox="1"/>
          <p:nvPr/>
        </p:nvSpPr>
        <p:spPr>
          <a:xfrm>
            <a:off x="5850425" y="2937600"/>
            <a:ext cx="1796700" cy="492600"/>
          </a:xfrm>
          <a:prstGeom prst="rect">
            <a:avLst/>
          </a:prstGeom>
          <a:solidFill>
            <a:srgbClr val="9FC5E8">
              <a:alpha val="45250"/>
            </a:srgbClr>
          </a:solid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CA" sz="1000">
                <a:latin typeface="Calibri"/>
                <a:ea typeface="Calibri"/>
                <a:cs typeface="Calibri"/>
                <a:sym typeface="Calibri"/>
              </a:rPr>
              <a:t>Community based research and knowledge co-production</a:t>
            </a:r>
            <a:endParaRPr sz="1000">
              <a:latin typeface="Calibri"/>
              <a:ea typeface="Calibri"/>
              <a:cs typeface="Calibri"/>
              <a:sym typeface="Calibri"/>
            </a:endParaRPr>
          </a:p>
        </p:txBody>
      </p:sp>
      <p:pic>
        <p:nvPicPr>
          <p:cNvPr id="616" name="Google Shape;616;gcfc951ce8d_1_43"/>
          <p:cNvPicPr preferRelativeResize="0"/>
          <p:nvPr/>
        </p:nvPicPr>
        <p:blipFill>
          <a:blip r:embed="rId3">
            <a:alphaModFix/>
          </a:blip>
          <a:stretch>
            <a:fillRect/>
          </a:stretch>
        </p:blipFill>
        <p:spPr>
          <a:xfrm>
            <a:off x="6150550" y="-351975"/>
            <a:ext cx="3100199" cy="3100199"/>
          </a:xfrm>
          <a:prstGeom prst="rect">
            <a:avLst/>
          </a:prstGeom>
          <a:noFill/>
          <a:ln>
            <a:noFill/>
          </a:ln>
        </p:spPr>
      </p:pic>
      <p:sp>
        <p:nvSpPr>
          <p:cNvPr id="617" name="Google Shape;617;gcfc951ce8d_1_43"/>
          <p:cNvSpPr/>
          <p:nvPr/>
        </p:nvSpPr>
        <p:spPr>
          <a:xfrm>
            <a:off x="6283600" y="2025975"/>
            <a:ext cx="814500" cy="3090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18" name="Google Shape;618;gcfc951ce8d_1_43"/>
          <p:cNvPicPr preferRelativeResize="0"/>
          <p:nvPr/>
        </p:nvPicPr>
        <p:blipFill>
          <a:blip r:embed="rId4">
            <a:alphaModFix/>
          </a:blip>
          <a:stretch>
            <a:fillRect/>
          </a:stretch>
        </p:blipFill>
        <p:spPr>
          <a:xfrm>
            <a:off x="2824313" y="1327675"/>
            <a:ext cx="1133787" cy="698302"/>
          </a:xfrm>
          <a:prstGeom prst="rect">
            <a:avLst/>
          </a:prstGeom>
          <a:noFill/>
          <a:ln>
            <a:noFill/>
          </a:ln>
        </p:spPr>
      </p:pic>
      <p:pic>
        <p:nvPicPr>
          <p:cNvPr id="619" name="Google Shape;619;gcfc951ce8d_1_43"/>
          <p:cNvPicPr preferRelativeResize="0"/>
          <p:nvPr/>
        </p:nvPicPr>
        <p:blipFill>
          <a:blip r:embed="rId5">
            <a:alphaModFix/>
          </a:blip>
          <a:stretch>
            <a:fillRect/>
          </a:stretch>
        </p:blipFill>
        <p:spPr>
          <a:xfrm>
            <a:off x="2824300" y="2057053"/>
            <a:ext cx="1133793" cy="698310"/>
          </a:xfrm>
          <a:prstGeom prst="rect">
            <a:avLst/>
          </a:prstGeom>
          <a:noFill/>
          <a:ln>
            <a:noFill/>
          </a:ln>
        </p:spPr>
      </p:pic>
      <p:pic>
        <p:nvPicPr>
          <p:cNvPr id="620" name="Google Shape;620;gcfc951ce8d_1_43"/>
          <p:cNvPicPr preferRelativeResize="0"/>
          <p:nvPr/>
        </p:nvPicPr>
        <p:blipFill>
          <a:blip r:embed="rId6">
            <a:alphaModFix/>
          </a:blip>
          <a:stretch>
            <a:fillRect/>
          </a:stretch>
        </p:blipFill>
        <p:spPr>
          <a:xfrm>
            <a:off x="2824301" y="598293"/>
            <a:ext cx="1133793" cy="698313"/>
          </a:xfrm>
          <a:prstGeom prst="rect">
            <a:avLst/>
          </a:prstGeom>
          <a:noFill/>
          <a:ln>
            <a:noFill/>
          </a:ln>
        </p:spPr>
      </p:pic>
      <p:pic>
        <p:nvPicPr>
          <p:cNvPr id="621" name="Google Shape;621;gcfc951ce8d_1_43"/>
          <p:cNvPicPr preferRelativeResize="0"/>
          <p:nvPr/>
        </p:nvPicPr>
        <p:blipFill>
          <a:blip r:embed="rId7">
            <a:alphaModFix/>
          </a:blip>
          <a:stretch>
            <a:fillRect/>
          </a:stretch>
        </p:blipFill>
        <p:spPr>
          <a:xfrm>
            <a:off x="2824293" y="2811817"/>
            <a:ext cx="1133776" cy="698302"/>
          </a:xfrm>
          <a:prstGeom prst="rect">
            <a:avLst/>
          </a:prstGeom>
          <a:noFill/>
          <a:ln>
            <a:noFill/>
          </a:ln>
        </p:spPr>
      </p:pic>
      <p:pic>
        <p:nvPicPr>
          <p:cNvPr id="622" name="Google Shape;622;gcfc951ce8d_1_43"/>
          <p:cNvPicPr preferRelativeResize="0"/>
          <p:nvPr/>
        </p:nvPicPr>
        <p:blipFill>
          <a:blip r:embed="rId8">
            <a:alphaModFix/>
          </a:blip>
          <a:stretch>
            <a:fillRect/>
          </a:stretch>
        </p:blipFill>
        <p:spPr>
          <a:xfrm>
            <a:off x="2824294" y="4295924"/>
            <a:ext cx="1133794" cy="695930"/>
          </a:xfrm>
          <a:prstGeom prst="rect">
            <a:avLst/>
          </a:prstGeom>
          <a:noFill/>
          <a:ln>
            <a:noFill/>
          </a:ln>
        </p:spPr>
      </p:pic>
      <p:pic>
        <p:nvPicPr>
          <p:cNvPr id="623" name="Google Shape;623;gcfc951ce8d_1_43"/>
          <p:cNvPicPr preferRelativeResize="0"/>
          <p:nvPr/>
        </p:nvPicPr>
        <p:blipFill>
          <a:blip r:embed="rId9">
            <a:alphaModFix/>
          </a:blip>
          <a:stretch>
            <a:fillRect/>
          </a:stretch>
        </p:blipFill>
        <p:spPr>
          <a:xfrm>
            <a:off x="2824307" y="3566551"/>
            <a:ext cx="1133774" cy="702274"/>
          </a:xfrm>
          <a:prstGeom prst="rect">
            <a:avLst/>
          </a:prstGeom>
          <a:noFill/>
          <a:ln>
            <a:noFill/>
          </a:ln>
        </p:spPr>
      </p:pic>
      <p:sp>
        <p:nvSpPr>
          <p:cNvPr id="624" name="Google Shape;624;gcfc951ce8d_1_43"/>
          <p:cNvSpPr/>
          <p:nvPr/>
        </p:nvSpPr>
        <p:spPr>
          <a:xfrm>
            <a:off x="312200" y="598300"/>
            <a:ext cx="5639400" cy="6960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gcfc951ce8d_1_43"/>
          <p:cNvSpPr/>
          <p:nvPr/>
        </p:nvSpPr>
        <p:spPr>
          <a:xfrm>
            <a:off x="312200" y="2808100"/>
            <a:ext cx="7404900" cy="6960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gcfc951ce8d_1_43"/>
          <p:cNvSpPr/>
          <p:nvPr/>
        </p:nvSpPr>
        <p:spPr>
          <a:xfrm>
            <a:off x="312200" y="1341750"/>
            <a:ext cx="3702600" cy="14064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gcfc951ce8d_1_43"/>
          <p:cNvSpPr txBox="1"/>
          <p:nvPr/>
        </p:nvSpPr>
        <p:spPr>
          <a:xfrm>
            <a:off x="4511350" y="1758275"/>
            <a:ext cx="37941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a:solidFill>
                  <a:srgbClr val="C70000"/>
                </a:solidFill>
              </a:rPr>
              <a:t>These notes focus on the tools in the red boxes which are most important for engineers to learn about as part of their education (last tool)</a:t>
            </a:r>
            <a:endParaRPr sz="1200">
              <a:solidFill>
                <a:srgbClr val="C70000"/>
              </a:solidFill>
            </a:endParaRPr>
          </a:p>
        </p:txBody>
      </p:sp>
      <p:cxnSp>
        <p:nvCxnSpPr>
          <p:cNvPr id="628" name="Google Shape;628;gcfc951ce8d_1_43"/>
          <p:cNvCxnSpPr>
            <a:endCxn id="627" idx="1"/>
          </p:cNvCxnSpPr>
          <p:nvPr/>
        </p:nvCxnSpPr>
        <p:spPr>
          <a:xfrm>
            <a:off x="4061050" y="1857725"/>
            <a:ext cx="450300" cy="270000"/>
          </a:xfrm>
          <a:prstGeom prst="straightConnector1">
            <a:avLst/>
          </a:prstGeom>
          <a:noFill/>
          <a:ln cap="flat" cmpd="sng" w="9525">
            <a:solidFill>
              <a:srgbClr val="C70000"/>
            </a:solidFill>
            <a:prstDash val="solid"/>
            <a:round/>
            <a:headEnd len="med" w="med" type="stealth"/>
            <a:tailEnd len="med" w="med" type="none"/>
          </a:ln>
        </p:spPr>
      </p:cxnSp>
      <p:sp>
        <p:nvSpPr>
          <p:cNvPr id="629" name="Google Shape;629;gcfc951ce8d_1_43"/>
          <p:cNvSpPr txBox="1"/>
          <p:nvPr/>
        </p:nvSpPr>
        <p:spPr>
          <a:xfrm>
            <a:off x="5163800" y="651600"/>
            <a:ext cx="730200" cy="646500"/>
          </a:xfrm>
          <a:prstGeom prst="rect">
            <a:avLst/>
          </a:prstGeom>
          <a:solidFill>
            <a:srgbClr val="9FC5E8">
              <a:alpha val="45250"/>
            </a:srgbClr>
          </a:solidFill>
          <a:ln cap="flat" cmpd="sng" w="9525">
            <a:solidFill>
              <a:schemeClr val="accent5"/>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CA" sz="1000">
                <a:latin typeface="Calibri"/>
                <a:ea typeface="Calibri"/>
                <a:cs typeface="Calibri"/>
                <a:sym typeface="Calibri"/>
              </a:rPr>
              <a:t>T</a:t>
            </a:r>
            <a:r>
              <a:rPr lang="en-CA" sz="1000">
                <a:latin typeface="Calibri"/>
                <a:ea typeface="Calibri"/>
                <a:cs typeface="Calibri"/>
                <a:sym typeface="Calibri"/>
              </a:rPr>
              <a:t>wo-eyed seeing</a:t>
            </a:r>
            <a:endParaRPr sz="1000">
              <a:latin typeface="Calibri"/>
              <a:ea typeface="Calibri"/>
              <a:cs typeface="Calibri"/>
              <a:sym typeface="Calibri"/>
            </a:endParaRPr>
          </a:p>
          <a:p>
            <a:pPr indent="0" lvl="0" marL="0" rtl="0" algn="l">
              <a:spcBef>
                <a:spcPts val="0"/>
              </a:spcBef>
              <a:spcAft>
                <a:spcPts val="0"/>
              </a:spcAft>
              <a:buNone/>
            </a:pPr>
            <a:r>
              <a:t/>
            </a:r>
            <a:endParaRPr sz="10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par>
                                <p:cTn fill="hold" nodeType="withEffect" presetClass="entr" presetID="10" presetSubtype="0">
                                  <p:stCondLst>
                                    <p:cond delay="0"/>
                                  </p:stCondLst>
                                  <p:childTnLst>
                                    <p:set>
                                      <p:cBhvr>
                                        <p:cTn dur="1" fill="hold">
                                          <p:stCondLst>
                                            <p:cond delay="0"/>
                                          </p:stCondLst>
                                        </p:cTn>
                                        <p:tgtEl>
                                          <p:spTgt spid="625"/>
                                        </p:tgtEl>
                                        <p:attrNameLst>
                                          <p:attrName>style.visibility</p:attrName>
                                        </p:attrNameLst>
                                      </p:cBhvr>
                                      <p:to>
                                        <p:strVal val="visible"/>
                                      </p:to>
                                    </p:set>
                                    <p:animEffect filter="fade" transition="in">
                                      <p:cBhvr>
                                        <p:cTn dur="1000"/>
                                        <p:tgtEl>
                                          <p:spTgt spid="625"/>
                                        </p:tgtEl>
                                      </p:cBhvr>
                                    </p:animEffect>
                                  </p:childTnLst>
                                </p:cTn>
                              </p:par>
                              <p:par>
                                <p:cTn fill="hold" nodeType="withEffect" presetClass="entr" presetID="10" presetSubtype="0">
                                  <p:stCondLst>
                                    <p:cond delay="0"/>
                                  </p:stCondLst>
                                  <p:childTnLst>
                                    <p:set>
                                      <p:cBhvr>
                                        <p:cTn dur="1" fill="hold">
                                          <p:stCondLst>
                                            <p:cond delay="0"/>
                                          </p:stCondLst>
                                        </p:cTn>
                                        <p:tgtEl>
                                          <p:spTgt spid="626"/>
                                        </p:tgtEl>
                                        <p:attrNameLst>
                                          <p:attrName>style.visibility</p:attrName>
                                        </p:attrNameLst>
                                      </p:cBhvr>
                                      <p:to>
                                        <p:strVal val="visible"/>
                                      </p:to>
                                    </p:set>
                                    <p:animEffect filter="fade" transition="in">
                                      <p:cBhvr>
                                        <p:cTn dur="1000"/>
                                        <p:tgtEl>
                                          <p:spTgt spid="626"/>
                                        </p:tgtEl>
                                      </p:cBhvr>
                                    </p:animEffect>
                                  </p:childTnLst>
                                </p:cTn>
                              </p:par>
                              <p:par>
                                <p:cTn fill="hold" nodeType="withEffect" presetClass="entr" presetID="10" presetSubtype="0">
                                  <p:stCondLst>
                                    <p:cond delay="0"/>
                                  </p:stCondLst>
                                  <p:childTnLst>
                                    <p:set>
                                      <p:cBhvr>
                                        <p:cTn dur="1" fill="hold">
                                          <p:stCondLst>
                                            <p:cond delay="0"/>
                                          </p:stCondLst>
                                        </p:cTn>
                                        <p:tgtEl>
                                          <p:spTgt spid="627"/>
                                        </p:tgtEl>
                                        <p:attrNameLst>
                                          <p:attrName>style.visibility</p:attrName>
                                        </p:attrNameLst>
                                      </p:cBhvr>
                                      <p:to>
                                        <p:strVal val="visible"/>
                                      </p:to>
                                    </p:set>
                                    <p:animEffect filter="fade" transition="in">
                                      <p:cBhvr>
                                        <p:cTn dur="1000"/>
                                        <p:tgtEl>
                                          <p:spTgt spid="627"/>
                                        </p:tgtEl>
                                      </p:cBhvr>
                                    </p:animEffect>
                                  </p:childTnLst>
                                </p:cTn>
                              </p:par>
                              <p:par>
                                <p:cTn fill="hold" nodeType="withEffect" presetClass="entr" presetID="10" presetSubtype="0">
                                  <p:stCondLst>
                                    <p:cond delay="0"/>
                                  </p:stCondLst>
                                  <p:childTnLst>
                                    <p:set>
                                      <p:cBhvr>
                                        <p:cTn dur="1" fill="hold">
                                          <p:stCondLst>
                                            <p:cond delay="0"/>
                                          </p:stCondLst>
                                        </p:cTn>
                                        <p:tgtEl>
                                          <p:spTgt spid="628"/>
                                        </p:tgtEl>
                                        <p:attrNameLst>
                                          <p:attrName>style.visibility</p:attrName>
                                        </p:attrNameLst>
                                      </p:cBhvr>
                                      <p:to>
                                        <p:strVal val="visible"/>
                                      </p:to>
                                    </p:set>
                                    <p:animEffect filter="fade" transition="in">
                                      <p:cBhvr>
                                        <p:cTn dur="1000"/>
                                        <p:tgtEl>
                                          <p:spTgt spid="6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g10c201014cb_0_376"/>
          <p:cNvSpPr txBox="1"/>
          <p:nvPr>
            <p:ph type="ctrTitle"/>
          </p:nvPr>
        </p:nvSpPr>
        <p:spPr>
          <a:xfrm>
            <a:off x="1508175" y="58100"/>
            <a:ext cx="6196500" cy="5403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CA" sz="2700">
                <a:solidFill>
                  <a:srgbClr val="0070C0"/>
                </a:solidFill>
                <a:latin typeface="Google Sans"/>
                <a:ea typeface="Google Sans"/>
                <a:cs typeface="Google Sans"/>
                <a:sym typeface="Google Sans"/>
              </a:rPr>
              <a:t>Reconciliation </a:t>
            </a:r>
            <a:endParaRPr b="1" sz="2700">
              <a:solidFill>
                <a:srgbClr val="0070C0"/>
              </a:solidFill>
              <a:latin typeface="Google Sans"/>
              <a:ea typeface="Google Sans"/>
              <a:cs typeface="Google Sans"/>
              <a:sym typeface="Google Sans"/>
            </a:endParaRPr>
          </a:p>
        </p:txBody>
      </p:sp>
      <p:sp>
        <p:nvSpPr>
          <p:cNvPr id="635" name="Google Shape;635;g10c201014cb_0_376"/>
          <p:cNvSpPr txBox="1"/>
          <p:nvPr/>
        </p:nvSpPr>
        <p:spPr>
          <a:xfrm>
            <a:off x="411450" y="521150"/>
            <a:ext cx="8206200" cy="20061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None/>
            </a:pPr>
            <a:r>
              <a:rPr lang="en-CA" sz="1500">
                <a:solidFill>
                  <a:schemeClr val="dk1"/>
                </a:solidFill>
                <a:latin typeface="Google Sans"/>
                <a:ea typeface="Google Sans"/>
                <a:cs typeface="Google Sans"/>
                <a:sym typeface="Google Sans"/>
              </a:rPr>
              <a:t>The Truth and Reconciliation Commission was created in 2008 to document and share the experiences of Indian Residential School Survivors. This included a list of calls to action for the Canadian Government and associated organizations, to commit to creating equity and restitution protocol to put into practice.</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None/>
            </a:pPr>
            <a:r>
              <a:rPr lang="en-CA" sz="1500">
                <a:solidFill>
                  <a:schemeClr val="dk1"/>
                </a:solidFill>
                <a:latin typeface="Google Sans"/>
                <a:ea typeface="Google Sans"/>
                <a:cs typeface="Google Sans"/>
                <a:sym typeface="Google Sans"/>
              </a:rPr>
              <a:t>Reconciliation is a contentious topic within Indigenous communities and means different things to different people.</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None/>
            </a:pPr>
            <a:r>
              <a:t/>
            </a:r>
            <a:endParaRPr sz="1500">
              <a:solidFill>
                <a:schemeClr val="dk1"/>
              </a:solidFill>
              <a:latin typeface="Google Sans"/>
              <a:ea typeface="Google Sans"/>
              <a:cs typeface="Google Sans"/>
              <a:sym typeface="Google Sans"/>
            </a:endParaRPr>
          </a:p>
        </p:txBody>
      </p:sp>
      <p:pic>
        <p:nvPicPr>
          <p:cNvPr id="636" name="Google Shape;636;g10c201014cb_0_376" title="TRC Mini Documentary - Senator Murray Sinclair on Reconciliation">
            <a:hlinkClick r:id="rId3"/>
          </p:cNvPr>
          <p:cNvPicPr preferRelativeResize="0"/>
          <p:nvPr/>
        </p:nvPicPr>
        <p:blipFill>
          <a:blip r:embed="rId4">
            <a:alphaModFix/>
          </a:blip>
          <a:stretch>
            <a:fillRect/>
          </a:stretch>
        </p:blipFill>
        <p:spPr>
          <a:xfrm>
            <a:off x="125084" y="2222450"/>
            <a:ext cx="3341840" cy="2506375"/>
          </a:xfrm>
          <a:prstGeom prst="rect">
            <a:avLst/>
          </a:prstGeom>
          <a:noFill/>
          <a:ln>
            <a:noFill/>
          </a:ln>
        </p:spPr>
      </p:pic>
      <p:pic>
        <p:nvPicPr>
          <p:cNvPr descr="Voices from the Aboriginal community on the future following the Truth and Reconciliation report.&#10;Click here for the full story: http://www.cbc.ca/news/aboriginal&#10;»»» Subscribe to The National to watch more videos here:   https://www.youtube.com/user/CBCTheNational?sub_confirmation=1&#10;&#10;Voice Your Opinion &amp; Connect With Us Online:&#10;&#10;The National Updates on Facebook: https://www.facebook.com/thenational&#10;The National Updates on Twitter: https://twitter.com/CBCTheNational&#10;The National Updates on Google+:  https://plus.google.com/+CBCTheNational&#10;&#10;»»» »»» »»» »»» »»» &#10;The National is CBC Television's flagship news program. Airing seven days a week, the show delivers news, feature documentaries  and analysis from some of Canada's leading journalists." id="637" name="Google Shape;637;g10c201014cb_0_376" title="What reconciliation really means">
            <a:hlinkClick r:id="rId5"/>
          </p:cNvPr>
          <p:cNvPicPr preferRelativeResize="0"/>
          <p:nvPr/>
        </p:nvPicPr>
        <p:blipFill>
          <a:blip r:embed="rId6">
            <a:alphaModFix/>
          </a:blip>
          <a:stretch>
            <a:fillRect/>
          </a:stretch>
        </p:blipFill>
        <p:spPr>
          <a:xfrm>
            <a:off x="3530525" y="2241025"/>
            <a:ext cx="3341850" cy="2506405"/>
          </a:xfrm>
          <a:prstGeom prst="rect">
            <a:avLst/>
          </a:prstGeom>
          <a:noFill/>
          <a:ln>
            <a:noFill/>
          </a:ln>
        </p:spPr>
      </p:pic>
      <p:sp>
        <p:nvSpPr>
          <p:cNvPr id="638" name="Google Shape;638;g10c201014cb_0_376"/>
          <p:cNvSpPr txBox="1"/>
          <p:nvPr/>
        </p:nvSpPr>
        <p:spPr>
          <a:xfrm>
            <a:off x="136775" y="2204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solidFill>
                  <a:schemeClr val="lt1"/>
                </a:solidFill>
              </a:rPr>
              <a:t>Murray Sinclair, Chair of TRC </a:t>
            </a:r>
            <a:endParaRPr>
              <a:solidFill>
                <a:schemeClr val="lt1"/>
              </a:solidFill>
            </a:endParaRPr>
          </a:p>
        </p:txBody>
      </p:sp>
      <p:sp>
        <p:nvSpPr>
          <p:cNvPr id="639" name="Google Shape;639;g10c201014cb_0_376"/>
          <p:cNvSpPr txBox="1"/>
          <p:nvPr>
            <p:ph idx="1" type="subTitle"/>
          </p:nvPr>
        </p:nvSpPr>
        <p:spPr>
          <a:xfrm>
            <a:off x="7012175" y="2051800"/>
            <a:ext cx="2062800" cy="400200"/>
          </a:xfrm>
          <a:prstGeom prst="rect">
            <a:avLst/>
          </a:prstGeom>
        </p:spPr>
        <p:txBody>
          <a:bodyPr anchorCtr="0" anchor="t" bIns="34275" lIns="68575" spcFirstLastPara="1" rIns="68575" wrap="square" tIns="34275">
            <a:normAutofit fontScale="70000"/>
          </a:bodyPr>
          <a:lstStyle/>
          <a:p>
            <a:pPr indent="0" lvl="0" marL="0" rtl="0" algn="l">
              <a:lnSpc>
                <a:spcPct val="105000"/>
              </a:lnSpc>
              <a:spcBef>
                <a:spcPts val="800"/>
              </a:spcBef>
              <a:spcAft>
                <a:spcPts val="0"/>
              </a:spcAft>
              <a:buSzPct val="61387"/>
              <a:buNone/>
            </a:pPr>
            <a:r>
              <a:rPr lang="en-CA" sz="1657">
                <a:latin typeface="Google Sans"/>
                <a:ea typeface="Google Sans"/>
                <a:cs typeface="Google Sans"/>
                <a:sym typeface="Google Sans"/>
              </a:rPr>
              <a:t>Other videos to check out…</a:t>
            </a:r>
            <a:endParaRPr sz="1657">
              <a:latin typeface="Google Sans"/>
              <a:ea typeface="Google Sans"/>
              <a:cs typeface="Google Sans"/>
              <a:sym typeface="Google Sans"/>
            </a:endParaRPr>
          </a:p>
        </p:txBody>
      </p:sp>
      <p:sp>
        <p:nvSpPr>
          <p:cNvPr id="640" name="Google Shape;640;g10c201014cb_0_376"/>
          <p:cNvSpPr txBox="1"/>
          <p:nvPr/>
        </p:nvSpPr>
        <p:spPr>
          <a:xfrm>
            <a:off x="3565775" y="2204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solidFill>
                  <a:schemeClr val="lt1"/>
                </a:solidFill>
              </a:rPr>
              <a:t>#MyReconciliationIncludes</a:t>
            </a:r>
            <a:endParaRPr>
              <a:solidFill>
                <a:schemeClr val="lt1"/>
              </a:solidFill>
            </a:endParaRPr>
          </a:p>
        </p:txBody>
      </p:sp>
      <p:pic>
        <p:nvPicPr>
          <p:cNvPr descr="Vous pouvez suivre la discussion en francais ici: https://www.youtube.com/watch?v=WrEHzJ4t4FQ&#10;&#10;How well do Canadians know Indigenous history? What role did treaties play in forming our country? Are the stories told through truth and reconciliation changing our understanding of Canadian history?&#10;&#10;Join a live, interactive roundtable of Indigenous community leaders, educators and advocates. &#10;&#10;Moderated by award-winning journalist Duncan McCue, host of Cross Country Checkup on CBC Radio.&#10;&#10;&#10;Moderator&#10;&#10;Duncan McCue&#10;http://www.cbc.ca/mediacentre/bio/duncan-mccue&#10;&#10;&#10;Panelists&#10;&#10;Ry Moran&#10;Director, National Centre for Truth and Reconciliation (NCTR)&#10;&#10;​Cynthia Wesley-Eskuimaux&#10;Indigenous Chair on Truth and Reconciliation, Lakehead University&#10;&#10;​Eldon Yellowhorn&#10;Archeologist, Chair of First Nations Studies, Simon Fraser University" id="641" name="Google Shape;641;g10c201014cb_0_376" title="Treaties, reconciliation and Indigenous history in Canada">
            <a:hlinkClick r:id="rId7"/>
          </p:cNvPr>
          <p:cNvPicPr preferRelativeResize="0"/>
          <p:nvPr/>
        </p:nvPicPr>
        <p:blipFill>
          <a:blip r:embed="rId8">
            <a:alphaModFix/>
          </a:blip>
          <a:stretch>
            <a:fillRect/>
          </a:stretch>
        </p:blipFill>
        <p:spPr>
          <a:xfrm>
            <a:off x="7182300" y="2326650"/>
            <a:ext cx="1657500" cy="1243125"/>
          </a:xfrm>
          <a:prstGeom prst="rect">
            <a:avLst/>
          </a:prstGeom>
          <a:noFill/>
          <a:ln>
            <a:noFill/>
          </a:ln>
        </p:spPr>
      </p:pic>
      <p:sp>
        <p:nvSpPr>
          <p:cNvPr id="642" name="Google Shape;642;g10c201014cb_0_376"/>
          <p:cNvSpPr txBox="1"/>
          <p:nvPr/>
        </p:nvSpPr>
        <p:spPr>
          <a:xfrm>
            <a:off x="7080700" y="3581400"/>
            <a:ext cx="3463200" cy="2769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1200"/>
              </a:spcAft>
              <a:buNone/>
            </a:pPr>
            <a:r>
              <a:rPr lang="en-CA" sz="600" u="sng">
                <a:solidFill>
                  <a:schemeClr val="hlink"/>
                </a:solidFill>
                <a:highlight>
                  <a:srgbClr val="F9F9F9"/>
                </a:highlight>
                <a:latin typeface="Google Sans"/>
                <a:ea typeface="Google Sans"/>
                <a:cs typeface="Google Sans"/>
                <a:sym typeface="Google Sans"/>
                <a:hlinkClick r:id="rId9"/>
              </a:rPr>
              <a:t>Canadian Shame: A History of Residential Schools</a:t>
            </a:r>
            <a:endParaRPr sz="600">
              <a:solidFill>
                <a:schemeClr val="dk1"/>
              </a:solidFill>
              <a:highlight>
                <a:srgbClr val="F9F9F9"/>
              </a:highlight>
              <a:latin typeface="Google Sans"/>
              <a:ea typeface="Google Sans"/>
              <a:cs typeface="Google Sans"/>
              <a:sym typeface="Google Sans"/>
            </a:endParaRPr>
          </a:p>
        </p:txBody>
      </p:sp>
      <p:pic>
        <p:nvPicPr>
          <p:cNvPr descr="Ginger Gosnell-Myers, of Nisga’a and Kwakwaka’wakw heritage, is a policy expert, researcher, and activist whose work focuses on removing barriers between Indigenous peoples and all Canadians while fostering cooperation through open communication. Ginger was the City of Vancouver’s first Indigenous Relations Manager, where she advanced Vancouver as the world’s first “City of Reconciliation”, and ensured that Indigenous recognition and meaningful inclusion was reflected throughout all City departments and plans. Ginger was a lead on the Urban Aboriginal Peoples Study, Canada’s largest research study on Indigenous people’s living in urban centers. She has held key roles in Greenpeace Canada, the Inspirit Foundation, the Urban Native Youth Association, and the Assembly of First Nations. Ginger’s ultimate goal is to advance reconciliation and promote understanding of Vancouver as an unceded territory. This talk was given at a TEDx event using the TED conference format but independently organized by a local community. Learn more at https://www.ted.com/tedx" id="643" name="Google Shape;643;g10c201014cb_0_376" title="Canadian Shame: A History of Residential Schools | Ginger Gosnell-Myers | TEDxVancouver">
            <a:hlinkClick r:id="rId10"/>
          </p:cNvPr>
          <p:cNvPicPr preferRelativeResize="0"/>
          <p:nvPr/>
        </p:nvPicPr>
        <p:blipFill>
          <a:blip r:embed="rId11">
            <a:alphaModFix/>
          </a:blip>
          <a:stretch>
            <a:fillRect/>
          </a:stretch>
        </p:blipFill>
        <p:spPr>
          <a:xfrm>
            <a:off x="7182300" y="3850525"/>
            <a:ext cx="1587376" cy="11905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gtEl>
                                        <p:attrNameLst>
                                          <p:attrName>style.visibility</p:attrName>
                                        </p:attrNameLst>
                                      </p:cBhvr>
                                      <p:to>
                                        <p:strVal val="visible"/>
                                      </p:to>
                                    </p:set>
                                    <p:animEffect filter="fade" transition="in">
                                      <p:cBhvr>
                                        <p:cTn dur="1000"/>
                                        <p:tgtEl>
                                          <p:spTgt spid="6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g10c201014cb_0_361"/>
          <p:cNvSpPr txBox="1"/>
          <p:nvPr>
            <p:ph type="ctrTitle"/>
          </p:nvPr>
        </p:nvSpPr>
        <p:spPr>
          <a:xfrm>
            <a:off x="1508175" y="58100"/>
            <a:ext cx="6196500" cy="5403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CA" sz="2700">
                <a:solidFill>
                  <a:srgbClr val="0070C0"/>
                </a:solidFill>
                <a:latin typeface="Google Sans"/>
                <a:ea typeface="Google Sans"/>
                <a:cs typeface="Google Sans"/>
                <a:sym typeface="Google Sans"/>
              </a:rPr>
              <a:t>Resurgence</a:t>
            </a:r>
            <a:endParaRPr b="1" sz="2700">
              <a:solidFill>
                <a:srgbClr val="0070C0"/>
              </a:solidFill>
              <a:latin typeface="Google Sans"/>
              <a:ea typeface="Google Sans"/>
              <a:cs typeface="Google Sans"/>
              <a:sym typeface="Google Sans"/>
            </a:endParaRPr>
          </a:p>
        </p:txBody>
      </p:sp>
      <p:sp>
        <p:nvSpPr>
          <p:cNvPr id="649" name="Google Shape;649;g10c201014cb_0_361"/>
          <p:cNvSpPr txBox="1"/>
          <p:nvPr/>
        </p:nvSpPr>
        <p:spPr>
          <a:xfrm>
            <a:off x="411450" y="597350"/>
            <a:ext cx="4547400" cy="4468800"/>
          </a:xfrm>
          <a:prstGeom prst="rect">
            <a:avLst/>
          </a:prstGeom>
          <a:noFill/>
          <a:ln>
            <a:noFill/>
          </a:ln>
        </p:spPr>
        <p:txBody>
          <a:bodyPr anchorCtr="0" anchor="t" bIns="91425" lIns="91425" spcFirstLastPara="1" rIns="91425" wrap="square" tIns="91425">
            <a:spAutoFit/>
          </a:bodyPr>
          <a:lstStyle/>
          <a:p>
            <a:pPr indent="0" lvl="0" marL="0" rtl="0" algn="l">
              <a:spcBef>
                <a:spcPts val="800"/>
              </a:spcBef>
              <a:spcAft>
                <a:spcPts val="0"/>
              </a:spcAft>
              <a:buClr>
                <a:schemeClr val="dk1"/>
              </a:buClr>
              <a:buSzPts val="1100"/>
              <a:buFont typeface="Arial"/>
              <a:buNone/>
            </a:pPr>
            <a:r>
              <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Clr>
                <a:schemeClr val="dk1"/>
              </a:buClr>
              <a:buSzPts val="1100"/>
              <a:buFont typeface="Arial"/>
              <a:buNone/>
            </a:pPr>
            <a:r>
              <a:rPr lang="en-CA" sz="1500">
                <a:solidFill>
                  <a:schemeClr val="dk1"/>
                </a:solidFill>
                <a:latin typeface="Google Sans"/>
                <a:ea typeface="Google Sans"/>
                <a:cs typeface="Google Sans"/>
                <a:sym typeface="Google Sans"/>
              </a:rPr>
              <a:t>Resurgence is the practice of enacting traditional Indigenous ways of being into a contemporary setting as a form of cultural reclamation. This can include returning to life ways that have sustained Indigenous peoples since time immemorial as well as incorporating cultural aspects such as language into day to day life.</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Clr>
                <a:schemeClr val="dk1"/>
              </a:buClr>
              <a:buSzPts val="1100"/>
              <a:buFont typeface="Arial"/>
              <a:buNone/>
            </a:pPr>
            <a:r>
              <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Clr>
                <a:schemeClr val="dk1"/>
              </a:buClr>
              <a:buSzPts val="1100"/>
              <a:buFont typeface="Arial"/>
              <a:buNone/>
            </a:pPr>
            <a:r>
              <a:rPr lang="en-CA" sz="1500">
                <a:solidFill>
                  <a:schemeClr val="dk1"/>
                </a:solidFill>
                <a:latin typeface="Google Sans"/>
                <a:ea typeface="Google Sans"/>
                <a:cs typeface="Google Sans"/>
                <a:sym typeface="Google Sans"/>
              </a:rPr>
              <a:t>Other video and info: </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Clr>
                <a:schemeClr val="dk1"/>
              </a:buClr>
              <a:buSzPts val="1100"/>
              <a:buFont typeface="Arial"/>
              <a:buNone/>
            </a:pPr>
            <a:r>
              <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Clr>
                <a:schemeClr val="dk1"/>
              </a:buClr>
              <a:buSzPts val="1100"/>
              <a:buFont typeface="Arial"/>
              <a:buNone/>
            </a:pPr>
            <a:r>
              <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Clr>
                <a:schemeClr val="dk1"/>
              </a:buClr>
              <a:buSzPts val="1100"/>
              <a:buFont typeface="Arial"/>
              <a:buNone/>
            </a:pPr>
            <a:r>
              <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Clr>
                <a:schemeClr val="dk1"/>
              </a:buClr>
              <a:buSzPts val="1100"/>
              <a:buFont typeface="Arial"/>
              <a:buNone/>
            </a:pPr>
            <a:r>
              <a:t/>
            </a:r>
            <a:endParaRPr sz="1500">
              <a:solidFill>
                <a:schemeClr val="dk1"/>
              </a:solidFill>
              <a:latin typeface="Google Sans"/>
              <a:ea typeface="Google Sans"/>
              <a:cs typeface="Google Sans"/>
              <a:sym typeface="Google Sans"/>
            </a:endParaRPr>
          </a:p>
          <a:p>
            <a:pPr indent="0" lvl="0" marL="0" rtl="0" algn="l">
              <a:spcBef>
                <a:spcPts val="800"/>
              </a:spcBef>
              <a:spcAft>
                <a:spcPts val="0"/>
              </a:spcAft>
              <a:buNone/>
            </a:pPr>
            <a:r>
              <a:t/>
            </a:r>
            <a:endParaRPr sz="1500">
              <a:solidFill>
                <a:schemeClr val="dk1"/>
              </a:solidFill>
              <a:latin typeface="Google Sans"/>
              <a:ea typeface="Google Sans"/>
              <a:cs typeface="Google Sans"/>
              <a:sym typeface="Google Sans"/>
            </a:endParaRPr>
          </a:p>
        </p:txBody>
      </p:sp>
      <p:pic>
        <p:nvPicPr>
          <p:cNvPr descr="Advancing Indigenous resurgence requires a paradigm shift, says Gerald Taiaiake Alfred. On April 22, Alfred tackled the issue of Indigenous resurgence as part of the speaker series, The Future of the University and the Future of Learning.&#10;&#10;The full professor in Indigenous governance and political science at the University of Victoria specializes in studies of traditional governance, the restoration of land-based cultural practices, and decolonization strategies. He is well known for his leadership and groundbreaking research in the fields of Indigenous governance and decolonization.&#10;&#10;Strategic Directions: http://www.concordia.ca/directions" id="650" name="Google Shape;650;g10c201014cb_0_361" title="What can universities do to support Indigenous resurgence?">
            <a:hlinkClick r:id="rId3"/>
          </p:cNvPr>
          <p:cNvPicPr preferRelativeResize="0"/>
          <p:nvPr/>
        </p:nvPicPr>
        <p:blipFill>
          <a:blip r:embed="rId4">
            <a:alphaModFix/>
          </a:blip>
          <a:stretch>
            <a:fillRect/>
          </a:stretch>
        </p:blipFill>
        <p:spPr>
          <a:xfrm>
            <a:off x="5180975" y="661725"/>
            <a:ext cx="3716000" cy="2787000"/>
          </a:xfrm>
          <a:prstGeom prst="rect">
            <a:avLst/>
          </a:prstGeom>
          <a:noFill/>
          <a:ln>
            <a:noFill/>
          </a:ln>
        </p:spPr>
      </p:pic>
      <p:pic>
        <p:nvPicPr>
          <p:cNvPr descr="Idle No More started off as a grassroots movement in 2012, but it quickly grew into one of the biggest social movements in Canada. But 5 years later, many of the issues facing Indigenous people in Canada remain. So what did the movement accomplish?&#10;&#10;»»» Subscribe to CBC News to watch more videos: http://bit.ly/1RreYWS&#10;&#10;Connect with CBC News Online:&#10;&#10;For breaking news, video, audio and in-depth coverage: http://bit.ly/1Z0m6iX&#10;Find CBC News on Facebook: http://bit.ly/1WjG36m&#10;Follow CBC News on Twitter: http://bit.ly/1sA5P9H&#10;For breaking news on Twitter: http://bit.ly/1WjDyks&#10;Follow CBC News on Instagram: http://bit.ly/1Z0iE7O&#10;&#10;Download the CBC News app for iOS: http://apple.co/25mpsUz&#10;Download the CBC News app for Android: http://bit.ly/1XxuozZ&#10;&#10;»»»»»»»»»»»»»»»»»»&#10;For more than 75 years, CBC News has been the source Canadians turn to, to keep them informed about their communities, their country and their world. Through regional and national programming on multiple platforms, including CBC Television, CBC News Network, CBC Radio, CBCNews.ca, mobile and on-demand, CBC News and its internationally recognized team of award-winning journalists deliver the breaking stories, the issues, the analyses and the personalities that matter to Canadians." id="651" name="Google Shape;651;g10c201014cb_0_361" title="How Idle No More sparked an uprising of Indigenous people">
            <a:hlinkClick r:id="rId5"/>
          </p:cNvPr>
          <p:cNvPicPr preferRelativeResize="0"/>
          <p:nvPr/>
        </p:nvPicPr>
        <p:blipFill>
          <a:blip r:embed="rId6">
            <a:alphaModFix/>
          </a:blip>
          <a:stretch>
            <a:fillRect/>
          </a:stretch>
        </p:blipFill>
        <p:spPr>
          <a:xfrm>
            <a:off x="492175" y="3307413"/>
            <a:ext cx="2259700" cy="1694775"/>
          </a:xfrm>
          <a:prstGeom prst="rect">
            <a:avLst/>
          </a:prstGeom>
          <a:noFill/>
          <a:ln>
            <a:noFill/>
          </a:ln>
        </p:spPr>
      </p:pic>
      <p:pic>
        <p:nvPicPr>
          <p:cNvPr id="652" name="Google Shape;652;g10c201014cb_0_361"/>
          <p:cNvPicPr preferRelativeResize="0"/>
          <p:nvPr/>
        </p:nvPicPr>
        <p:blipFill>
          <a:blip r:embed="rId7">
            <a:alphaModFix/>
          </a:blip>
          <a:stretch>
            <a:fillRect/>
          </a:stretch>
        </p:blipFill>
        <p:spPr>
          <a:xfrm>
            <a:off x="2910875" y="3448725"/>
            <a:ext cx="1924050" cy="685800"/>
          </a:xfrm>
          <a:prstGeom prst="rect">
            <a:avLst/>
          </a:prstGeom>
          <a:noFill/>
          <a:ln>
            <a:noFill/>
          </a:ln>
        </p:spPr>
      </p:pic>
      <p:sp>
        <p:nvSpPr>
          <p:cNvPr id="653" name="Google Shape;653;g10c201014cb_0_361"/>
          <p:cNvSpPr txBox="1"/>
          <p:nvPr/>
        </p:nvSpPr>
        <p:spPr>
          <a:xfrm>
            <a:off x="2863925" y="412310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u="sng">
                <a:solidFill>
                  <a:schemeClr val="hlink"/>
                </a:solidFill>
                <a:latin typeface="Google Sans"/>
                <a:ea typeface="Google Sans"/>
                <a:cs typeface="Google Sans"/>
                <a:sym typeface="Google Sans"/>
                <a:hlinkClick r:id="rId8"/>
              </a:rPr>
              <a:t>https://www.ienearth.org/</a:t>
            </a:r>
            <a:r>
              <a:rPr lang="en-CA" sz="1200">
                <a:latin typeface="Google Sans"/>
                <a:ea typeface="Google Sans"/>
                <a:cs typeface="Google Sans"/>
                <a:sym typeface="Google Sans"/>
              </a:rPr>
              <a:t> </a:t>
            </a:r>
            <a:endParaRPr sz="1200">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1000"/>
                                        <p:tgtEl>
                                          <p:spTgt spid="6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1"/>
                                        </p:tgtEl>
                                        <p:attrNameLst>
                                          <p:attrName>style.visibility</p:attrName>
                                        </p:attrNameLst>
                                      </p:cBhvr>
                                      <p:to>
                                        <p:strVal val="visible"/>
                                      </p:to>
                                    </p:set>
                                    <p:animEffect filter="fade" transition="in">
                                      <p:cBhvr>
                                        <p:cTn dur="1000"/>
                                        <p:tgtEl>
                                          <p:spTgt spid="65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7" name="Shape 657"/>
        <p:cNvGrpSpPr/>
        <p:nvPr/>
      </p:nvGrpSpPr>
      <p:grpSpPr>
        <a:xfrm>
          <a:off x="0" y="0"/>
          <a:ext cx="0" cy="0"/>
          <a:chOff x="0" y="0"/>
          <a:chExt cx="0" cy="0"/>
        </a:xfrm>
      </p:grpSpPr>
      <p:sp>
        <p:nvSpPr>
          <p:cNvPr id="658" name="Google Shape;658;g10e4727f41d_0_0"/>
          <p:cNvSpPr txBox="1"/>
          <p:nvPr/>
        </p:nvSpPr>
        <p:spPr>
          <a:xfrm>
            <a:off x="247825" y="1743875"/>
            <a:ext cx="8778900" cy="13854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rtl="0" algn="ctr">
              <a:spcBef>
                <a:spcPts val="0"/>
              </a:spcBef>
              <a:spcAft>
                <a:spcPts val="0"/>
              </a:spcAft>
              <a:buClr>
                <a:schemeClr val="dk1"/>
              </a:buClr>
              <a:buSzPts val="1100"/>
              <a:buFont typeface="Arial"/>
              <a:buNone/>
            </a:pPr>
            <a:r>
              <a:rPr b="1" lang="en-CA" sz="2100">
                <a:solidFill>
                  <a:srgbClr val="0070C0"/>
                </a:solidFill>
                <a:latin typeface="Google Sans"/>
                <a:ea typeface="Google Sans"/>
                <a:cs typeface="Google Sans"/>
                <a:sym typeface="Google Sans"/>
              </a:rPr>
              <a:t>Now that you have learned a bit more about </a:t>
            </a:r>
            <a:r>
              <a:rPr b="1" lang="en-CA" sz="2100">
                <a:solidFill>
                  <a:srgbClr val="0070C0"/>
                </a:solidFill>
                <a:latin typeface="Google Sans"/>
                <a:ea typeface="Google Sans"/>
                <a:cs typeface="Google Sans"/>
                <a:sym typeface="Google Sans"/>
              </a:rPr>
              <a:t>‘Territory and treaty rights’,  ‘settler colonialism’ and ‘Reconciliation and resurgence’ discuss how do these concepts relate to the Indigenous territory that you grew up in or worked in during coop terms</a:t>
            </a:r>
            <a:endParaRPr b="1" sz="1800">
              <a:solidFill>
                <a:srgbClr val="0070C0"/>
              </a:solidFill>
              <a:latin typeface="Google Sans"/>
              <a:ea typeface="Google Sans"/>
              <a:cs typeface="Google Sans"/>
              <a:sym typeface="Google Sans"/>
            </a:endParaRPr>
          </a:p>
        </p:txBody>
      </p:sp>
      <p:pic>
        <p:nvPicPr>
          <p:cNvPr id="659" name="Google Shape;659;g10e4727f41d_0_0"/>
          <p:cNvPicPr preferRelativeResize="0"/>
          <p:nvPr/>
        </p:nvPicPr>
        <p:blipFill>
          <a:blip r:embed="rId3">
            <a:alphaModFix/>
          </a:blip>
          <a:stretch>
            <a:fillRect/>
          </a:stretch>
        </p:blipFill>
        <p:spPr>
          <a:xfrm>
            <a:off x="1359825" y="434251"/>
            <a:ext cx="1124425" cy="1169675"/>
          </a:xfrm>
          <a:prstGeom prst="rect">
            <a:avLst/>
          </a:prstGeom>
          <a:noFill/>
          <a:ln>
            <a:noFill/>
          </a:ln>
        </p:spPr>
      </p:pic>
      <p:sp>
        <p:nvSpPr>
          <p:cNvPr id="660" name="Google Shape;660;g10e4727f41d_0_0"/>
          <p:cNvSpPr txBox="1"/>
          <p:nvPr/>
        </p:nvSpPr>
        <p:spPr>
          <a:xfrm>
            <a:off x="1620950" y="553450"/>
            <a:ext cx="55860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20">
                <a:solidFill>
                  <a:srgbClr val="0070C0"/>
                </a:solidFill>
                <a:latin typeface="Google Sans"/>
                <a:ea typeface="Google Sans"/>
                <a:cs typeface="Google Sans"/>
                <a:sym typeface="Google Sans"/>
              </a:rPr>
              <a:t>Breakout groups!</a:t>
            </a:r>
            <a:endParaRPr b="1" sz="3020">
              <a:solidFill>
                <a:srgbClr val="0070C0"/>
              </a:solidFill>
              <a:latin typeface="Google Sans"/>
              <a:ea typeface="Google Sans"/>
              <a:cs typeface="Google Sans"/>
              <a:sym typeface="Google Sans"/>
            </a:endParaRPr>
          </a:p>
        </p:txBody>
      </p:sp>
      <p:pic>
        <p:nvPicPr>
          <p:cNvPr id="661" name="Google Shape;661;g10e4727f41d_0_0"/>
          <p:cNvPicPr preferRelativeResize="0"/>
          <p:nvPr/>
        </p:nvPicPr>
        <p:blipFill>
          <a:blip r:embed="rId4">
            <a:alphaModFix/>
          </a:blip>
          <a:stretch>
            <a:fillRect/>
          </a:stretch>
        </p:blipFill>
        <p:spPr>
          <a:xfrm>
            <a:off x="5750530" y="3720275"/>
            <a:ext cx="3179320" cy="1480875"/>
          </a:xfrm>
          <a:prstGeom prst="rect">
            <a:avLst/>
          </a:prstGeom>
          <a:noFill/>
          <a:ln>
            <a:noFill/>
          </a:ln>
        </p:spPr>
      </p:pic>
      <p:pic>
        <p:nvPicPr>
          <p:cNvPr id="662" name="Google Shape;662;g10e4727f41d_0_0"/>
          <p:cNvPicPr preferRelativeResize="0"/>
          <p:nvPr/>
        </p:nvPicPr>
        <p:blipFill>
          <a:blip r:embed="rId5">
            <a:alphaModFix/>
          </a:blip>
          <a:stretch>
            <a:fillRect/>
          </a:stretch>
        </p:blipFill>
        <p:spPr>
          <a:xfrm>
            <a:off x="2622400" y="3413524"/>
            <a:ext cx="1941975" cy="1941975"/>
          </a:xfrm>
          <a:prstGeom prst="rect">
            <a:avLst/>
          </a:prstGeom>
          <a:noFill/>
          <a:ln>
            <a:noFill/>
          </a:ln>
        </p:spPr>
      </p:pic>
      <p:pic>
        <p:nvPicPr>
          <p:cNvPr id="663" name="Google Shape;663;g10e4727f41d_0_0"/>
          <p:cNvPicPr preferRelativeResize="0"/>
          <p:nvPr/>
        </p:nvPicPr>
        <p:blipFill>
          <a:blip r:embed="rId6">
            <a:alphaModFix/>
          </a:blip>
          <a:stretch>
            <a:fillRect/>
          </a:stretch>
        </p:blipFill>
        <p:spPr>
          <a:xfrm>
            <a:off x="67125" y="3592640"/>
            <a:ext cx="2516925" cy="1736150"/>
          </a:xfrm>
          <a:prstGeom prst="rect">
            <a:avLst/>
          </a:prstGeom>
          <a:noFill/>
          <a:ln>
            <a:noFill/>
          </a:ln>
        </p:spPr>
      </p:pic>
      <p:pic>
        <p:nvPicPr>
          <p:cNvPr id="664" name="Google Shape;664;g10e4727f41d_0_0"/>
          <p:cNvPicPr preferRelativeResize="0"/>
          <p:nvPr/>
        </p:nvPicPr>
        <p:blipFill>
          <a:blip r:embed="rId7">
            <a:alphaModFix/>
          </a:blip>
          <a:stretch>
            <a:fillRect/>
          </a:stretch>
        </p:blipFill>
        <p:spPr>
          <a:xfrm>
            <a:off x="4456152" y="3469550"/>
            <a:ext cx="2250776" cy="8246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g10c2234c135_0_2"/>
          <p:cNvPicPr preferRelativeResize="0"/>
          <p:nvPr/>
        </p:nvPicPr>
        <p:blipFill>
          <a:blip r:embed="rId3">
            <a:alphaModFix/>
          </a:blip>
          <a:stretch>
            <a:fillRect/>
          </a:stretch>
        </p:blipFill>
        <p:spPr>
          <a:xfrm>
            <a:off x="-108125" y="-95162"/>
            <a:ext cx="9360225" cy="6853526"/>
          </a:xfrm>
          <a:prstGeom prst="rect">
            <a:avLst/>
          </a:prstGeom>
          <a:noFill/>
          <a:ln>
            <a:noFill/>
          </a:ln>
        </p:spPr>
      </p:pic>
      <p:sp>
        <p:nvSpPr>
          <p:cNvPr id="148" name="Google Shape;148;g10c2234c135_0_2"/>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149" name="Google Shape;149;g10c2234c135_0_2"/>
          <p:cNvSpPr txBox="1"/>
          <p:nvPr>
            <p:ph type="title"/>
          </p:nvPr>
        </p:nvSpPr>
        <p:spPr>
          <a:xfrm>
            <a:off x="1143425" y="-85175"/>
            <a:ext cx="7274700" cy="12003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None/>
            </a:pPr>
            <a:r>
              <a:rPr lang="en-CA" sz="2870">
                <a:solidFill>
                  <a:schemeClr val="lt1"/>
                </a:solidFill>
                <a:latin typeface="Google Sans"/>
                <a:ea typeface="Google Sans"/>
                <a:cs typeface="Google Sans"/>
                <a:sym typeface="Google Sans"/>
              </a:rPr>
              <a:t>I have become passionate about these issues and am on my own learning journey </a:t>
            </a:r>
            <a:endParaRPr sz="2870">
              <a:solidFill>
                <a:schemeClr val="lt1"/>
              </a:solidFill>
              <a:latin typeface="Google Sans"/>
              <a:ea typeface="Google Sans"/>
              <a:cs typeface="Google Sans"/>
              <a:sym typeface="Google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8" name="Shape 668"/>
        <p:cNvGrpSpPr/>
        <p:nvPr/>
      </p:nvGrpSpPr>
      <p:grpSpPr>
        <a:xfrm>
          <a:off x="0" y="0"/>
          <a:ext cx="0" cy="0"/>
          <a:chOff x="0" y="0"/>
          <a:chExt cx="0" cy="0"/>
        </a:xfrm>
      </p:grpSpPr>
      <p:sp>
        <p:nvSpPr>
          <p:cNvPr id="669" name="Google Shape;669;g10d959ad661_0_58"/>
          <p:cNvSpPr txBox="1"/>
          <p:nvPr>
            <p:ph type="ctrTitle"/>
          </p:nvPr>
        </p:nvSpPr>
        <p:spPr>
          <a:xfrm>
            <a:off x="464100" y="116975"/>
            <a:ext cx="4658700" cy="1091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CA" sz="3400">
                <a:solidFill>
                  <a:srgbClr val="0070C0"/>
                </a:solidFill>
                <a:latin typeface="Google Sans"/>
                <a:ea typeface="Google Sans"/>
                <a:cs typeface="Google Sans"/>
                <a:sym typeface="Google Sans"/>
                <a:extLst>
                  <a:ext uri="http://customooxmlschemas.google.com/">
                    <go:slidesCustomData xmlns:go="http://customooxmlschemas.google.com/" textRoundtripDataId="6"/>
                  </a:ext>
                </a:extLst>
              </a:rPr>
              <a:t>Indigenous Methodologies</a:t>
            </a:r>
            <a:endParaRPr b="1" sz="3400">
              <a:solidFill>
                <a:srgbClr val="0070C0"/>
              </a:solidFill>
              <a:latin typeface="Google Sans"/>
              <a:ea typeface="Google Sans"/>
              <a:cs typeface="Google Sans"/>
              <a:sym typeface="Google Sans"/>
            </a:endParaRPr>
          </a:p>
        </p:txBody>
      </p:sp>
      <p:pic>
        <p:nvPicPr>
          <p:cNvPr id="670" name="Google Shape;670;g10d959ad661_0_58"/>
          <p:cNvPicPr preferRelativeResize="0"/>
          <p:nvPr/>
        </p:nvPicPr>
        <p:blipFill>
          <a:blip r:embed="rId3">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671" name="Google Shape;671;g10d959ad661_0_58"/>
          <p:cNvSpPr/>
          <p:nvPr/>
        </p:nvSpPr>
        <p:spPr>
          <a:xfrm>
            <a:off x="5474900" y="405275"/>
            <a:ext cx="21174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g10d959ad661_0_58"/>
          <p:cNvSpPr txBox="1"/>
          <p:nvPr/>
        </p:nvSpPr>
        <p:spPr>
          <a:xfrm>
            <a:off x="405150" y="2209475"/>
            <a:ext cx="5021100" cy="1508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CA" sz="2300">
                <a:latin typeface="Google Sans"/>
                <a:ea typeface="Google Sans"/>
                <a:cs typeface="Google Sans"/>
                <a:sym typeface="Google Sans"/>
              </a:rPr>
              <a:t>Indigenous Methodology is </a:t>
            </a:r>
            <a:r>
              <a:rPr lang="en-CA" sz="2100">
                <a:latin typeface="Google Sans"/>
                <a:ea typeface="Google Sans"/>
                <a:cs typeface="Google Sans"/>
                <a:sym typeface="Google Sans"/>
              </a:rPr>
              <a:t>an act of reclaiming, revivance, and retelling, weaving Indigenous knowledge into discussions of Indigenous histories.</a:t>
            </a:r>
            <a:endParaRPr sz="2300">
              <a:latin typeface="Google Sans"/>
              <a:ea typeface="Google Sans"/>
              <a:cs typeface="Google Sans"/>
              <a:sym typeface="Google Sans"/>
            </a:endParaRPr>
          </a:p>
        </p:txBody>
      </p:sp>
      <p:pic>
        <p:nvPicPr>
          <p:cNvPr id="673" name="Google Shape;673;g10d959ad661_0_58"/>
          <p:cNvPicPr preferRelativeResize="0"/>
          <p:nvPr/>
        </p:nvPicPr>
        <p:blipFill>
          <a:blip r:embed="rId4">
            <a:alphaModFix/>
          </a:blip>
          <a:stretch>
            <a:fillRect/>
          </a:stretch>
        </p:blipFill>
        <p:spPr>
          <a:xfrm>
            <a:off x="6244125" y="1591950"/>
            <a:ext cx="2401401" cy="3400549"/>
          </a:xfrm>
          <a:prstGeom prst="rect">
            <a:avLst/>
          </a:prstGeom>
          <a:noFill/>
          <a:ln>
            <a:noFill/>
          </a:ln>
        </p:spPr>
      </p:pic>
      <p:sp>
        <p:nvSpPr>
          <p:cNvPr id="674" name="Google Shape;674;g10d959ad661_0_58"/>
          <p:cNvSpPr txBox="1"/>
          <p:nvPr/>
        </p:nvSpPr>
        <p:spPr>
          <a:xfrm>
            <a:off x="6818550" y="4828350"/>
            <a:ext cx="1120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u="sng">
                <a:solidFill>
                  <a:schemeClr val="hlink"/>
                </a:solidFill>
                <a:latin typeface="Google Sans"/>
                <a:ea typeface="Google Sans"/>
                <a:cs typeface="Google Sans"/>
                <a:sym typeface="Google Sans"/>
                <a:hlinkClick r:id="rId5"/>
              </a:rPr>
              <a:t>Wilson, 2001</a:t>
            </a:r>
            <a:endParaRPr sz="1200">
              <a:solidFill>
                <a:srgbClr val="FF9900"/>
              </a:solidFill>
              <a:latin typeface="Google Sans"/>
              <a:ea typeface="Google Sans"/>
              <a:cs typeface="Google Sans"/>
              <a:sym typeface="Google Sans"/>
            </a:endParaRPr>
          </a:p>
        </p:txBody>
      </p:sp>
      <p:sp>
        <p:nvSpPr>
          <p:cNvPr id="675" name="Google Shape;675;g10d959ad661_0_58">
            <a:hlinkClick r:id="rId6"/>
          </p:cNvPr>
          <p:cNvSpPr txBox="1"/>
          <p:nvPr/>
        </p:nvSpPr>
        <p:spPr>
          <a:xfrm>
            <a:off x="1166275" y="4109750"/>
            <a:ext cx="3631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u="sng">
                <a:solidFill>
                  <a:schemeClr val="hlink"/>
                </a:solidFill>
                <a:latin typeface="Google Sans"/>
                <a:ea typeface="Google Sans"/>
                <a:cs typeface="Google Sans"/>
                <a:sym typeface="Google Sans"/>
                <a:hlinkClick r:id="rId7"/>
              </a:rPr>
              <a:t>Useful r</a:t>
            </a:r>
            <a:r>
              <a:rPr lang="en-CA" sz="1000" u="sng">
                <a:solidFill>
                  <a:schemeClr val="hlink"/>
                </a:solidFill>
                <a:latin typeface="Google Sans"/>
                <a:ea typeface="Google Sans"/>
                <a:cs typeface="Google Sans"/>
                <a:sym typeface="Google Sans"/>
                <a:hlinkClick r:id="rId8"/>
              </a:rPr>
              <a:t>esource list of Indigenous research methodologies</a:t>
            </a:r>
            <a:endParaRPr sz="1000">
              <a:solidFill>
                <a:schemeClr val="dk1"/>
              </a:solidFill>
              <a:latin typeface="Google Sans"/>
              <a:ea typeface="Google Sans"/>
              <a:cs typeface="Google Sans"/>
              <a:sym typeface="Google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sp>
        <p:nvSpPr>
          <p:cNvPr id="680" name="Google Shape;680;g10d959ad661_0_204"/>
          <p:cNvSpPr txBox="1"/>
          <p:nvPr>
            <p:ph type="ctrTitle"/>
          </p:nvPr>
        </p:nvSpPr>
        <p:spPr>
          <a:xfrm>
            <a:off x="464100" y="116975"/>
            <a:ext cx="4658700" cy="1091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CA" sz="3400">
                <a:solidFill>
                  <a:srgbClr val="0070C0"/>
                </a:solidFill>
                <a:latin typeface="Google Sans"/>
                <a:ea typeface="Google Sans"/>
                <a:cs typeface="Google Sans"/>
                <a:sym typeface="Google Sans"/>
                <a:extLst>
                  <a:ext uri="http://customooxmlschemas.google.com/">
                    <go:slidesCustomData xmlns:go="http://customooxmlschemas.google.com/" textRoundtripDataId="7"/>
                  </a:ext>
                </a:extLst>
              </a:rPr>
              <a:t>Indigenous Methodologies</a:t>
            </a:r>
            <a:endParaRPr b="1" sz="3400">
              <a:solidFill>
                <a:srgbClr val="0070C0"/>
              </a:solidFill>
              <a:latin typeface="Google Sans"/>
              <a:ea typeface="Google Sans"/>
              <a:cs typeface="Google Sans"/>
              <a:sym typeface="Google Sans"/>
            </a:endParaRPr>
          </a:p>
        </p:txBody>
      </p:sp>
      <p:pic>
        <p:nvPicPr>
          <p:cNvPr id="681" name="Google Shape;681;g10d959ad661_0_204"/>
          <p:cNvPicPr preferRelativeResize="0"/>
          <p:nvPr/>
        </p:nvPicPr>
        <p:blipFill>
          <a:blip r:embed="rId3">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682" name="Google Shape;682;g10d959ad661_0_204"/>
          <p:cNvSpPr/>
          <p:nvPr/>
        </p:nvSpPr>
        <p:spPr>
          <a:xfrm>
            <a:off x="5474900" y="405275"/>
            <a:ext cx="21174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g10d959ad661_0_204"/>
          <p:cNvSpPr txBox="1"/>
          <p:nvPr/>
        </p:nvSpPr>
        <p:spPr>
          <a:xfrm>
            <a:off x="330300" y="1390350"/>
            <a:ext cx="8805300" cy="8928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None/>
            </a:pPr>
            <a:r>
              <a:rPr lang="en-CA" sz="2300">
                <a:latin typeface="Google Sans"/>
                <a:ea typeface="Google Sans"/>
                <a:cs typeface="Google Sans"/>
                <a:sym typeface="Google Sans"/>
              </a:rPr>
              <a:t>The 3 R’s of Indigenous Research Methodologies </a:t>
            </a:r>
            <a:r>
              <a:rPr lang="en-CA" sz="2300">
                <a:solidFill>
                  <a:schemeClr val="dk1"/>
                </a:solidFill>
                <a:latin typeface="Google Sans"/>
                <a:ea typeface="Google Sans"/>
                <a:cs typeface="Google Sans"/>
                <a:sym typeface="Google Sans"/>
              </a:rPr>
              <a:t>(Wilson, 2008):</a:t>
            </a:r>
            <a:r>
              <a:rPr lang="en-CA" sz="2300">
                <a:latin typeface="Google Sans"/>
                <a:ea typeface="Google Sans"/>
                <a:cs typeface="Google Sans"/>
                <a:sym typeface="Google Sans"/>
              </a:rPr>
              <a:t> </a:t>
            </a:r>
            <a:r>
              <a:rPr lang="en-CA" sz="2300">
                <a:latin typeface="Google Sans"/>
                <a:ea typeface="Google Sans"/>
                <a:cs typeface="Google Sans"/>
                <a:sym typeface="Google Sans"/>
              </a:rPr>
              <a:t>Respect, Reciprocity and Relationality </a:t>
            </a:r>
            <a:endParaRPr sz="2300">
              <a:latin typeface="Google Sans"/>
              <a:ea typeface="Google Sans"/>
              <a:cs typeface="Google Sans"/>
              <a:sym typeface="Google Sans"/>
            </a:endParaRPr>
          </a:p>
        </p:txBody>
      </p:sp>
      <p:pic>
        <p:nvPicPr>
          <p:cNvPr id="684" name="Google Shape;684;g10d959ad661_0_204"/>
          <p:cNvPicPr preferRelativeResize="0"/>
          <p:nvPr/>
        </p:nvPicPr>
        <p:blipFill>
          <a:blip r:embed="rId4">
            <a:alphaModFix/>
          </a:blip>
          <a:stretch>
            <a:fillRect/>
          </a:stretch>
        </p:blipFill>
        <p:spPr>
          <a:xfrm>
            <a:off x="6611224" y="3345149"/>
            <a:ext cx="1044205" cy="1569175"/>
          </a:xfrm>
          <a:prstGeom prst="rect">
            <a:avLst/>
          </a:prstGeom>
          <a:noFill/>
          <a:ln>
            <a:noFill/>
          </a:ln>
        </p:spPr>
      </p:pic>
      <p:pic>
        <p:nvPicPr>
          <p:cNvPr id="685" name="Google Shape;685;g10d959ad661_0_204"/>
          <p:cNvPicPr preferRelativeResize="0"/>
          <p:nvPr/>
        </p:nvPicPr>
        <p:blipFill>
          <a:blip r:embed="rId5">
            <a:alphaModFix/>
          </a:blip>
          <a:stretch>
            <a:fillRect/>
          </a:stretch>
        </p:blipFill>
        <p:spPr>
          <a:xfrm>
            <a:off x="7681186" y="3313525"/>
            <a:ext cx="1395087" cy="1600800"/>
          </a:xfrm>
          <a:prstGeom prst="rect">
            <a:avLst/>
          </a:prstGeom>
          <a:noFill/>
          <a:ln>
            <a:noFill/>
          </a:ln>
        </p:spPr>
      </p:pic>
      <p:pic>
        <p:nvPicPr>
          <p:cNvPr id="686" name="Google Shape;686;g10d959ad661_0_204" title="Indigenous Research Methodologies: chuutsqa's Story">
            <a:hlinkClick r:id="rId6"/>
          </p:cNvPr>
          <p:cNvPicPr preferRelativeResize="0"/>
          <p:nvPr/>
        </p:nvPicPr>
        <p:blipFill>
          <a:blip r:embed="rId7">
            <a:alphaModFix/>
          </a:blip>
          <a:stretch>
            <a:fillRect/>
          </a:stretch>
        </p:blipFill>
        <p:spPr>
          <a:xfrm>
            <a:off x="1788600" y="2268775"/>
            <a:ext cx="3825425" cy="2869075"/>
          </a:xfrm>
          <a:prstGeom prst="rect">
            <a:avLst/>
          </a:prstGeom>
          <a:noFill/>
          <a:ln>
            <a:noFill/>
          </a:ln>
        </p:spPr>
      </p:pic>
      <p:sp>
        <p:nvSpPr>
          <p:cNvPr id="687" name="Google Shape;687;g10d959ad661_0_204"/>
          <p:cNvSpPr txBox="1"/>
          <p:nvPr/>
        </p:nvSpPr>
        <p:spPr>
          <a:xfrm>
            <a:off x="1784075" y="2254025"/>
            <a:ext cx="3885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a:solidFill>
                  <a:schemeClr val="lt1"/>
                </a:solidFill>
              </a:rPr>
              <a:t>Indigenous Research Methodologies: chuutsqa's Story</a:t>
            </a:r>
            <a:endParaRPr sz="12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10da4af0ac4_1_10"/>
          <p:cNvSpPr txBox="1"/>
          <p:nvPr>
            <p:ph idx="1" type="subTitle"/>
          </p:nvPr>
        </p:nvSpPr>
        <p:spPr>
          <a:xfrm>
            <a:off x="223625" y="1699525"/>
            <a:ext cx="3904500" cy="2735100"/>
          </a:xfrm>
          <a:prstGeom prst="rect">
            <a:avLst/>
          </a:prstGeom>
        </p:spPr>
        <p:txBody>
          <a:bodyPr anchorCtr="0" anchor="t" bIns="34275" lIns="68575" spcFirstLastPara="1" rIns="68575" wrap="square" tIns="34275">
            <a:noAutofit/>
          </a:bodyPr>
          <a:lstStyle/>
          <a:p>
            <a:pPr indent="0" lvl="0" marL="0" rtl="0" algn="l">
              <a:lnSpc>
                <a:spcPct val="115000"/>
              </a:lnSpc>
              <a:spcBef>
                <a:spcPts val="1400"/>
              </a:spcBef>
              <a:spcAft>
                <a:spcPts val="1400"/>
              </a:spcAft>
              <a:buSzPts val="275"/>
              <a:buNone/>
            </a:pPr>
            <a:r>
              <a:rPr lang="en-CA" sz="1000">
                <a:latin typeface="Google Sans"/>
                <a:ea typeface="Google Sans"/>
                <a:cs typeface="Google Sans"/>
                <a:sym typeface="Google Sans"/>
              </a:rPr>
              <a:t>Indigenous Knowledge can be broadly defined as the complex knowledge systems that have developed over time by a particular people in a particular area and that have been transmitted from generation to generation. It includes ecological, scientific, and agricultural knowledge in addition to processes of teaching and learning. It also encompasses both the traditional and the contemporary as Indigenous knowledge continues to expand and develop. Because Indigenous knowledge has often been referred to as “traditional knowledge,” some people view it as unchanging knowledge based only in the past. Instead it is “an adaptable, dynamic system based on skills, abilities, and problem-solving techniques that change over time depending on environmental conditions” (Battiste, 2005). The body of IK can no more be summed up than the body of knowledge of any other society. It is vast, and based on context, often connected to specific geographical areas. (from </a:t>
            </a:r>
            <a:r>
              <a:rPr lang="en-CA" sz="1000" u="sng">
                <a:solidFill>
                  <a:schemeClr val="hlink"/>
                </a:solidFill>
                <a:latin typeface="Google Sans"/>
                <a:ea typeface="Google Sans"/>
                <a:cs typeface="Google Sans"/>
                <a:sym typeface="Google Sans"/>
                <a:hlinkClick r:id="rId3"/>
              </a:rPr>
              <a:t>Jo Chrona</a:t>
            </a:r>
            <a:r>
              <a:rPr lang="en-CA" sz="1000">
                <a:latin typeface="Google Sans"/>
                <a:ea typeface="Google Sans"/>
                <a:cs typeface="Google Sans"/>
                <a:sym typeface="Google Sans"/>
              </a:rPr>
              <a:t>)</a:t>
            </a:r>
            <a:endParaRPr sz="1000">
              <a:latin typeface="Google Sans"/>
              <a:ea typeface="Google Sans"/>
              <a:cs typeface="Google Sans"/>
              <a:sym typeface="Google Sans"/>
            </a:endParaRPr>
          </a:p>
        </p:txBody>
      </p:sp>
      <p:sp>
        <p:nvSpPr>
          <p:cNvPr id="694" name="Google Shape;694;g10da4af0ac4_1_10"/>
          <p:cNvSpPr txBox="1"/>
          <p:nvPr/>
        </p:nvSpPr>
        <p:spPr>
          <a:xfrm>
            <a:off x="49975" y="4817375"/>
            <a:ext cx="7719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hlinkClick r:id="rId4"/>
              </a:rPr>
              <a:t>Overview of Indigenous and Western ways of knowing, and approaches for pairing</a:t>
            </a:r>
            <a:endParaRPr/>
          </a:p>
        </p:txBody>
      </p:sp>
      <p:sp>
        <p:nvSpPr>
          <p:cNvPr id="695" name="Google Shape;695;g10da4af0ac4_1_10"/>
          <p:cNvSpPr txBox="1"/>
          <p:nvPr>
            <p:ph type="ctrTitle"/>
          </p:nvPr>
        </p:nvSpPr>
        <p:spPr>
          <a:xfrm>
            <a:off x="29900" y="388425"/>
            <a:ext cx="4347300" cy="736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CA" sz="2380">
                <a:solidFill>
                  <a:srgbClr val="0070C0"/>
                </a:solidFill>
                <a:latin typeface="Google Sans"/>
                <a:ea typeface="Google Sans"/>
                <a:cs typeface="Google Sans"/>
                <a:sym typeface="Google Sans"/>
              </a:rPr>
              <a:t>Indigenous</a:t>
            </a:r>
            <a:r>
              <a:rPr b="1" lang="en-CA" sz="2380">
                <a:solidFill>
                  <a:srgbClr val="0070C0"/>
                </a:solidFill>
                <a:latin typeface="Google Sans"/>
                <a:ea typeface="Google Sans"/>
                <a:cs typeface="Google Sans"/>
                <a:sym typeface="Google Sans"/>
              </a:rPr>
              <a:t> </a:t>
            </a:r>
            <a:r>
              <a:rPr b="1" lang="en-CA" sz="2380">
                <a:solidFill>
                  <a:srgbClr val="0070C0"/>
                </a:solidFill>
                <a:latin typeface="Google Sans"/>
                <a:ea typeface="Google Sans"/>
                <a:cs typeface="Google Sans"/>
                <a:sym typeface="Google Sans"/>
                <a:extLst>
                  <a:ext uri="http://customooxmlschemas.google.com/">
                    <go:slidesCustomData xmlns:go="http://customooxmlschemas.google.com/" textRoundtripDataId="8"/>
                  </a:ext>
                </a:extLst>
              </a:rPr>
              <a:t>Knowledge (IK) / </a:t>
            </a:r>
            <a:endParaRPr b="1" sz="2380">
              <a:solidFill>
                <a:srgbClr val="0070C0"/>
              </a:solidFill>
              <a:latin typeface="Google Sans"/>
              <a:ea typeface="Google Sans"/>
              <a:cs typeface="Google Sans"/>
              <a:sym typeface="Google Sans"/>
              <a:extLst>
                <a:ext uri="http://customooxmlschemas.google.com/">
                  <go:slidesCustomData xmlns:go="http://customooxmlschemas.google.com/" textRoundtripDataId="9"/>
                </a:ext>
              </a:extLst>
            </a:endParaRPr>
          </a:p>
          <a:p>
            <a:pPr indent="0" lvl="0" marL="0" rtl="0" algn="ctr">
              <a:spcBef>
                <a:spcPts val="0"/>
              </a:spcBef>
              <a:spcAft>
                <a:spcPts val="0"/>
              </a:spcAft>
              <a:buClr>
                <a:srgbClr val="000000"/>
              </a:buClr>
              <a:buFont typeface="Arial"/>
              <a:buNone/>
            </a:pPr>
            <a:r>
              <a:rPr b="1" lang="en-CA" sz="2380">
                <a:solidFill>
                  <a:srgbClr val="0070C0"/>
                </a:solidFill>
                <a:latin typeface="Google Sans"/>
                <a:ea typeface="Google Sans"/>
                <a:cs typeface="Google Sans"/>
                <a:sym typeface="Google Sans"/>
                <a:extLst>
                  <a:ext uri="http://customooxmlschemas.google.com/">
                    <go:slidesCustomData xmlns:go="http://customooxmlschemas.google.com/" textRoundtripDataId="10"/>
                  </a:ext>
                </a:extLst>
              </a:rPr>
              <a:t>Traditional Knowledge (TK) / </a:t>
            </a:r>
            <a:br>
              <a:rPr b="1" lang="en-CA" sz="2380">
                <a:solidFill>
                  <a:srgbClr val="0070C0"/>
                </a:solidFill>
                <a:latin typeface="Google Sans"/>
                <a:ea typeface="Google Sans"/>
                <a:cs typeface="Google Sans"/>
                <a:sym typeface="Google Sans"/>
                <a:extLst>
                  <a:ext uri="http://customooxmlschemas.google.com/">
                    <go:slidesCustomData xmlns:go="http://customooxmlschemas.google.com/" textRoundtripDataId="10"/>
                  </a:ext>
                </a:extLst>
              </a:rPr>
            </a:br>
            <a:r>
              <a:rPr b="1" lang="en-CA" sz="2380">
                <a:solidFill>
                  <a:srgbClr val="0070C0"/>
                </a:solidFill>
                <a:latin typeface="Google Sans"/>
                <a:ea typeface="Google Sans"/>
                <a:cs typeface="Google Sans"/>
                <a:sym typeface="Google Sans"/>
                <a:extLst>
                  <a:ext uri="http://customooxmlschemas.google.com/">
                    <go:slidesCustomData xmlns:go="http://customooxmlschemas.google.com/" textRoundtripDataId="10"/>
                  </a:ext>
                </a:extLst>
              </a:rPr>
              <a:t>Traditional Ecological Knowledge</a:t>
            </a:r>
            <a:r>
              <a:rPr b="1" lang="en-CA" sz="2380">
                <a:solidFill>
                  <a:srgbClr val="0070C0"/>
                </a:solidFill>
                <a:latin typeface="Google Sans"/>
                <a:ea typeface="Google Sans"/>
                <a:cs typeface="Google Sans"/>
                <a:sym typeface="Google Sans"/>
              </a:rPr>
              <a:t> (TEK)</a:t>
            </a:r>
            <a:endParaRPr b="1" sz="2380">
              <a:solidFill>
                <a:srgbClr val="0070C0"/>
              </a:solidFill>
              <a:latin typeface="Google Sans"/>
              <a:ea typeface="Google Sans"/>
              <a:cs typeface="Google Sans"/>
              <a:sym typeface="Google Sans"/>
            </a:endParaRPr>
          </a:p>
        </p:txBody>
      </p:sp>
      <p:pic>
        <p:nvPicPr>
          <p:cNvPr descr="Truth and the Role of Engineers in Decolonization Dialogue Series&#10;&#10;Session: Indigenous Design Principles&#10;Recorded: Thursday, February 4th, 2021&#10;Guest Speakers: Randy Herrmann, Jillian Seniuk Cicek, Reed Forrest, and Chelsea Dubiel&#10;&#10;The Truth and the Role of Engineers in Decolonization dialogue series was developed in collaboration with our Tahltan Nation partners to introduce our UBC Engineering community to Indigenous knowledge keepers, industry professionals and faculty from across Canada. It is divided into four topics, each including two presentations followed by small Sharing Circles where participants can further discuss, inquire and share.&#10;&#10;Here we present a recording of the third dialogue in this series, where we welcome Randy Herrmann (P.Eng), Jillian Seniuk Cicek (PhD), Reed Forrest, and Chelsea Dubiel to share their experience and thoughts regarding &quot;Indigenous Design Principles&quot;. We thank all of our guest speakers for their time and their wisdom.&#10;&#10;After hearing from our guest speakers, participants move into facilitated breakout rooms where they discuss the dialogue topic and share their reflections. To encourage open discussion, this time is not presented in the recording." id="696" name="Google Shape;696;g10da4af0ac4_1_10" title="Truth and the Role of Engineers in Decolonization Dialogue Series: #3">
            <a:hlinkClick r:id="rId5"/>
          </p:cNvPr>
          <p:cNvPicPr preferRelativeResize="0"/>
          <p:nvPr/>
        </p:nvPicPr>
        <p:blipFill>
          <a:blip r:embed="rId6">
            <a:alphaModFix/>
          </a:blip>
          <a:stretch>
            <a:fillRect/>
          </a:stretch>
        </p:blipFill>
        <p:spPr>
          <a:xfrm>
            <a:off x="6618850" y="3181600"/>
            <a:ext cx="2111514" cy="1583625"/>
          </a:xfrm>
          <a:prstGeom prst="rect">
            <a:avLst/>
          </a:prstGeom>
          <a:noFill/>
          <a:ln>
            <a:noFill/>
          </a:ln>
        </p:spPr>
      </p:pic>
      <p:pic>
        <p:nvPicPr>
          <p:cNvPr id="697" name="Google Shape;697;g10da4af0ac4_1_10"/>
          <p:cNvPicPr preferRelativeResize="0"/>
          <p:nvPr/>
        </p:nvPicPr>
        <p:blipFill>
          <a:blip r:embed="rId7">
            <a:alphaModFix/>
          </a:blip>
          <a:stretch>
            <a:fillRect/>
          </a:stretch>
        </p:blipFill>
        <p:spPr>
          <a:xfrm>
            <a:off x="4698324" y="77900"/>
            <a:ext cx="4293274" cy="3027500"/>
          </a:xfrm>
          <a:prstGeom prst="rect">
            <a:avLst/>
          </a:prstGeom>
          <a:noFill/>
          <a:ln cap="flat" cmpd="sng" w="9525">
            <a:solidFill>
              <a:schemeClr val="dk2"/>
            </a:solidFill>
            <a:prstDash val="solid"/>
            <a:round/>
            <a:headEnd len="sm" w="sm" type="none"/>
            <a:tailEnd len="sm" w="sm" type="none"/>
          </a:ln>
        </p:spPr>
      </p:pic>
      <p:pic>
        <p:nvPicPr>
          <p:cNvPr id="698" name="Google Shape;698;g10da4af0ac4_1_10"/>
          <p:cNvPicPr preferRelativeResize="0"/>
          <p:nvPr/>
        </p:nvPicPr>
        <p:blipFill>
          <a:blip r:embed="rId8">
            <a:alphaModFix/>
          </a:blip>
          <a:stretch>
            <a:fillRect/>
          </a:stretch>
        </p:blipFill>
        <p:spPr>
          <a:xfrm>
            <a:off x="5509500" y="3205600"/>
            <a:ext cx="1021775" cy="1362375"/>
          </a:xfrm>
          <a:prstGeom prst="rect">
            <a:avLst/>
          </a:prstGeom>
          <a:noFill/>
          <a:ln>
            <a:noFill/>
          </a:ln>
        </p:spPr>
      </p:pic>
      <p:sp>
        <p:nvSpPr>
          <p:cNvPr id="699" name="Google Shape;699;g10da4af0ac4_1_10"/>
          <p:cNvSpPr txBox="1"/>
          <p:nvPr/>
        </p:nvSpPr>
        <p:spPr>
          <a:xfrm>
            <a:off x="5268777" y="4494275"/>
            <a:ext cx="14781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900"/>
              <a:t>Randy Herrmann, University of Manitoba</a:t>
            </a:r>
            <a:endParaRPr sz="900"/>
          </a:p>
        </p:txBody>
      </p:sp>
      <p:cxnSp>
        <p:nvCxnSpPr>
          <p:cNvPr id="700" name="Google Shape;700;g10da4af0ac4_1_10"/>
          <p:cNvCxnSpPr>
            <a:endCxn id="696" idx="3"/>
          </p:cNvCxnSpPr>
          <p:nvPr/>
        </p:nvCxnSpPr>
        <p:spPr>
          <a:xfrm flipH="1">
            <a:off x="8730364" y="3124412"/>
            <a:ext cx="157500" cy="8490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6"/>
                                        </p:tgtEl>
                                        <p:attrNameLst>
                                          <p:attrName>style.visibility</p:attrName>
                                        </p:attrNameLst>
                                      </p:cBhvr>
                                      <p:to>
                                        <p:strVal val="visible"/>
                                      </p:to>
                                    </p:set>
                                    <p:animEffect filter="fade" transition="in">
                                      <p:cBhvr>
                                        <p:cTn dur="1000"/>
                                        <p:tgtEl>
                                          <p:spTgt spid="69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sp>
        <p:nvSpPr>
          <p:cNvPr id="705" name="Google Shape;705;g1180b50930f_0_12"/>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706" name="Google Shape;706;g1180b50930f_0_12"/>
          <p:cNvSpPr txBox="1"/>
          <p:nvPr>
            <p:ph type="ctrTitle"/>
          </p:nvPr>
        </p:nvSpPr>
        <p:spPr>
          <a:xfrm>
            <a:off x="182250" y="322950"/>
            <a:ext cx="5145600" cy="736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CA" sz="2880">
                <a:solidFill>
                  <a:srgbClr val="0070C0"/>
                </a:solidFill>
                <a:latin typeface="Google Sans"/>
                <a:ea typeface="Google Sans"/>
                <a:cs typeface="Google Sans"/>
                <a:sym typeface="Google Sans"/>
                <a:extLst>
                  <a:ext uri="http://customooxmlschemas.google.com/">
                    <go:slidesCustomData xmlns:go="http://customooxmlschemas.google.com/" textRoundtripDataId="11"/>
                  </a:ext>
                </a:extLst>
              </a:rPr>
              <a:t>Example of Traditional Knowledge of water</a:t>
            </a:r>
            <a:endParaRPr b="1" sz="2880">
              <a:solidFill>
                <a:srgbClr val="0070C0"/>
              </a:solidFill>
              <a:latin typeface="Google Sans"/>
              <a:ea typeface="Google Sans"/>
              <a:cs typeface="Google Sans"/>
              <a:sym typeface="Google Sans"/>
            </a:endParaRPr>
          </a:p>
        </p:txBody>
      </p:sp>
      <p:pic>
        <p:nvPicPr>
          <p:cNvPr id="707" name="Google Shape;707;g1180b50930f_0_12"/>
          <p:cNvPicPr preferRelativeResize="0"/>
          <p:nvPr/>
        </p:nvPicPr>
        <p:blipFill>
          <a:blip r:embed="rId3">
            <a:alphaModFix/>
          </a:blip>
          <a:stretch>
            <a:fillRect/>
          </a:stretch>
        </p:blipFill>
        <p:spPr>
          <a:xfrm>
            <a:off x="6615775" y="2177312"/>
            <a:ext cx="2563050" cy="1277525"/>
          </a:xfrm>
          <a:prstGeom prst="rect">
            <a:avLst/>
          </a:prstGeom>
          <a:noFill/>
          <a:ln>
            <a:noFill/>
          </a:ln>
        </p:spPr>
      </p:pic>
      <p:pic>
        <p:nvPicPr>
          <p:cNvPr id="708" name="Google Shape;708;g1180b50930f_0_12"/>
          <p:cNvPicPr preferRelativeResize="0"/>
          <p:nvPr/>
        </p:nvPicPr>
        <p:blipFill>
          <a:blip r:embed="rId4">
            <a:alphaModFix/>
          </a:blip>
          <a:stretch>
            <a:fillRect/>
          </a:stretch>
        </p:blipFill>
        <p:spPr>
          <a:xfrm>
            <a:off x="7684400" y="3442300"/>
            <a:ext cx="1264325" cy="1577875"/>
          </a:xfrm>
          <a:prstGeom prst="rect">
            <a:avLst/>
          </a:prstGeom>
          <a:noFill/>
          <a:ln>
            <a:noFill/>
          </a:ln>
        </p:spPr>
      </p:pic>
      <p:pic>
        <p:nvPicPr>
          <p:cNvPr id="709" name="Google Shape;709;g1180b50930f_0_12"/>
          <p:cNvPicPr preferRelativeResize="0"/>
          <p:nvPr/>
        </p:nvPicPr>
        <p:blipFill>
          <a:blip r:embed="rId5">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710" name="Google Shape;710;g1180b50930f_0_12"/>
          <p:cNvSpPr/>
          <p:nvPr/>
        </p:nvSpPr>
        <p:spPr>
          <a:xfrm>
            <a:off x="5474900" y="405275"/>
            <a:ext cx="21174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1" name="Google Shape;711;g1180b50930f_0_12">
            <a:hlinkClick r:id="rId6"/>
          </p:cNvPr>
          <p:cNvPicPr preferRelativeResize="0"/>
          <p:nvPr/>
        </p:nvPicPr>
        <p:blipFill>
          <a:blip r:embed="rId7">
            <a:alphaModFix/>
          </a:blip>
          <a:stretch>
            <a:fillRect/>
          </a:stretch>
        </p:blipFill>
        <p:spPr>
          <a:xfrm>
            <a:off x="152400" y="1528325"/>
            <a:ext cx="5974577" cy="3310375"/>
          </a:xfrm>
          <a:prstGeom prst="rect">
            <a:avLst/>
          </a:prstGeom>
          <a:noFill/>
          <a:ln>
            <a:noFill/>
          </a:ln>
        </p:spPr>
      </p:pic>
      <p:sp>
        <p:nvSpPr>
          <p:cNvPr id="712" name="Google Shape;712;g1180b50930f_0_12"/>
          <p:cNvSpPr txBox="1"/>
          <p:nvPr/>
        </p:nvSpPr>
        <p:spPr>
          <a:xfrm>
            <a:off x="309000" y="4804925"/>
            <a:ext cx="4941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Calibri"/>
                <a:ea typeface="Calibri"/>
                <a:cs typeface="Calibri"/>
                <a:sym typeface="Calibri"/>
                <a:hlinkClick r:id="rId8"/>
              </a:rPr>
              <a:t>Video link</a:t>
            </a:r>
            <a:r>
              <a:rPr lang="en-CA">
                <a:latin typeface="Calibri"/>
                <a:ea typeface="Calibri"/>
                <a:cs typeface="Calibri"/>
                <a:sym typeface="Calibri"/>
              </a:rPr>
              <a:t> from </a:t>
            </a:r>
            <a:r>
              <a:rPr lang="en-CA" u="sng">
                <a:solidFill>
                  <a:schemeClr val="hlink"/>
                </a:solidFill>
                <a:latin typeface="Calibri"/>
                <a:ea typeface="Calibri"/>
                <a:cs typeface="Calibri"/>
                <a:sym typeface="Calibri"/>
                <a:hlinkClick r:id="rId9"/>
              </a:rPr>
              <a:t>https://www.waterteachings.com</a:t>
            </a:r>
            <a:r>
              <a:rPr lang="en-CA">
                <a:latin typeface="Calibri"/>
                <a:ea typeface="Calibri"/>
                <a:cs typeface="Calibri"/>
                <a:sym typeface="Calibri"/>
              </a:rPr>
              <a:t> </a:t>
            </a:r>
            <a:endParaRPr>
              <a:latin typeface="Calibri"/>
              <a:ea typeface="Calibri"/>
              <a:cs typeface="Calibri"/>
              <a:sym typeface="Calibri"/>
            </a:endParaRPr>
          </a:p>
        </p:txBody>
      </p:sp>
      <p:sp>
        <p:nvSpPr>
          <p:cNvPr id="713" name="Google Shape;713;g1180b50930f_0_12"/>
          <p:cNvSpPr txBox="1"/>
          <p:nvPr/>
        </p:nvSpPr>
        <p:spPr>
          <a:xfrm>
            <a:off x="6633100" y="1832750"/>
            <a:ext cx="2315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t>This teaching is based on:</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7" name="Shape 717"/>
        <p:cNvGrpSpPr/>
        <p:nvPr/>
      </p:nvGrpSpPr>
      <p:grpSpPr>
        <a:xfrm>
          <a:off x="0" y="0"/>
          <a:ext cx="0" cy="0"/>
          <a:chOff x="0" y="0"/>
          <a:chExt cx="0" cy="0"/>
        </a:xfrm>
      </p:grpSpPr>
      <p:sp>
        <p:nvSpPr>
          <p:cNvPr id="718" name="Google Shape;718;g10d3074c13a_0_9"/>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719" name="Google Shape;719;g10d3074c13a_0_9"/>
          <p:cNvSpPr txBox="1"/>
          <p:nvPr>
            <p:ph type="ctrTitle"/>
          </p:nvPr>
        </p:nvSpPr>
        <p:spPr>
          <a:xfrm>
            <a:off x="182250" y="322950"/>
            <a:ext cx="5145600" cy="736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CA" sz="2880">
                <a:solidFill>
                  <a:srgbClr val="0070C0"/>
                </a:solidFill>
                <a:latin typeface="Google Sans"/>
                <a:ea typeface="Google Sans"/>
                <a:cs typeface="Google Sans"/>
                <a:sym typeface="Google Sans"/>
                <a:extLst>
                  <a:ext uri="http://customooxmlschemas.google.com/">
                    <go:slidesCustomData xmlns:go="http://customooxmlschemas.google.com/" textRoundtripDataId="12"/>
                  </a:ext>
                </a:extLst>
              </a:rPr>
              <a:t>Example of Traditional Knowledge of water</a:t>
            </a:r>
            <a:endParaRPr b="1" sz="2880">
              <a:solidFill>
                <a:srgbClr val="0070C0"/>
              </a:solidFill>
              <a:latin typeface="Google Sans"/>
              <a:ea typeface="Google Sans"/>
              <a:cs typeface="Google Sans"/>
              <a:sym typeface="Google Sans"/>
            </a:endParaRPr>
          </a:p>
        </p:txBody>
      </p:sp>
      <p:sp>
        <p:nvSpPr>
          <p:cNvPr id="720" name="Google Shape;720;g10d3074c13a_0_9"/>
          <p:cNvSpPr txBox="1"/>
          <p:nvPr/>
        </p:nvSpPr>
        <p:spPr>
          <a:xfrm>
            <a:off x="427100" y="1126300"/>
            <a:ext cx="6047400" cy="1855500"/>
          </a:xfrm>
          <a:prstGeom prst="rect">
            <a:avLst/>
          </a:prstGeom>
          <a:noFill/>
          <a:ln>
            <a:noFill/>
          </a:ln>
        </p:spPr>
        <p:txBody>
          <a:bodyPr anchorCtr="0" anchor="ctr" bIns="91425" lIns="91425" spcFirstLastPara="1" rIns="91425" wrap="square" tIns="91425">
            <a:noAutofit/>
          </a:bodyPr>
          <a:lstStyle/>
          <a:p>
            <a:pPr indent="-317500" lvl="0" marL="457200" rtl="0" algn="l">
              <a:lnSpc>
                <a:spcPct val="115000"/>
              </a:lnSpc>
              <a:spcBef>
                <a:spcPts val="0"/>
              </a:spcBef>
              <a:spcAft>
                <a:spcPts val="0"/>
              </a:spcAft>
              <a:buSzPts val="1400"/>
              <a:buFont typeface="Google Sans"/>
              <a:buChar char="➢"/>
            </a:pPr>
            <a:r>
              <a:rPr lang="en-CA">
                <a:latin typeface="Google Sans"/>
                <a:ea typeface="Google Sans"/>
                <a:cs typeface="Google Sans"/>
                <a:sym typeface="Google Sans"/>
              </a:rPr>
              <a:t>Water is alive. It is a being with its own spirit.</a:t>
            </a:r>
            <a:endParaRPr>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a:latin typeface="Google Sans"/>
                <a:ea typeface="Google Sans"/>
                <a:cs typeface="Google Sans"/>
                <a:sym typeface="Google Sans"/>
              </a:rPr>
              <a:t>Water is sacred.</a:t>
            </a:r>
            <a:endParaRPr>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a:latin typeface="Google Sans"/>
                <a:ea typeface="Google Sans"/>
                <a:cs typeface="Google Sans"/>
                <a:sym typeface="Google Sans"/>
              </a:rPr>
              <a:t>Water is a relative.</a:t>
            </a:r>
            <a:endParaRPr>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a:latin typeface="Google Sans"/>
                <a:ea typeface="Google Sans"/>
                <a:cs typeface="Google Sans"/>
                <a:sym typeface="Google Sans"/>
              </a:rPr>
              <a:t>Water is part of a holistic system, a part of Creation.</a:t>
            </a:r>
            <a:endParaRPr>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a:latin typeface="Google Sans"/>
                <a:ea typeface="Google Sans"/>
                <a:cs typeface="Google Sans"/>
                <a:sym typeface="Google Sans"/>
              </a:rPr>
              <a:t>Water is key to survival.</a:t>
            </a:r>
            <a:endParaRPr>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a:latin typeface="Google Sans"/>
                <a:ea typeface="Google Sans"/>
                <a:cs typeface="Google Sans"/>
                <a:sym typeface="Google Sans"/>
              </a:rPr>
              <a:t>Women have a central role.</a:t>
            </a:r>
            <a:endParaRPr>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a:latin typeface="Google Sans"/>
                <a:ea typeface="Google Sans"/>
                <a:cs typeface="Google Sans"/>
                <a:sym typeface="Google Sans"/>
              </a:rPr>
              <a:t>Language retention is critical.</a:t>
            </a:r>
            <a:endParaRPr>
              <a:latin typeface="Google Sans"/>
              <a:ea typeface="Google Sans"/>
              <a:cs typeface="Google Sans"/>
              <a:sym typeface="Google Sans"/>
            </a:endParaRPr>
          </a:p>
        </p:txBody>
      </p:sp>
      <p:sp>
        <p:nvSpPr>
          <p:cNvPr id="721" name="Google Shape;721;g10d3074c13a_0_9"/>
          <p:cNvSpPr txBox="1"/>
          <p:nvPr/>
        </p:nvSpPr>
        <p:spPr>
          <a:xfrm>
            <a:off x="262250" y="2981825"/>
            <a:ext cx="63771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300">
                <a:latin typeface="Google Sans"/>
                <a:ea typeface="Google Sans"/>
                <a:cs typeface="Google Sans"/>
                <a:sym typeface="Google Sans"/>
              </a:rPr>
              <a:t>This example of Traditional knowledge is from McGregor (2012) and summarizes perspectives of Chiefs of Ontario. McGregor notes that “It is risky to treat First Nations as a homogeneous group. If there was one area, however, in which attitudes were widely shared, it was traditional beliefs and attitudes toward water. In addition to sustaining life itself, water was traditionally a means of transportation, or a source of food, or both, for every First Nation and remains central to the lives of many communities today. The pervasiveness of this traditional view of water and the related stewardship role for First Nations gave us a strong sense of how the goal of achieving safe drinking water on reserve should be pursued.” (Swain et al., 2006, p. 32)</a:t>
            </a:r>
            <a:endParaRPr sz="1300">
              <a:latin typeface="Google Sans"/>
              <a:ea typeface="Google Sans"/>
              <a:cs typeface="Google Sans"/>
              <a:sym typeface="Google Sans"/>
            </a:endParaRPr>
          </a:p>
        </p:txBody>
      </p:sp>
      <p:pic>
        <p:nvPicPr>
          <p:cNvPr id="722" name="Google Shape;722;g10d3074c13a_0_9"/>
          <p:cNvPicPr preferRelativeResize="0"/>
          <p:nvPr/>
        </p:nvPicPr>
        <p:blipFill>
          <a:blip r:embed="rId3">
            <a:alphaModFix/>
          </a:blip>
          <a:stretch>
            <a:fillRect/>
          </a:stretch>
        </p:blipFill>
        <p:spPr>
          <a:xfrm>
            <a:off x="6615775" y="2177312"/>
            <a:ext cx="2563050" cy="1277525"/>
          </a:xfrm>
          <a:prstGeom prst="rect">
            <a:avLst/>
          </a:prstGeom>
          <a:noFill/>
          <a:ln>
            <a:noFill/>
          </a:ln>
        </p:spPr>
      </p:pic>
      <p:pic>
        <p:nvPicPr>
          <p:cNvPr id="723" name="Google Shape;723;g10d3074c13a_0_9"/>
          <p:cNvPicPr preferRelativeResize="0"/>
          <p:nvPr/>
        </p:nvPicPr>
        <p:blipFill>
          <a:blip r:embed="rId4">
            <a:alphaModFix/>
          </a:blip>
          <a:stretch>
            <a:fillRect/>
          </a:stretch>
        </p:blipFill>
        <p:spPr>
          <a:xfrm>
            <a:off x="7684400" y="3442300"/>
            <a:ext cx="1264325" cy="1577875"/>
          </a:xfrm>
          <a:prstGeom prst="rect">
            <a:avLst/>
          </a:prstGeom>
          <a:noFill/>
          <a:ln>
            <a:noFill/>
          </a:ln>
        </p:spPr>
      </p:pic>
      <p:pic>
        <p:nvPicPr>
          <p:cNvPr id="724" name="Google Shape;724;g10d3074c13a_0_9"/>
          <p:cNvPicPr preferRelativeResize="0"/>
          <p:nvPr/>
        </p:nvPicPr>
        <p:blipFill>
          <a:blip r:embed="rId5">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725" name="Google Shape;725;g10d3074c13a_0_9"/>
          <p:cNvSpPr/>
          <p:nvPr/>
        </p:nvSpPr>
        <p:spPr>
          <a:xfrm>
            <a:off x="5474900" y="405275"/>
            <a:ext cx="21174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9" name="Shape 729"/>
        <p:cNvGrpSpPr/>
        <p:nvPr/>
      </p:nvGrpSpPr>
      <p:grpSpPr>
        <a:xfrm>
          <a:off x="0" y="0"/>
          <a:ext cx="0" cy="0"/>
          <a:chOff x="0" y="0"/>
          <a:chExt cx="0" cy="0"/>
        </a:xfrm>
      </p:grpSpPr>
      <p:sp>
        <p:nvSpPr>
          <p:cNvPr id="730" name="Google Shape;730;g10e4727f41d_0_9"/>
          <p:cNvSpPr txBox="1"/>
          <p:nvPr/>
        </p:nvSpPr>
        <p:spPr>
          <a:xfrm>
            <a:off x="7827925" y="16045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731" name="Google Shape;731;g10e4727f41d_0_9"/>
          <p:cNvSpPr txBox="1"/>
          <p:nvPr>
            <p:ph type="ctrTitle"/>
          </p:nvPr>
        </p:nvSpPr>
        <p:spPr>
          <a:xfrm>
            <a:off x="-94050" y="322950"/>
            <a:ext cx="5568900" cy="736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rPr b="1" lang="en-CA" sz="2880">
                <a:solidFill>
                  <a:srgbClr val="0070C0"/>
                </a:solidFill>
                <a:latin typeface="Google Sans"/>
                <a:ea typeface="Google Sans"/>
                <a:cs typeface="Google Sans"/>
                <a:sym typeface="Google Sans"/>
              </a:rPr>
              <a:t>Indigenous-led Environmental </a:t>
            </a:r>
            <a:r>
              <a:rPr b="1" lang="en-CA" sz="2880">
                <a:solidFill>
                  <a:srgbClr val="0070C0"/>
                </a:solidFill>
                <a:latin typeface="Google Sans"/>
                <a:ea typeface="Google Sans"/>
                <a:cs typeface="Google Sans"/>
                <a:sym typeface="Google Sans"/>
              </a:rPr>
              <a:t>Assessment</a:t>
            </a:r>
            <a:r>
              <a:rPr b="1" lang="en-CA" sz="2880">
                <a:solidFill>
                  <a:srgbClr val="0070C0"/>
                </a:solidFill>
                <a:latin typeface="Google Sans"/>
                <a:ea typeface="Google Sans"/>
                <a:cs typeface="Google Sans"/>
                <a:sym typeface="Google Sans"/>
              </a:rPr>
              <a:t> (EA)</a:t>
            </a:r>
            <a:endParaRPr b="1" sz="2880">
              <a:solidFill>
                <a:srgbClr val="0070C0"/>
              </a:solidFill>
              <a:latin typeface="Google Sans"/>
              <a:ea typeface="Google Sans"/>
              <a:cs typeface="Google Sans"/>
              <a:sym typeface="Google Sans"/>
            </a:endParaRPr>
          </a:p>
        </p:txBody>
      </p:sp>
      <p:pic>
        <p:nvPicPr>
          <p:cNvPr id="732" name="Google Shape;732;g10e4727f41d_0_9"/>
          <p:cNvPicPr preferRelativeResize="0"/>
          <p:nvPr/>
        </p:nvPicPr>
        <p:blipFill>
          <a:blip r:embed="rId3">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733" name="Google Shape;733;g10e4727f41d_0_9"/>
          <p:cNvSpPr/>
          <p:nvPr/>
        </p:nvSpPr>
        <p:spPr>
          <a:xfrm>
            <a:off x="5474900" y="405275"/>
            <a:ext cx="21174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34" name="Google Shape;734;g10e4727f41d_0_9"/>
          <p:cNvPicPr preferRelativeResize="0"/>
          <p:nvPr/>
        </p:nvPicPr>
        <p:blipFill>
          <a:blip r:embed="rId4">
            <a:alphaModFix/>
          </a:blip>
          <a:stretch>
            <a:fillRect/>
          </a:stretch>
        </p:blipFill>
        <p:spPr>
          <a:xfrm>
            <a:off x="152400" y="1211550"/>
            <a:ext cx="4507601" cy="3026075"/>
          </a:xfrm>
          <a:prstGeom prst="rect">
            <a:avLst/>
          </a:prstGeom>
          <a:noFill/>
          <a:ln>
            <a:noFill/>
          </a:ln>
        </p:spPr>
      </p:pic>
      <p:pic>
        <p:nvPicPr>
          <p:cNvPr id="735" name="Google Shape;735;g10e4727f41d_0_9"/>
          <p:cNvPicPr preferRelativeResize="0"/>
          <p:nvPr/>
        </p:nvPicPr>
        <p:blipFill>
          <a:blip r:embed="rId5">
            <a:alphaModFix/>
          </a:blip>
          <a:stretch>
            <a:fillRect/>
          </a:stretch>
        </p:blipFill>
        <p:spPr>
          <a:xfrm>
            <a:off x="262250" y="4237625"/>
            <a:ext cx="3408675" cy="827175"/>
          </a:xfrm>
          <a:prstGeom prst="rect">
            <a:avLst/>
          </a:prstGeom>
          <a:noFill/>
          <a:ln>
            <a:noFill/>
          </a:ln>
        </p:spPr>
      </p:pic>
      <p:sp>
        <p:nvSpPr>
          <p:cNvPr id="736" name="Google Shape;736;g10e4727f41d_0_9"/>
          <p:cNvSpPr txBox="1"/>
          <p:nvPr/>
        </p:nvSpPr>
        <p:spPr>
          <a:xfrm>
            <a:off x="2052425" y="4774200"/>
            <a:ext cx="2295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6"/>
              </a:rPr>
              <a:t>https://thenarwhal.ca/how-indigenous-led-environmental-assessments-could-ease-resource-pipeline-gridlock/</a:t>
            </a:r>
            <a:r>
              <a:rPr lang="en-CA" sz="600"/>
              <a:t> </a:t>
            </a:r>
            <a:endParaRPr sz="600"/>
          </a:p>
        </p:txBody>
      </p:sp>
      <p:pic>
        <p:nvPicPr>
          <p:cNvPr id="737" name="Google Shape;737;g10e4727f41d_0_9"/>
          <p:cNvPicPr preferRelativeResize="0"/>
          <p:nvPr/>
        </p:nvPicPr>
        <p:blipFill>
          <a:blip r:embed="rId7">
            <a:alphaModFix/>
          </a:blip>
          <a:stretch>
            <a:fillRect/>
          </a:stretch>
        </p:blipFill>
        <p:spPr>
          <a:xfrm>
            <a:off x="5207350" y="4254850"/>
            <a:ext cx="3834499" cy="827175"/>
          </a:xfrm>
          <a:prstGeom prst="rect">
            <a:avLst/>
          </a:prstGeom>
          <a:noFill/>
          <a:ln>
            <a:noFill/>
          </a:ln>
        </p:spPr>
      </p:pic>
      <p:sp>
        <p:nvSpPr>
          <p:cNvPr id="738" name="Google Shape;738;g10e4727f41d_0_9"/>
          <p:cNvSpPr txBox="1"/>
          <p:nvPr/>
        </p:nvSpPr>
        <p:spPr>
          <a:xfrm>
            <a:off x="6505000" y="470102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8"/>
              </a:rPr>
              <a:t>https://www.facetsjournal.com/doi/10.1139/facets-2019-0039</a:t>
            </a:r>
            <a:r>
              <a:rPr lang="en-CA" sz="600"/>
              <a:t> </a:t>
            </a:r>
            <a:endParaRPr sz="600"/>
          </a:p>
        </p:txBody>
      </p:sp>
      <p:pic>
        <p:nvPicPr>
          <p:cNvPr id="739" name="Google Shape;739;g10e4727f41d_0_9"/>
          <p:cNvPicPr preferRelativeResize="0"/>
          <p:nvPr/>
        </p:nvPicPr>
        <p:blipFill>
          <a:blip r:embed="rId9">
            <a:alphaModFix/>
          </a:blip>
          <a:stretch>
            <a:fillRect/>
          </a:stretch>
        </p:blipFill>
        <p:spPr>
          <a:xfrm>
            <a:off x="5779901" y="1845750"/>
            <a:ext cx="2677406" cy="1966475"/>
          </a:xfrm>
          <a:prstGeom prst="rect">
            <a:avLst/>
          </a:prstGeom>
          <a:noFill/>
          <a:ln>
            <a:noFill/>
          </a:ln>
        </p:spPr>
      </p:pic>
      <p:sp>
        <p:nvSpPr>
          <p:cNvPr id="740" name="Google Shape;740;g10e4727f41d_0_9"/>
          <p:cNvSpPr txBox="1"/>
          <p:nvPr/>
        </p:nvSpPr>
        <p:spPr>
          <a:xfrm>
            <a:off x="5759850" y="3771250"/>
            <a:ext cx="37833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10"/>
              </a:rPr>
              <a:t>https://stkemlups.ca/wp-content/uploads/2013/11/2017-03-ssnajaxdecisionsummary_0.pdf</a:t>
            </a:r>
            <a:r>
              <a:rPr lang="en-CA" sz="600"/>
              <a:t> </a:t>
            </a:r>
            <a:endParaRPr sz="600"/>
          </a:p>
        </p:txBody>
      </p:sp>
      <p:sp>
        <p:nvSpPr>
          <p:cNvPr id="741" name="Google Shape;741;g10e4727f41d_0_9"/>
          <p:cNvSpPr txBox="1"/>
          <p:nvPr/>
        </p:nvSpPr>
        <p:spPr>
          <a:xfrm>
            <a:off x="5770300" y="1541125"/>
            <a:ext cx="2295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latin typeface="Calibri"/>
                <a:ea typeface="Calibri"/>
                <a:cs typeface="Calibri"/>
                <a:sym typeface="Calibri"/>
              </a:rPr>
              <a:t>example…</a:t>
            </a:r>
            <a:endParaRPr>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pic>
        <p:nvPicPr>
          <p:cNvPr id="746" name="Google Shape;746;g10ddce9b979_0_0"/>
          <p:cNvPicPr preferRelativeResize="0"/>
          <p:nvPr/>
        </p:nvPicPr>
        <p:blipFill>
          <a:blip r:embed="rId3">
            <a:alphaModFix/>
          </a:blip>
          <a:stretch>
            <a:fillRect/>
          </a:stretch>
        </p:blipFill>
        <p:spPr>
          <a:xfrm>
            <a:off x="-76200" y="596600"/>
            <a:ext cx="6080550" cy="3996951"/>
          </a:xfrm>
          <a:prstGeom prst="rect">
            <a:avLst/>
          </a:prstGeom>
          <a:noFill/>
          <a:ln>
            <a:noFill/>
          </a:ln>
        </p:spPr>
      </p:pic>
      <p:sp>
        <p:nvSpPr>
          <p:cNvPr id="747" name="Google Shape;747;g10ddce9b979_0_0"/>
          <p:cNvSpPr txBox="1"/>
          <p:nvPr/>
        </p:nvSpPr>
        <p:spPr>
          <a:xfrm>
            <a:off x="76200" y="4638000"/>
            <a:ext cx="3907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4"/>
              </a:rPr>
              <a:t>https://www.waysofknowingforum.ca/blog/2020/11/7/dialogue-4-resources-for-further-reading</a:t>
            </a:r>
            <a:endParaRPr sz="600"/>
          </a:p>
          <a:p>
            <a:pPr indent="0" lvl="0" marL="0" rtl="0" algn="l">
              <a:spcBef>
                <a:spcPts val="0"/>
              </a:spcBef>
              <a:spcAft>
                <a:spcPts val="0"/>
              </a:spcAft>
              <a:buNone/>
            </a:pPr>
            <a:r>
              <a:rPr lang="en-CA" sz="600" u="sng">
                <a:solidFill>
                  <a:schemeClr val="hlink"/>
                </a:solidFill>
                <a:hlinkClick r:id="rId5"/>
              </a:rPr>
              <a:t>https://www.uinr.ca/people/albert-marshall/</a:t>
            </a:r>
            <a:r>
              <a:rPr lang="en-CA" sz="600"/>
              <a:t> </a:t>
            </a:r>
            <a:endParaRPr sz="600"/>
          </a:p>
          <a:p>
            <a:pPr indent="0" lvl="0" marL="0" rtl="0" algn="l">
              <a:spcBef>
                <a:spcPts val="0"/>
              </a:spcBef>
              <a:spcAft>
                <a:spcPts val="0"/>
              </a:spcAft>
              <a:buNone/>
            </a:pPr>
            <a:r>
              <a:rPr lang="en-CA" sz="600" u="sng">
                <a:solidFill>
                  <a:schemeClr val="hlink"/>
                </a:solidFill>
                <a:hlinkClick r:id="rId6"/>
              </a:rPr>
              <a:t>https://www.aptnnews.ca/investigates/mikmaq-caught-up-in-forced-relocation-say-apology-is-essential/attachment/mikmaw-relocation-5-1000-x-562-copy/</a:t>
            </a:r>
            <a:r>
              <a:rPr lang="en-CA" sz="600"/>
              <a:t>  </a:t>
            </a:r>
            <a:endParaRPr sz="600"/>
          </a:p>
        </p:txBody>
      </p:sp>
      <p:pic>
        <p:nvPicPr>
          <p:cNvPr id="748" name="Google Shape;748;g10ddce9b979_0_0"/>
          <p:cNvPicPr preferRelativeResize="0"/>
          <p:nvPr/>
        </p:nvPicPr>
        <p:blipFill>
          <a:blip r:embed="rId7">
            <a:alphaModFix/>
          </a:blip>
          <a:stretch>
            <a:fillRect/>
          </a:stretch>
        </p:blipFill>
        <p:spPr>
          <a:xfrm>
            <a:off x="6153450" y="1891423"/>
            <a:ext cx="2641850" cy="1484727"/>
          </a:xfrm>
          <a:prstGeom prst="rect">
            <a:avLst/>
          </a:prstGeom>
          <a:noFill/>
          <a:ln>
            <a:noFill/>
          </a:ln>
        </p:spPr>
      </p:pic>
      <p:sp>
        <p:nvSpPr>
          <p:cNvPr id="749" name="Google Shape;749;g10ddce9b979_0_0"/>
          <p:cNvSpPr txBox="1"/>
          <p:nvPr/>
        </p:nvSpPr>
        <p:spPr>
          <a:xfrm>
            <a:off x="6114625" y="3333750"/>
            <a:ext cx="2714100" cy="25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CA" sz="1200"/>
              <a:t>Albert Marshall -  a leading environmental voice in Unama’ki Cape Breton. He is advisor to and is a highly regarded spokesperson for Mi’kmaq natural resources and environmental issues.</a:t>
            </a:r>
            <a:endParaRPr sz="1200"/>
          </a:p>
        </p:txBody>
      </p:sp>
      <p:sp>
        <p:nvSpPr>
          <p:cNvPr id="750" name="Google Shape;750;g10ddce9b979_0_0"/>
          <p:cNvSpPr txBox="1"/>
          <p:nvPr>
            <p:ph idx="4294967295" type="ctrTitle"/>
          </p:nvPr>
        </p:nvSpPr>
        <p:spPr>
          <a:xfrm>
            <a:off x="167900" y="-206525"/>
            <a:ext cx="4209000" cy="170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180">
                <a:solidFill>
                  <a:srgbClr val="0070C0"/>
                </a:solidFill>
                <a:latin typeface="Google Sans"/>
                <a:ea typeface="Google Sans"/>
                <a:cs typeface="Google Sans"/>
                <a:sym typeface="Google Sans"/>
              </a:rPr>
              <a:t>Two-eyed </a:t>
            </a:r>
            <a:r>
              <a:rPr b="1" lang="en-CA" sz="3180">
                <a:solidFill>
                  <a:srgbClr val="0070C0"/>
                </a:solidFill>
                <a:latin typeface="Google Sans"/>
                <a:ea typeface="Google Sans"/>
                <a:cs typeface="Google Sans"/>
                <a:sym typeface="Google Sans"/>
                <a:extLst>
                  <a:ext uri="http://customooxmlschemas.google.com/">
                    <go:slidesCustomData xmlns:go="http://customooxmlschemas.google.com/" textRoundtripDataId="13"/>
                  </a:ext>
                </a:extLst>
              </a:rPr>
              <a:t>seeing</a:t>
            </a:r>
            <a:endParaRPr b="1" sz="3180">
              <a:solidFill>
                <a:srgbClr val="0070C0"/>
              </a:solidFill>
              <a:latin typeface="Google Sans"/>
              <a:ea typeface="Google Sans"/>
              <a:cs typeface="Google Sans"/>
              <a:sym typeface="Google Sans"/>
            </a:endParaRPr>
          </a:p>
        </p:txBody>
      </p:sp>
      <p:pic>
        <p:nvPicPr>
          <p:cNvPr id="751" name="Google Shape;751;g10ddce9b979_0_0"/>
          <p:cNvPicPr preferRelativeResize="0"/>
          <p:nvPr/>
        </p:nvPicPr>
        <p:blipFill>
          <a:blip r:embed="rId8">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752" name="Google Shape;752;g10ddce9b979_0_0"/>
          <p:cNvSpPr/>
          <p:nvPr/>
        </p:nvSpPr>
        <p:spPr>
          <a:xfrm>
            <a:off x="5590050" y="362025"/>
            <a:ext cx="2045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6" name="Shape 756"/>
        <p:cNvGrpSpPr/>
        <p:nvPr/>
      </p:nvGrpSpPr>
      <p:grpSpPr>
        <a:xfrm>
          <a:off x="0" y="0"/>
          <a:ext cx="0" cy="0"/>
          <a:chOff x="0" y="0"/>
          <a:chExt cx="0" cy="0"/>
        </a:xfrm>
      </p:grpSpPr>
      <p:sp>
        <p:nvSpPr>
          <p:cNvPr id="757" name="Google Shape;757;gcfc951ce8d_1_207"/>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758" name="Google Shape;758;gcfc951ce8d_1_207"/>
          <p:cNvSpPr txBox="1"/>
          <p:nvPr>
            <p:ph type="ctrTitle"/>
          </p:nvPr>
        </p:nvSpPr>
        <p:spPr>
          <a:xfrm>
            <a:off x="167900" y="-206525"/>
            <a:ext cx="4209000" cy="170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180">
                <a:solidFill>
                  <a:srgbClr val="0070C0"/>
                </a:solidFill>
                <a:latin typeface="Google Sans"/>
                <a:ea typeface="Google Sans"/>
                <a:cs typeface="Google Sans"/>
                <a:sym typeface="Google Sans"/>
              </a:rPr>
              <a:t>Two-eyed </a:t>
            </a:r>
            <a:r>
              <a:rPr b="1" lang="en-CA" sz="3180">
                <a:solidFill>
                  <a:srgbClr val="0070C0"/>
                </a:solidFill>
                <a:latin typeface="Google Sans"/>
                <a:ea typeface="Google Sans"/>
                <a:cs typeface="Google Sans"/>
                <a:sym typeface="Google Sans"/>
                <a:extLst>
                  <a:ext uri="http://customooxmlschemas.google.com/">
                    <go:slidesCustomData xmlns:go="http://customooxmlschemas.google.com/" textRoundtripDataId="14"/>
                  </a:ext>
                </a:extLst>
              </a:rPr>
              <a:t>seeing</a:t>
            </a:r>
            <a:endParaRPr b="1" sz="3180">
              <a:solidFill>
                <a:srgbClr val="0070C0"/>
              </a:solidFill>
              <a:latin typeface="Google Sans"/>
              <a:ea typeface="Google Sans"/>
              <a:cs typeface="Google Sans"/>
              <a:sym typeface="Google Sans"/>
            </a:endParaRPr>
          </a:p>
        </p:txBody>
      </p:sp>
      <p:sp>
        <p:nvSpPr>
          <p:cNvPr id="759" name="Google Shape;759;gcfc951ce8d_1_207"/>
          <p:cNvSpPr txBox="1"/>
          <p:nvPr/>
        </p:nvSpPr>
        <p:spPr>
          <a:xfrm>
            <a:off x="5893975" y="4746225"/>
            <a:ext cx="1866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u="sng">
                <a:solidFill>
                  <a:schemeClr val="hlink"/>
                </a:solidFill>
                <a:hlinkClick r:id="rId3"/>
              </a:rPr>
              <a:t>Andrea Reid et al  2020</a:t>
            </a:r>
            <a:endParaRPr sz="900"/>
          </a:p>
        </p:txBody>
      </p:sp>
      <p:pic>
        <p:nvPicPr>
          <p:cNvPr id="760" name="Google Shape;760;gcfc951ce8d_1_207"/>
          <p:cNvPicPr preferRelativeResize="0"/>
          <p:nvPr/>
        </p:nvPicPr>
        <p:blipFill>
          <a:blip r:embed="rId4">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761" name="Google Shape;761;gcfc951ce8d_1_207"/>
          <p:cNvSpPr/>
          <p:nvPr/>
        </p:nvSpPr>
        <p:spPr>
          <a:xfrm>
            <a:off x="5590050" y="362025"/>
            <a:ext cx="2045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2" name="Google Shape;762;gcfc951ce8d_1_207"/>
          <p:cNvPicPr preferRelativeResize="0"/>
          <p:nvPr/>
        </p:nvPicPr>
        <p:blipFill>
          <a:blip r:embed="rId5">
            <a:alphaModFix/>
          </a:blip>
          <a:stretch>
            <a:fillRect/>
          </a:stretch>
        </p:blipFill>
        <p:spPr>
          <a:xfrm>
            <a:off x="5829050" y="1584025"/>
            <a:ext cx="2671749" cy="2557424"/>
          </a:xfrm>
          <a:prstGeom prst="rect">
            <a:avLst/>
          </a:prstGeom>
          <a:noFill/>
          <a:ln>
            <a:noFill/>
          </a:ln>
        </p:spPr>
      </p:pic>
      <p:pic>
        <p:nvPicPr>
          <p:cNvPr id="763" name="Google Shape;763;gcfc951ce8d_1_207"/>
          <p:cNvPicPr preferRelativeResize="0"/>
          <p:nvPr/>
        </p:nvPicPr>
        <p:blipFill>
          <a:blip r:embed="rId6">
            <a:alphaModFix/>
          </a:blip>
          <a:stretch>
            <a:fillRect/>
          </a:stretch>
        </p:blipFill>
        <p:spPr>
          <a:xfrm>
            <a:off x="152400" y="1187675"/>
            <a:ext cx="5083876" cy="3727225"/>
          </a:xfrm>
          <a:prstGeom prst="rect">
            <a:avLst/>
          </a:prstGeom>
          <a:noFill/>
          <a:ln>
            <a:noFill/>
          </a:ln>
        </p:spPr>
      </p:pic>
      <p:pic>
        <p:nvPicPr>
          <p:cNvPr id="764" name="Google Shape;764;gcfc951ce8d_1_207"/>
          <p:cNvPicPr preferRelativeResize="0"/>
          <p:nvPr/>
        </p:nvPicPr>
        <p:blipFill>
          <a:blip r:embed="rId7">
            <a:alphaModFix/>
          </a:blip>
          <a:stretch>
            <a:fillRect/>
          </a:stretch>
        </p:blipFill>
        <p:spPr>
          <a:xfrm>
            <a:off x="7827916" y="4141455"/>
            <a:ext cx="1066950" cy="105066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g10d3074c13a_0_70"/>
          <p:cNvSpPr txBox="1"/>
          <p:nvPr>
            <p:ph type="ctrTitle"/>
          </p:nvPr>
        </p:nvSpPr>
        <p:spPr>
          <a:xfrm>
            <a:off x="91700" y="-130325"/>
            <a:ext cx="5198100" cy="1701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180">
                <a:solidFill>
                  <a:srgbClr val="0070C0"/>
                </a:solidFill>
                <a:latin typeface="Google Sans"/>
                <a:ea typeface="Google Sans"/>
                <a:cs typeface="Google Sans"/>
                <a:sym typeface="Google Sans"/>
              </a:rPr>
              <a:t>Two-eyed </a:t>
            </a:r>
            <a:r>
              <a:rPr b="1" lang="en-CA" sz="3180">
                <a:solidFill>
                  <a:srgbClr val="0070C0"/>
                </a:solidFill>
                <a:latin typeface="Google Sans"/>
                <a:ea typeface="Google Sans"/>
                <a:cs typeface="Google Sans"/>
                <a:sym typeface="Google Sans"/>
                <a:extLst>
                  <a:ext uri="http://customooxmlschemas.google.com/">
                    <go:slidesCustomData xmlns:go="http://customooxmlschemas.google.com/" textRoundtripDataId="15"/>
                  </a:ext>
                </a:extLst>
              </a:rPr>
              <a:t>seeing</a:t>
            </a:r>
            <a:r>
              <a:rPr b="1" lang="en-CA" sz="3180">
                <a:solidFill>
                  <a:srgbClr val="0070C0"/>
                </a:solidFill>
                <a:latin typeface="Google Sans"/>
                <a:ea typeface="Google Sans"/>
                <a:cs typeface="Google Sans"/>
                <a:sym typeface="Google Sans"/>
              </a:rPr>
              <a:t> to pair knowledge from different knowledge systems</a:t>
            </a:r>
            <a:endParaRPr b="1" sz="3180">
              <a:solidFill>
                <a:srgbClr val="0070C0"/>
              </a:solidFill>
              <a:latin typeface="Google Sans"/>
              <a:ea typeface="Google Sans"/>
              <a:cs typeface="Google Sans"/>
              <a:sym typeface="Google Sans"/>
            </a:endParaRPr>
          </a:p>
        </p:txBody>
      </p:sp>
      <p:pic>
        <p:nvPicPr>
          <p:cNvPr id="770" name="Google Shape;770;g10d3074c13a_0_70"/>
          <p:cNvPicPr preferRelativeResize="0"/>
          <p:nvPr/>
        </p:nvPicPr>
        <p:blipFill>
          <a:blip r:embed="rId3">
            <a:alphaModFix/>
          </a:blip>
          <a:stretch>
            <a:fillRect/>
          </a:stretch>
        </p:blipFill>
        <p:spPr>
          <a:xfrm>
            <a:off x="595925" y="1419175"/>
            <a:ext cx="6282043" cy="3642801"/>
          </a:xfrm>
          <a:prstGeom prst="rect">
            <a:avLst/>
          </a:prstGeom>
          <a:noFill/>
          <a:ln>
            <a:noFill/>
          </a:ln>
        </p:spPr>
      </p:pic>
      <p:sp>
        <p:nvSpPr>
          <p:cNvPr id="771" name="Google Shape;771;g10d3074c13a_0_70"/>
          <p:cNvSpPr txBox="1"/>
          <p:nvPr/>
        </p:nvSpPr>
        <p:spPr>
          <a:xfrm>
            <a:off x="7980325" y="4746225"/>
            <a:ext cx="1151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u="sng">
                <a:solidFill>
                  <a:schemeClr val="hlink"/>
                </a:solidFill>
                <a:hlinkClick r:id="rId4"/>
              </a:rPr>
              <a:t>Abu et al. 2020</a:t>
            </a:r>
            <a:endParaRPr sz="900"/>
          </a:p>
        </p:txBody>
      </p:sp>
      <p:pic>
        <p:nvPicPr>
          <p:cNvPr id="772" name="Google Shape;772;g10d3074c13a_0_70"/>
          <p:cNvPicPr preferRelativeResize="0"/>
          <p:nvPr/>
        </p:nvPicPr>
        <p:blipFill>
          <a:blip r:embed="rId5">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773" name="Google Shape;773;g10d3074c13a_0_70"/>
          <p:cNvSpPr/>
          <p:nvPr/>
        </p:nvSpPr>
        <p:spPr>
          <a:xfrm>
            <a:off x="5590050" y="362025"/>
            <a:ext cx="2045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g10d3074c13a_0_70"/>
          <p:cNvSpPr/>
          <p:nvPr/>
        </p:nvSpPr>
        <p:spPr>
          <a:xfrm>
            <a:off x="6268050" y="3233400"/>
            <a:ext cx="2361300" cy="911700"/>
          </a:xfrm>
          <a:prstGeom prst="wedgeRectCallout">
            <a:avLst>
              <a:gd fmla="val -136140" name="adj1"/>
              <a:gd fmla="val 7697" name="adj2"/>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CA"/>
              <a:t>What is problematic about using a bridge as an image of ‘two-eyed seeing’?</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8" name="Shape 778"/>
        <p:cNvGrpSpPr/>
        <p:nvPr/>
      </p:nvGrpSpPr>
      <p:grpSpPr>
        <a:xfrm>
          <a:off x="0" y="0"/>
          <a:ext cx="0" cy="0"/>
          <a:chOff x="0" y="0"/>
          <a:chExt cx="0" cy="0"/>
        </a:xfrm>
      </p:grpSpPr>
      <p:sp>
        <p:nvSpPr>
          <p:cNvPr id="779" name="Google Shape;779;gcfc951ce8d_1_648"/>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780" name="Google Shape;780;gcfc951ce8d_1_648"/>
          <p:cNvSpPr txBox="1"/>
          <p:nvPr>
            <p:ph type="ctrTitle"/>
          </p:nvPr>
        </p:nvSpPr>
        <p:spPr>
          <a:xfrm>
            <a:off x="996375" y="52575"/>
            <a:ext cx="3758100" cy="1284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80">
                <a:solidFill>
                  <a:srgbClr val="0070C0"/>
                </a:solidFill>
                <a:latin typeface="Google Sans"/>
                <a:ea typeface="Google Sans"/>
                <a:cs typeface="Google Sans"/>
                <a:sym typeface="Google Sans"/>
              </a:rPr>
              <a:t>Two-eyed </a:t>
            </a:r>
            <a:r>
              <a:rPr b="1" lang="en-CA" sz="3080">
                <a:solidFill>
                  <a:srgbClr val="0070C0"/>
                </a:solidFill>
                <a:latin typeface="Google Sans"/>
                <a:ea typeface="Google Sans"/>
                <a:cs typeface="Google Sans"/>
                <a:sym typeface="Google Sans"/>
                <a:extLst>
                  <a:ext uri="http://customooxmlschemas.google.com/">
                    <go:slidesCustomData xmlns:go="http://customooxmlschemas.google.com/" textRoundtripDataId="16"/>
                  </a:ext>
                </a:extLst>
              </a:rPr>
              <a:t>seeing</a:t>
            </a:r>
            <a:r>
              <a:rPr b="1" lang="en-CA" sz="3080">
                <a:solidFill>
                  <a:srgbClr val="0070C0"/>
                </a:solidFill>
                <a:latin typeface="Google Sans"/>
                <a:ea typeface="Google Sans"/>
                <a:cs typeface="Google Sans"/>
                <a:sym typeface="Google Sans"/>
              </a:rPr>
              <a:t> in the field</a:t>
            </a:r>
            <a:endParaRPr b="1" sz="3080">
              <a:solidFill>
                <a:srgbClr val="0070C0"/>
              </a:solidFill>
              <a:latin typeface="Google Sans"/>
              <a:ea typeface="Google Sans"/>
              <a:cs typeface="Google Sans"/>
              <a:sym typeface="Google Sans"/>
            </a:endParaRPr>
          </a:p>
        </p:txBody>
      </p:sp>
      <p:sp>
        <p:nvSpPr>
          <p:cNvPr id="781" name="Google Shape;781;gcfc951ce8d_1_648"/>
          <p:cNvSpPr txBox="1"/>
          <p:nvPr/>
        </p:nvSpPr>
        <p:spPr>
          <a:xfrm>
            <a:off x="29225" y="4822425"/>
            <a:ext cx="5445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u="sng">
                <a:solidFill>
                  <a:schemeClr val="hlink"/>
                </a:solidFill>
                <a:latin typeface="Google Sans"/>
                <a:ea typeface="Google Sans"/>
                <a:cs typeface="Google Sans"/>
                <a:sym typeface="Google Sans"/>
                <a:hlinkClick r:id="rId3"/>
              </a:rPr>
              <a:t>Pilot Collaborative Water Monitoring Program, Northeastern British Columbia</a:t>
            </a:r>
            <a:endParaRPr sz="900">
              <a:latin typeface="Google Sans"/>
              <a:ea typeface="Google Sans"/>
              <a:cs typeface="Google Sans"/>
              <a:sym typeface="Google Sans"/>
            </a:endParaRPr>
          </a:p>
        </p:txBody>
      </p:sp>
      <p:pic>
        <p:nvPicPr>
          <p:cNvPr id="782" name="Google Shape;782;gcfc951ce8d_1_648"/>
          <p:cNvPicPr preferRelativeResize="0"/>
          <p:nvPr/>
        </p:nvPicPr>
        <p:blipFill>
          <a:blip r:embed="rId4">
            <a:alphaModFix/>
          </a:blip>
          <a:stretch>
            <a:fillRect/>
          </a:stretch>
        </p:blipFill>
        <p:spPr>
          <a:xfrm>
            <a:off x="361225" y="1482125"/>
            <a:ext cx="4455651" cy="3387150"/>
          </a:xfrm>
          <a:prstGeom prst="rect">
            <a:avLst/>
          </a:prstGeom>
          <a:noFill/>
          <a:ln>
            <a:noFill/>
          </a:ln>
        </p:spPr>
      </p:pic>
      <p:pic>
        <p:nvPicPr>
          <p:cNvPr id="783" name="Google Shape;783;gcfc951ce8d_1_648"/>
          <p:cNvPicPr preferRelativeResize="0"/>
          <p:nvPr/>
        </p:nvPicPr>
        <p:blipFill>
          <a:blip r:embed="rId5">
            <a:alphaModFix/>
          </a:blip>
          <a:stretch>
            <a:fillRect/>
          </a:stretch>
        </p:blipFill>
        <p:spPr>
          <a:xfrm>
            <a:off x="4969236" y="1322250"/>
            <a:ext cx="3758064" cy="3652575"/>
          </a:xfrm>
          <a:prstGeom prst="rect">
            <a:avLst/>
          </a:prstGeom>
          <a:noFill/>
          <a:ln>
            <a:noFill/>
          </a:ln>
        </p:spPr>
      </p:pic>
      <p:pic>
        <p:nvPicPr>
          <p:cNvPr id="784" name="Google Shape;784;gcfc951ce8d_1_648"/>
          <p:cNvPicPr preferRelativeResize="0"/>
          <p:nvPr/>
        </p:nvPicPr>
        <p:blipFill>
          <a:blip r:embed="rId6">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785" name="Google Shape;785;gcfc951ce8d_1_648"/>
          <p:cNvSpPr/>
          <p:nvPr/>
        </p:nvSpPr>
        <p:spPr>
          <a:xfrm>
            <a:off x="5590050" y="362025"/>
            <a:ext cx="2045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g10c2234c135_0_11"/>
          <p:cNvSpPr txBox="1"/>
          <p:nvPr/>
        </p:nvSpPr>
        <p:spPr>
          <a:xfrm>
            <a:off x="457172" y="-153939"/>
            <a:ext cx="8228700" cy="9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CA" sz="3300">
                <a:solidFill>
                  <a:srgbClr val="0070C0"/>
                </a:solidFill>
                <a:latin typeface="Google Sans"/>
                <a:ea typeface="Google Sans"/>
                <a:cs typeface="Google Sans"/>
                <a:sym typeface="Google Sans"/>
              </a:rPr>
              <a:t>Positionality</a:t>
            </a:r>
            <a:endParaRPr i="0" sz="3300" u="none" cap="none" strike="noStrike">
              <a:solidFill>
                <a:srgbClr val="0070C0"/>
              </a:solidFill>
              <a:latin typeface="Google Sans"/>
              <a:ea typeface="Google Sans"/>
              <a:cs typeface="Google Sans"/>
              <a:sym typeface="Google Sans"/>
            </a:endParaRPr>
          </a:p>
        </p:txBody>
      </p:sp>
      <p:sp>
        <p:nvSpPr>
          <p:cNvPr id="155" name="Google Shape;155;g10c2234c135_0_11"/>
          <p:cNvSpPr txBox="1"/>
          <p:nvPr/>
        </p:nvSpPr>
        <p:spPr>
          <a:xfrm>
            <a:off x="396575" y="775150"/>
            <a:ext cx="8228700" cy="4071300"/>
          </a:xfrm>
          <a:prstGeom prst="rect">
            <a:avLst/>
          </a:prstGeom>
          <a:noFill/>
          <a:ln>
            <a:noFill/>
          </a:ln>
        </p:spPr>
        <p:txBody>
          <a:bodyPr anchorCtr="0" anchor="t" bIns="0" lIns="0" spcFirstLastPara="1" rIns="0" wrap="square" tIns="0">
            <a:normAutofit/>
          </a:bodyPr>
          <a:lstStyle/>
          <a:p>
            <a:pPr indent="-373538" lvl="0" marL="419100" marR="0" rtl="0" algn="l">
              <a:lnSpc>
                <a:spcPct val="90000"/>
              </a:lnSpc>
              <a:spcBef>
                <a:spcPts val="1300"/>
              </a:spcBef>
              <a:spcAft>
                <a:spcPts val="0"/>
              </a:spcAft>
              <a:buSzPts val="2483"/>
              <a:buFont typeface="Google Sans"/>
              <a:buChar char="●"/>
            </a:pPr>
            <a:r>
              <a:rPr lang="en-CA" sz="2482">
                <a:latin typeface="Google Sans"/>
                <a:ea typeface="Google Sans"/>
                <a:cs typeface="Google Sans"/>
                <a:sym typeface="Google Sans"/>
              </a:rPr>
              <a:t>I  acknowledge my social location as a white, settler, male academic with many unearned </a:t>
            </a:r>
            <a:r>
              <a:rPr lang="en-CA" sz="2482">
                <a:latin typeface="Google Sans"/>
                <a:ea typeface="Google Sans"/>
                <a:cs typeface="Google Sans"/>
                <a:sym typeface="Google Sans"/>
              </a:rPr>
              <a:t>privileges</a:t>
            </a:r>
            <a:endParaRPr sz="2482">
              <a:latin typeface="Google Sans"/>
              <a:ea typeface="Google Sans"/>
              <a:cs typeface="Google Sans"/>
              <a:sym typeface="Google Sans"/>
            </a:endParaRPr>
          </a:p>
          <a:p>
            <a:pPr indent="0" lvl="0" marL="419100" marR="0" rtl="0" algn="l">
              <a:lnSpc>
                <a:spcPct val="90000"/>
              </a:lnSpc>
              <a:spcBef>
                <a:spcPts val="1300"/>
              </a:spcBef>
              <a:spcAft>
                <a:spcPts val="0"/>
              </a:spcAft>
              <a:buNone/>
            </a:pPr>
            <a:r>
              <a:t/>
            </a:r>
            <a:endParaRPr sz="2482">
              <a:latin typeface="Google Sans"/>
              <a:ea typeface="Google Sans"/>
              <a:cs typeface="Google Sans"/>
              <a:sym typeface="Google Sans"/>
            </a:endParaRPr>
          </a:p>
          <a:p>
            <a:pPr indent="-373538" lvl="0" marL="419100" marR="0" rtl="0" algn="l">
              <a:lnSpc>
                <a:spcPct val="90000"/>
              </a:lnSpc>
              <a:spcBef>
                <a:spcPts val="1300"/>
              </a:spcBef>
              <a:spcAft>
                <a:spcPts val="0"/>
              </a:spcAft>
              <a:buSzPts val="2483"/>
              <a:buFont typeface="Google Sans"/>
              <a:buChar char="●"/>
            </a:pPr>
            <a:r>
              <a:rPr lang="en-CA" sz="2482">
                <a:latin typeface="Google Sans"/>
                <a:ea typeface="Google Sans"/>
                <a:cs typeface="Google Sans"/>
                <a:sym typeface="Google Sans"/>
              </a:rPr>
              <a:t>I also acknowledge each student has a different social location and some experience daily the current and historical impacts of racism, colonialism, misogyny etc. </a:t>
            </a:r>
            <a:endParaRPr sz="2482">
              <a:latin typeface="Google Sans"/>
              <a:ea typeface="Google Sans"/>
              <a:cs typeface="Google Sans"/>
              <a:sym typeface="Google Sans"/>
            </a:endParaRPr>
          </a:p>
          <a:p>
            <a:pPr indent="0" lvl="0" marL="419100" marR="0" rtl="0" algn="l">
              <a:lnSpc>
                <a:spcPct val="90000"/>
              </a:lnSpc>
              <a:spcBef>
                <a:spcPts val="1300"/>
              </a:spcBef>
              <a:spcAft>
                <a:spcPts val="0"/>
              </a:spcAft>
              <a:buNone/>
            </a:pPr>
            <a:r>
              <a:t/>
            </a:r>
            <a:endParaRPr sz="2482">
              <a:latin typeface="Google Sans"/>
              <a:ea typeface="Google Sans"/>
              <a:cs typeface="Google Sans"/>
              <a:sym typeface="Google Sans"/>
            </a:endParaRPr>
          </a:p>
          <a:p>
            <a:pPr indent="-373538" lvl="0" marL="419100" marR="0" rtl="0" algn="l">
              <a:lnSpc>
                <a:spcPct val="90000"/>
              </a:lnSpc>
              <a:spcBef>
                <a:spcPts val="1300"/>
              </a:spcBef>
              <a:spcAft>
                <a:spcPts val="0"/>
              </a:spcAft>
              <a:buSzPts val="2483"/>
              <a:buFont typeface="Google Sans"/>
              <a:buChar char="●"/>
            </a:pPr>
            <a:r>
              <a:rPr lang="en-CA" sz="2482">
                <a:latin typeface="Google Sans"/>
                <a:ea typeface="Google Sans"/>
                <a:cs typeface="Google Sans"/>
                <a:sym typeface="Google Sans"/>
              </a:rPr>
              <a:t>I endeavor to make this a safe space for everyone, and with these sometimes difficult topics, I encourage you follow </a:t>
            </a:r>
            <a:r>
              <a:rPr lang="en-CA" sz="2482" u="sng">
                <a:solidFill>
                  <a:schemeClr val="hlink"/>
                </a:solidFill>
                <a:latin typeface="Google Sans"/>
                <a:ea typeface="Google Sans"/>
                <a:cs typeface="Google Sans"/>
                <a:sym typeface="Google Sans"/>
                <a:hlinkClick r:id="rId3"/>
              </a:rPr>
              <a:t>suggestions for self care like these</a:t>
            </a:r>
            <a:r>
              <a:rPr lang="en-CA" sz="2482">
                <a:latin typeface="Google Sans"/>
                <a:ea typeface="Google Sans"/>
                <a:cs typeface="Google Sans"/>
                <a:sym typeface="Google Sans"/>
              </a:rPr>
              <a:t>.</a:t>
            </a:r>
            <a:endParaRPr sz="2482">
              <a:latin typeface="Google Sans"/>
              <a:ea typeface="Google Sans"/>
              <a:cs typeface="Google Sans"/>
              <a:sym typeface="Google Sans"/>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gcfc951ce8d_1_69"/>
          <p:cNvSpPr txBox="1"/>
          <p:nvPr>
            <p:ph type="ctrTitle"/>
          </p:nvPr>
        </p:nvSpPr>
        <p:spPr>
          <a:xfrm>
            <a:off x="39175" y="543200"/>
            <a:ext cx="5624400" cy="577500"/>
          </a:xfrm>
          <a:prstGeom prst="rect">
            <a:avLst/>
          </a:prstGeom>
        </p:spPr>
        <p:txBody>
          <a:bodyPr anchorCtr="0" anchor="b" bIns="34275" lIns="68575" spcFirstLastPara="1" rIns="68575" wrap="square" tIns="34275">
            <a:noAutofit/>
          </a:bodyPr>
          <a:lstStyle/>
          <a:p>
            <a:pPr indent="0" lvl="0" marL="0" rtl="0" algn="ctr">
              <a:lnSpc>
                <a:spcPct val="115000"/>
              </a:lnSpc>
              <a:spcBef>
                <a:spcPts val="0"/>
              </a:spcBef>
              <a:spcAft>
                <a:spcPts val="0"/>
              </a:spcAft>
              <a:buNone/>
            </a:pPr>
            <a:r>
              <a:rPr b="1" lang="en-CA" sz="2700">
                <a:solidFill>
                  <a:srgbClr val="0070C0"/>
                </a:solidFill>
                <a:latin typeface="Google Sans"/>
                <a:ea typeface="Google Sans"/>
                <a:cs typeface="Google Sans"/>
                <a:sym typeface="Google Sans"/>
              </a:rPr>
              <a:t>Three levels of legal implementation and practice</a:t>
            </a:r>
            <a:endParaRPr b="1" sz="2700">
              <a:solidFill>
                <a:srgbClr val="0070C0"/>
              </a:solidFill>
              <a:latin typeface="Google Sans"/>
              <a:ea typeface="Google Sans"/>
              <a:cs typeface="Google Sans"/>
              <a:sym typeface="Google Sans"/>
            </a:endParaRPr>
          </a:p>
        </p:txBody>
      </p:sp>
      <p:sp>
        <p:nvSpPr>
          <p:cNvPr id="791" name="Google Shape;791;gcfc951ce8d_1_69"/>
          <p:cNvSpPr txBox="1"/>
          <p:nvPr/>
        </p:nvSpPr>
        <p:spPr>
          <a:xfrm>
            <a:off x="1426618" y="1569949"/>
            <a:ext cx="5226600" cy="103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2400">
                <a:solidFill>
                  <a:schemeClr val="dk1"/>
                </a:solidFill>
                <a:latin typeface="Google Sans"/>
                <a:ea typeface="Google Sans"/>
                <a:cs typeface="Google Sans"/>
                <a:sym typeface="Google Sans"/>
              </a:rPr>
              <a:t>Acts/Bills</a:t>
            </a:r>
            <a:endParaRPr b="1" sz="2400">
              <a:solidFill>
                <a:schemeClr val="dk1"/>
              </a:solidFill>
              <a:latin typeface="Google Sans"/>
              <a:ea typeface="Google Sans"/>
              <a:cs typeface="Google Sans"/>
              <a:sym typeface="Google Sans"/>
            </a:endParaRPr>
          </a:p>
          <a:p>
            <a:pPr indent="-311150" lvl="0" marL="457200" rtl="0" algn="l">
              <a:lnSpc>
                <a:spcPct val="115000"/>
              </a:lnSpc>
              <a:spcBef>
                <a:spcPts val="0"/>
              </a:spcBef>
              <a:spcAft>
                <a:spcPts val="0"/>
              </a:spcAft>
              <a:buClr>
                <a:schemeClr val="dk1"/>
              </a:buClr>
              <a:buSzPts val="1300"/>
              <a:buFont typeface="Google Sans"/>
              <a:buChar char="●"/>
            </a:pPr>
            <a:r>
              <a:rPr lang="en-CA" sz="1300">
                <a:solidFill>
                  <a:schemeClr val="dk1"/>
                </a:solidFill>
                <a:latin typeface="Google Sans"/>
                <a:ea typeface="Google Sans"/>
                <a:cs typeface="Google Sans"/>
                <a:sym typeface="Google Sans"/>
              </a:rPr>
              <a:t>passed in Legislature</a:t>
            </a:r>
            <a:endParaRPr sz="1300">
              <a:solidFill>
                <a:schemeClr val="dk1"/>
              </a:solidFill>
              <a:latin typeface="Google Sans"/>
              <a:ea typeface="Google Sans"/>
              <a:cs typeface="Google Sans"/>
              <a:sym typeface="Google Sans"/>
            </a:endParaRPr>
          </a:p>
          <a:p>
            <a:pPr indent="-311150" lvl="0" marL="457200" rtl="0" algn="l">
              <a:lnSpc>
                <a:spcPct val="115000"/>
              </a:lnSpc>
              <a:spcBef>
                <a:spcPts val="0"/>
              </a:spcBef>
              <a:spcAft>
                <a:spcPts val="0"/>
              </a:spcAft>
              <a:buClr>
                <a:schemeClr val="dk1"/>
              </a:buClr>
              <a:buSzPts val="1300"/>
              <a:buFont typeface="Google Sans"/>
              <a:buChar char="●"/>
            </a:pPr>
            <a:r>
              <a:rPr lang="en-CA" sz="1300">
                <a:solidFill>
                  <a:schemeClr val="dk1"/>
                </a:solidFill>
                <a:latin typeface="Google Sans"/>
                <a:ea typeface="Google Sans"/>
                <a:cs typeface="Google Sans"/>
                <a:sym typeface="Google Sans"/>
              </a:rPr>
              <a:t>Hard to change</a:t>
            </a:r>
            <a:endParaRPr sz="1300">
              <a:solidFill>
                <a:schemeClr val="dk1"/>
              </a:solidFill>
              <a:latin typeface="Google Sans"/>
              <a:ea typeface="Google Sans"/>
              <a:cs typeface="Google Sans"/>
              <a:sym typeface="Google Sans"/>
            </a:endParaRPr>
          </a:p>
        </p:txBody>
      </p:sp>
      <p:pic>
        <p:nvPicPr>
          <p:cNvPr id="792" name="Google Shape;792;gcfc951ce8d_1_69"/>
          <p:cNvPicPr preferRelativeResize="0"/>
          <p:nvPr/>
        </p:nvPicPr>
        <p:blipFill>
          <a:blip r:embed="rId3">
            <a:alphaModFix/>
          </a:blip>
          <a:stretch>
            <a:fillRect/>
          </a:stretch>
        </p:blipFill>
        <p:spPr>
          <a:xfrm>
            <a:off x="4993572" y="1493935"/>
            <a:ext cx="3727262" cy="752758"/>
          </a:xfrm>
          <a:prstGeom prst="rect">
            <a:avLst/>
          </a:prstGeom>
          <a:noFill/>
          <a:ln>
            <a:noFill/>
          </a:ln>
        </p:spPr>
      </p:pic>
      <p:pic>
        <p:nvPicPr>
          <p:cNvPr id="793" name="Google Shape;793;gcfc951ce8d_1_69"/>
          <p:cNvPicPr preferRelativeResize="0"/>
          <p:nvPr/>
        </p:nvPicPr>
        <p:blipFill>
          <a:blip r:embed="rId4">
            <a:alphaModFix/>
          </a:blip>
          <a:stretch>
            <a:fillRect/>
          </a:stretch>
        </p:blipFill>
        <p:spPr>
          <a:xfrm>
            <a:off x="5064057" y="2856764"/>
            <a:ext cx="3464869" cy="1106973"/>
          </a:xfrm>
          <a:prstGeom prst="rect">
            <a:avLst/>
          </a:prstGeom>
          <a:noFill/>
          <a:ln>
            <a:noFill/>
          </a:ln>
        </p:spPr>
      </p:pic>
      <p:pic>
        <p:nvPicPr>
          <p:cNvPr id="794" name="Google Shape;794;gcfc951ce8d_1_69"/>
          <p:cNvPicPr preferRelativeResize="0"/>
          <p:nvPr/>
        </p:nvPicPr>
        <p:blipFill>
          <a:blip r:embed="rId5">
            <a:alphaModFix/>
          </a:blip>
          <a:stretch>
            <a:fillRect/>
          </a:stretch>
        </p:blipFill>
        <p:spPr>
          <a:xfrm>
            <a:off x="4852021" y="2076166"/>
            <a:ext cx="3888928" cy="805248"/>
          </a:xfrm>
          <a:prstGeom prst="rect">
            <a:avLst/>
          </a:prstGeom>
          <a:noFill/>
          <a:ln>
            <a:noFill/>
          </a:ln>
        </p:spPr>
      </p:pic>
      <p:sp>
        <p:nvSpPr>
          <p:cNvPr id="795" name="Google Shape;795;gcfc951ce8d_1_69"/>
          <p:cNvSpPr/>
          <p:nvPr/>
        </p:nvSpPr>
        <p:spPr>
          <a:xfrm>
            <a:off x="4733728" y="1541385"/>
            <a:ext cx="297000" cy="12378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gcfc951ce8d_1_69"/>
          <p:cNvSpPr/>
          <p:nvPr/>
        </p:nvSpPr>
        <p:spPr>
          <a:xfrm>
            <a:off x="4766994" y="2856765"/>
            <a:ext cx="297000" cy="10449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gcfc951ce8d_1_69"/>
          <p:cNvSpPr txBox="1"/>
          <p:nvPr/>
        </p:nvSpPr>
        <p:spPr>
          <a:xfrm>
            <a:off x="7834881" y="2951612"/>
            <a:ext cx="6384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Google Sans"/>
                <a:ea typeface="Google Sans"/>
                <a:cs typeface="Google Sans"/>
                <a:sym typeface="Google Sans"/>
                <a:hlinkClick r:id="rId6"/>
              </a:rPr>
              <a:t>Link</a:t>
            </a:r>
            <a:endParaRPr>
              <a:latin typeface="Google Sans"/>
              <a:ea typeface="Google Sans"/>
              <a:cs typeface="Google Sans"/>
              <a:sym typeface="Google Sans"/>
            </a:endParaRPr>
          </a:p>
        </p:txBody>
      </p:sp>
      <p:pic>
        <p:nvPicPr>
          <p:cNvPr id="798" name="Google Shape;798;gcfc951ce8d_1_69"/>
          <p:cNvPicPr preferRelativeResize="0"/>
          <p:nvPr/>
        </p:nvPicPr>
        <p:blipFill>
          <a:blip r:embed="rId7">
            <a:alphaModFix/>
          </a:blip>
          <a:stretch>
            <a:fillRect/>
          </a:stretch>
        </p:blipFill>
        <p:spPr>
          <a:xfrm>
            <a:off x="5064069" y="4106848"/>
            <a:ext cx="3530157" cy="870652"/>
          </a:xfrm>
          <a:prstGeom prst="rect">
            <a:avLst/>
          </a:prstGeom>
          <a:noFill/>
          <a:ln>
            <a:noFill/>
          </a:ln>
        </p:spPr>
      </p:pic>
      <p:sp>
        <p:nvSpPr>
          <p:cNvPr id="799" name="Google Shape;799;gcfc951ce8d_1_69"/>
          <p:cNvSpPr txBox="1"/>
          <p:nvPr/>
        </p:nvSpPr>
        <p:spPr>
          <a:xfrm>
            <a:off x="7834881" y="4712140"/>
            <a:ext cx="638400" cy="4002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Google Sans"/>
                <a:ea typeface="Google Sans"/>
                <a:cs typeface="Google Sans"/>
                <a:sym typeface="Google Sans"/>
                <a:hlinkClick r:id="rId8"/>
              </a:rPr>
              <a:t>Link</a:t>
            </a:r>
            <a:endParaRPr>
              <a:latin typeface="Google Sans"/>
              <a:ea typeface="Google Sans"/>
              <a:cs typeface="Google Sans"/>
              <a:sym typeface="Google Sans"/>
            </a:endParaRPr>
          </a:p>
        </p:txBody>
      </p:sp>
      <p:sp>
        <p:nvSpPr>
          <p:cNvPr id="800" name="Google Shape;800;gcfc951ce8d_1_69"/>
          <p:cNvSpPr/>
          <p:nvPr/>
        </p:nvSpPr>
        <p:spPr>
          <a:xfrm>
            <a:off x="4840683" y="4030451"/>
            <a:ext cx="297000" cy="1044900"/>
          </a:xfrm>
          <a:prstGeom prst="leftBrace">
            <a:avLst>
              <a:gd fmla="val 50000" name="adj1"/>
              <a:gd fmla="val 50000" name="adj2"/>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gcfc951ce8d_1_69"/>
          <p:cNvSpPr txBox="1"/>
          <p:nvPr/>
        </p:nvSpPr>
        <p:spPr>
          <a:xfrm>
            <a:off x="1389846" y="2702982"/>
            <a:ext cx="3382500" cy="1269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2400">
                <a:solidFill>
                  <a:schemeClr val="dk1"/>
                </a:solidFill>
                <a:latin typeface="Google Sans"/>
                <a:ea typeface="Google Sans"/>
                <a:cs typeface="Google Sans"/>
                <a:sym typeface="Google Sans"/>
              </a:rPr>
              <a:t>Regulations</a:t>
            </a:r>
            <a:endParaRPr b="1" sz="2400">
              <a:solidFill>
                <a:schemeClr val="dk1"/>
              </a:solidFill>
              <a:latin typeface="Google Sans"/>
              <a:ea typeface="Google Sans"/>
              <a:cs typeface="Google Sans"/>
              <a:sym typeface="Google Sans"/>
            </a:endParaRPr>
          </a:p>
          <a:p>
            <a:pPr indent="-311150" lvl="0" marL="457200" rtl="0" algn="l">
              <a:lnSpc>
                <a:spcPct val="115000"/>
              </a:lnSpc>
              <a:spcBef>
                <a:spcPts val="0"/>
              </a:spcBef>
              <a:spcAft>
                <a:spcPts val="0"/>
              </a:spcAft>
              <a:buClr>
                <a:schemeClr val="dk1"/>
              </a:buClr>
              <a:buSzPts val="1300"/>
              <a:buFont typeface="Google Sans"/>
              <a:buChar char="●"/>
            </a:pPr>
            <a:r>
              <a:rPr lang="en-CA" sz="1300">
                <a:solidFill>
                  <a:schemeClr val="dk1"/>
                </a:solidFill>
                <a:latin typeface="Google Sans"/>
                <a:ea typeface="Google Sans"/>
                <a:cs typeface="Google Sans"/>
                <a:sym typeface="Google Sans"/>
              </a:rPr>
              <a:t>Approved by cabinet (Royal Assent by the Governor General)</a:t>
            </a:r>
            <a:endParaRPr sz="1300">
              <a:solidFill>
                <a:schemeClr val="dk1"/>
              </a:solidFill>
              <a:latin typeface="Google Sans"/>
              <a:ea typeface="Google Sans"/>
              <a:cs typeface="Google Sans"/>
              <a:sym typeface="Google Sans"/>
            </a:endParaRPr>
          </a:p>
          <a:p>
            <a:pPr indent="-311150" lvl="0" marL="457200" rtl="0" algn="l">
              <a:lnSpc>
                <a:spcPct val="115000"/>
              </a:lnSpc>
              <a:spcBef>
                <a:spcPts val="0"/>
              </a:spcBef>
              <a:spcAft>
                <a:spcPts val="0"/>
              </a:spcAft>
              <a:buClr>
                <a:schemeClr val="dk1"/>
              </a:buClr>
              <a:buSzPts val="1300"/>
              <a:buFont typeface="Google Sans"/>
              <a:buChar char="●"/>
            </a:pPr>
            <a:r>
              <a:rPr lang="en-CA" sz="1300">
                <a:solidFill>
                  <a:schemeClr val="dk1"/>
                </a:solidFill>
                <a:latin typeface="Google Sans"/>
                <a:ea typeface="Google Sans"/>
                <a:cs typeface="Google Sans"/>
                <a:sym typeface="Google Sans"/>
              </a:rPr>
              <a:t>Clarifies Act</a:t>
            </a:r>
            <a:endParaRPr sz="1300">
              <a:solidFill>
                <a:schemeClr val="dk1"/>
              </a:solidFill>
              <a:latin typeface="Google Sans"/>
              <a:ea typeface="Google Sans"/>
              <a:cs typeface="Google Sans"/>
              <a:sym typeface="Google Sans"/>
            </a:endParaRPr>
          </a:p>
        </p:txBody>
      </p:sp>
      <p:sp>
        <p:nvSpPr>
          <p:cNvPr id="802" name="Google Shape;802;gcfc951ce8d_1_69"/>
          <p:cNvSpPr txBox="1"/>
          <p:nvPr/>
        </p:nvSpPr>
        <p:spPr>
          <a:xfrm>
            <a:off x="1389849" y="4030450"/>
            <a:ext cx="3530100" cy="1039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2400">
                <a:solidFill>
                  <a:schemeClr val="dk1"/>
                </a:solidFill>
                <a:latin typeface="Google Sans"/>
                <a:ea typeface="Google Sans"/>
                <a:cs typeface="Google Sans"/>
                <a:sym typeface="Google Sans"/>
              </a:rPr>
              <a:t>Policies</a:t>
            </a:r>
            <a:endParaRPr b="1" sz="2400">
              <a:solidFill>
                <a:schemeClr val="dk1"/>
              </a:solidFill>
              <a:latin typeface="Google Sans"/>
              <a:ea typeface="Google Sans"/>
              <a:cs typeface="Google Sans"/>
              <a:sym typeface="Google Sans"/>
            </a:endParaRPr>
          </a:p>
          <a:p>
            <a:pPr indent="-311150" lvl="0" marL="457200" rtl="0" algn="l">
              <a:lnSpc>
                <a:spcPct val="115000"/>
              </a:lnSpc>
              <a:spcBef>
                <a:spcPts val="0"/>
              </a:spcBef>
              <a:spcAft>
                <a:spcPts val="0"/>
              </a:spcAft>
              <a:buClr>
                <a:schemeClr val="dk1"/>
              </a:buClr>
              <a:buSzPts val="1300"/>
              <a:buFont typeface="Google Sans"/>
              <a:buChar char="●"/>
            </a:pPr>
            <a:r>
              <a:rPr lang="en-CA" sz="1300">
                <a:solidFill>
                  <a:schemeClr val="dk1"/>
                </a:solidFill>
                <a:latin typeface="Google Sans"/>
                <a:ea typeface="Google Sans"/>
                <a:cs typeface="Google Sans"/>
                <a:sym typeface="Google Sans"/>
              </a:rPr>
              <a:t>Issued by senior bureaucrats</a:t>
            </a:r>
            <a:endParaRPr sz="1300">
              <a:solidFill>
                <a:schemeClr val="dk1"/>
              </a:solidFill>
              <a:latin typeface="Google Sans"/>
              <a:ea typeface="Google Sans"/>
              <a:cs typeface="Google Sans"/>
              <a:sym typeface="Google Sans"/>
            </a:endParaRPr>
          </a:p>
          <a:p>
            <a:pPr indent="-311150" lvl="0" marL="457200" rtl="0" algn="l">
              <a:lnSpc>
                <a:spcPct val="115000"/>
              </a:lnSpc>
              <a:spcBef>
                <a:spcPts val="0"/>
              </a:spcBef>
              <a:spcAft>
                <a:spcPts val="0"/>
              </a:spcAft>
              <a:buClr>
                <a:schemeClr val="dk1"/>
              </a:buClr>
              <a:buSzPts val="1300"/>
              <a:buFont typeface="Google Sans"/>
              <a:buChar char="●"/>
            </a:pPr>
            <a:r>
              <a:rPr lang="en-CA" sz="1300">
                <a:solidFill>
                  <a:schemeClr val="dk1"/>
                </a:solidFill>
                <a:latin typeface="Google Sans"/>
                <a:ea typeface="Google Sans"/>
                <a:cs typeface="Google Sans"/>
                <a:sym typeface="Google Sans"/>
              </a:rPr>
              <a:t>Define operations for staff</a:t>
            </a:r>
            <a:endParaRPr sz="1300">
              <a:solidFill>
                <a:schemeClr val="dk1"/>
              </a:solidFill>
              <a:latin typeface="Google Sans"/>
              <a:ea typeface="Google Sans"/>
              <a:cs typeface="Google Sans"/>
              <a:sym typeface="Google Sans"/>
            </a:endParaRPr>
          </a:p>
        </p:txBody>
      </p:sp>
      <p:sp>
        <p:nvSpPr>
          <p:cNvPr id="803" name="Google Shape;803;gcfc951ce8d_1_69"/>
          <p:cNvSpPr/>
          <p:nvPr/>
        </p:nvSpPr>
        <p:spPr>
          <a:xfrm rot="5400000">
            <a:off x="-995575" y="2723900"/>
            <a:ext cx="3527400" cy="1065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gcfc951ce8d_1_69"/>
          <p:cNvSpPr txBox="1"/>
          <p:nvPr/>
        </p:nvSpPr>
        <p:spPr>
          <a:xfrm rot="-5400000">
            <a:off x="-1829497" y="2192630"/>
            <a:ext cx="5202900" cy="33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000">
                <a:solidFill>
                  <a:schemeClr val="dk1"/>
                </a:solidFill>
                <a:latin typeface="Helvetica Neue"/>
                <a:ea typeface="Helvetica Neue"/>
                <a:cs typeface="Helvetica Neue"/>
                <a:sym typeface="Helvetica Neue"/>
              </a:rPr>
              <a:t>more likely to be used by practitioners on specific projects</a:t>
            </a:r>
            <a:endParaRPr sz="300">
              <a:solidFill>
                <a:schemeClr val="dk1"/>
              </a:solidFill>
              <a:latin typeface="Helvetica Neue"/>
              <a:ea typeface="Helvetica Neue"/>
              <a:cs typeface="Helvetica Neue"/>
              <a:sym typeface="Helvetica Neue"/>
            </a:endParaRPr>
          </a:p>
        </p:txBody>
      </p:sp>
      <p:sp>
        <p:nvSpPr>
          <p:cNvPr id="805" name="Google Shape;805;gcfc951ce8d_1_69"/>
          <p:cNvSpPr txBox="1"/>
          <p:nvPr/>
        </p:nvSpPr>
        <p:spPr>
          <a:xfrm>
            <a:off x="6695700" y="6505450"/>
            <a:ext cx="2533500" cy="6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rgbClr val="FF9900"/>
                </a:solidFill>
                <a:latin typeface="Helvetica Neue"/>
                <a:ea typeface="Helvetica Neue"/>
                <a:cs typeface="Helvetica Neue"/>
                <a:sym typeface="Helvetica Neue"/>
                <a:hlinkClick r:id="rId9">
                  <a:extLst>
                    <a:ext uri="{A12FA001-AC4F-418D-AE19-62706E023703}">
                      <ahyp:hlinkClr val="tx"/>
                    </a:ext>
                  </a:extLst>
                </a:hlinkClick>
              </a:rPr>
              <a:t>https://www.justice.gc.ca/eng/laws-lois/index.html</a:t>
            </a:r>
            <a:r>
              <a:rPr lang="en-CA">
                <a:solidFill>
                  <a:srgbClr val="FF9900"/>
                </a:solidFill>
                <a:latin typeface="Helvetica Neue"/>
                <a:ea typeface="Helvetica Neue"/>
                <a:cs typeface="Helvetica Neue"/>
                <a:sym typeface="Helvetica Neue"/>
              </a:rPr>
              <a:t> </a:t>
            </a:r>
            <a:endParaRPr>
              <a:solidFill>
                <a:srgbClr val="FF9900"/>
              </a:solidFill>
              <a:latin typeface="Helvetica Neue"/>
              <a:ea typeface="Helvetica Neue"/>
              <a:cs typeface="Helvetica Neue"/>
              <a:sym typeface="Helvetica Neue"/>
            </a:endParaRPr>
          </a:p>
        </p:txBody>
      </p:sp>
      <p:pic>
        <p:nvPicPr>
          <p:cNvPr id="806" name="Google Shape;806;gcfc951ce8d_1_69"/>
          <p:cNvPicPr preferRelativeResize="0"/>
          <p:nvPr/>
        </p:nvPicPr>
        <p:blipFill>
          <a:blip r:embed="rId10">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807" name="Google Shape;807;gcfc951ce8d_1_69"/>
          <p:cNvSpPr/>
          <p:nvPr/>
        </p:nvSpPr>
        <p:spPr>
          <a:xfrm>
            <a:off x="5590050" y="590625"/>
            <a:ext cx="1330500" cy="3555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08" name="Google Shape;808;gcfc951ce8d_1_69"/>
          <p:cNvPicPr preferRelativeResize="0"/>
          <p:nvPr/>
        </p:nvPicPr>
        <p:blipFill>
          <a:blip r:embed="rId11">
            <a:alphaModFix/>
          </a:blip>
          <a:stretch>
            <a:fillRect/>
          </a:stretch>
        </p:blipFill>
        <p:spPr>
          <a:xfrm>
            <a:off x="7714413" y="859750"/>
            <a:ext cx="1133787" cy="69830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gcfc951ce8d_1_88"/>
          <p:cNvSpPr txBox="1"/>
          <p:nvPr>
            <p:ph type="ctrTitle"/>
          </p:nvPr>
        </p:nvSpPr>
        <p:spPr>
          <a:xfrm>
            <a:off x="724975" y="543200"/>
            <a:ext cx="4650600" cy="577500"/>
          </a:xfrm>
          <a:prstGeom prst="rect">
            <a:avLst/>
          </a:prstGeom>
        </p:spPr>
        <p:txBody>
          <a:bodyPr anchorCtr="0" anchor="b" bIns="34275" lIns="68575" spcFirstLastPara="1" rIns="68575" wrap="square" tIns="34275">
            <a:noAutofit/>
          </a:bodyPr>
          <a:lstStyle/>
          <a:p>
            <a:pPr indent="0" lvl="0" marL="0" rtl="0" algn="ctr">
              <a:lnSpc>
                <a:spcPct val="115000"/>
              </a:lnSpc>
              <a:spcBef>
                <a:spcPts val="0"/>
              </a:spcBef>
              <a:spcAft>
                <a:spcPts val="0"/>
              </a:spcAft>
              <a:buNone/>
            </a:pPr>
            <a:r>
              <a:rPr b="1" lang="en-CA" sz="2800">
                <a:solidFill>
                  <a:srgbClr val="0070C0"/>
                </a:solidFill>
                <a:latin typeface="Google Sans"/>
                <a:ea typeface="Google Sans"/>
                <a:cs typeface="Google Sans"/>
                <a:sym typeface="Google Sans"/>
              </a:rPr>
              <a:t>Legal Brightspots, mostly at the as Acts/Bills</a:t>
            </a:r>
            <a:endParaRPr b="1" sz="2800">
              <a:solidFill>
                <a:srgbClr val="0070C0"/>
              </a:solidFill>
              <a:latin typeface="Google Sans"/>
              <a:ea typeface="Google Sans"/>
              <a:cs typeface="Google Sans"/>
              <a:sym typeface="Google Sans"/>
            </a:endParaRPr>
          </a:p>
        </p:txBody>
      </p:sp>
      <p:sp>
        <p:nvSpPr>
          <p:cNvPr id="814" name="Google Shape;814;gcfc951ce8d_1_88"/>
          <p:cNvSpPr txBox="1"/>
          <p:nvPr/>
        </p:nvSpPr>
        <p:spPr>
          <a:xfrm>
            <a:off x="1340850" y="4479400"/>
            <a:ext cx="6717900" cy="46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800">
                <a:solidFill>
                  <a:schemeClr val="dk1"/>
                </a:solidFill>
                <a:latin typeface="Google Sans"/>
                <a:ea typeface="Google Sans"/>
                <a:cs typeface="Google Sans"/>
                <a:sym typeface="Google Sans"/>
              </a:rPr>
              <a:t>But ongoing challenges at level of  Regulations and Policies</a:t>
            </a:r>
            <a:endParaRPr sz="1500">
              <a:solidFill>
                <a:schemeClr val="dk1"/>
              </a:solidFill>
              <a:latin typeface="Google Sans"/>
              <a:ea typeface="Google Sans"/>
              <a:cs typeface="Google Sans"/>
              <a:sym typeface="Google Sans"/>
            </a:endParaRPr>
          </a:p>
        </p:txBody>
      </p:sp>
      <p:sp>
        <p:nvSpPr>
          <p:cNvPr id="815" name="Google Shape;815;gcfc951ce8d_1_88"/>
          <p:cNvSpPr txBox="1"/>
          <p:nvPr/>
        </p:nvSpPr>
        <p:spPr>
          <a:xfrm>
            <a:off x="6695700" y="6505450"/>
            <a:ext cx="2533500" cy="615600"/>
          </a:xfrm>
          <a:prstGeom prst="rect">
            <a:avLst/>
          </a:prstGeom>
          <a:noFill/>
          <a:ln cap="flat" cmpd="sng" w="9525">
            <a:solidFill>
              <a:srgbClr val="00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rgbClr val="FF9900"/>
                </a:solidFill>
                <a:latin typeface="Helvetica Neue"/>
                <a:ea typeface="Helvetica Neue"/>
                <a:cs typeface="Helvetica Neue"/>
                <a:sym typeface="Helvetica Neue"/>
                <a:hlinkClick r:id="rId3">
                  <a:extLst>
                    <a:ext uri="{A12FA001-AC4F-418D-AE19-62706E023703}">
                      <ahyp:hlinkClr val="tx"/>
                    </a:ext>
                  </a:extLst>
                </a:hlinkClick>
              </a:rPr>
              <a:t>https://www.justice.gc.ca/eng/laws-lois/index.html</a:t>
            </a:r>
            <a:r>
              <a:rPr lang="en-CA">
                <a:solidFill>
                  <a:srgbClr val="FF9900"/>
                </a:solidFill>
                <a:latin typeface="Helvetica Neue"/>
                <a:ea typeface="Helvetica Neue"/>
                <a:cs typeface="Helvetica Neue"/>
                <a:sym typeface="Helvetica Neue"/>
              </a:rPr>
              <a:t> </a:t>
            </a:r>
            <a:endParaRPr>
              <a:solidFill>
                <a:srgbClr val="FF9900"/>
              </a:solidFill>
              <a:latin typeface="Helvetica Neue"/>
              <a:ea typeface="Helvetica Neue"/>
              <a:cs typeface="Helvetica Neue"/>
              <a:sym typeface="Helvetica Neue"/>
            </a:endParaRPr>
          </a:p>
        </p:txBody>
      </p:sp>
      <p:pic>
        <p:nvPicPr>
          <p:cNvPr id="816" name="Google Shape;816;gcfc951ce8d_1_88"/>
          <p:cNvPicPr preferRelativeResize="0"/>
          <p:nvPr/>
        </p:nvPicPr>
        <p:blipFill>
          <a:blip r:embed="rId4">
            <a:alphaModFix/>
          </a:blip>
          <a:stretch>
            <a:fillRect/>
          </a:stretch>
        </p:blipFill>
        <p:spPr>
          <a:xfrm>
            <a:off x="608025" y="4330163"/>
            <a:ext cx="643775" cy="610928"/>
          </a:xfrm>
          <a:prstGeom prst="rect">
            <a:avLst/>
          </a:prstGeom>
          <a:noFill/>
          <a:ln>
            <a:noFill/>
          </a:ln>
        </p:spPr>
      </p:pic>
      <p:pic>
        <p:nvPicPr>
          <p:cNvPr id="817" name="Google Shape;817;gcfc951ce8d_1_88"/>
          <p:cNvPicPr preferRelativeResize="0"/>
          <p:nvPr/>
        </p:nvPicPr>
        <p:blipFill>
          <a:blip r:embed="rId5">
            <a:alphaModFix/>
          </a:blip>
          <a:stretch>
            <a:fillRect/>
          </a:stretch>
        </p:blipFill>
        <p:spPr>
          <a:xfrm>
            <a:off x="255250" y="745054"/>
            <a:ext cx="950275" cy="955146"/>
          </a:xfrm>
          <a:prstGeom prst="rect">
            <a:avLst/>
          </a:prstGeom>
          <a:noFill/>
          <a:ln>
            <a:noFill/>
          </a:ln>
        </p:spPr>
      </p:pic>
      <p:sp>
        <p:nvSpPr>
          <p:cNvPr id="818" name="Google Shape;818;gcfc951ce8d_1_88"/>
          <p:cNvSpPr txBox="1"/>
          <p:nvPr>
            <p:ph idx="1" type="subTitle"/>
          </p:nvPr>
        </p:nvSpPr>
        <p:spPr>
          <a:xfrm>
            <a:off x="-94050" y="1774525"/>
            <a:ext cx="8705700" cy="3543000"/>
          </a:xfrm>
          <a:prstGeom prst="rect">
            <a:avLst/>
          </a:prstGeom>
        </p:spPr>
        <p:txBody>
          <a:bodyPr anchorCtr="0" anchor="t" bIns="34275" lIns="68575" spcFirstLastPara="1" rIns="68575" wrap="square" tIns="34275">
            <a:noAutofit/>
          </a:bodyPr>
          <a:lstStyle/>
          <a:p>
            <a:pPr indent="0" lvl="0" marL="457200" rtl="0" algn="l">
              <a:lnSpc>
                <a:spcPct val="95000"/>
              </a:lnSpc>
              <a:spcBef>
                <a:spcPts val="800"/>
              </a:spcBef>
              <a:spcAft>
                <a:spcPts val="0"/>
              </a:spcAft>
              <a:buNone/>
            </a:pPr>
            <a:r>
              <a:rPr lang="en-CA" sz="1400" u="sng">
                <a:solidFill>
                  <a:schemeClr val="hlink"/>
                </a:solidFill>
                <a:highlight>
                  <a:srgbClr val="FFFFFF"/>
                </a:highlight>
                <a:latin typeface="Google Sans"/>
                <a:ea typeface="Google Sans"/>
                <a:cs typeface="Google Sans"/>
                <a:sym typeface="Google Sans"/>
                <a:hlinkClick r:id="rId6"/>
              </a:rPr>
              <a:t>Bill C-230:</a:t>
            </a:r>
            <a:r>
              <a:rPr lang="en-CA" sz="1400">
                <a:solidFill>
                  <a:srgbClr val="263238"/>
                </a:solidFill>
                <a:highlight>
                  <a:srgbClr val="FFFFFF"/>
                </a:highlight>
                <a:latin typeface="Google Sans"/>
                <a:ea typeface="Google Sans"/>
                <a:cs typeface="Google Sans"/>
                <a:sym typeface="Google Sans"/>
              </a:rPr>
              <a:t> A National Environmental Racism Strategy </a:t>
            </a:r>
            <a:r>
              <a:rPr lang="en-CA" sz="1400">
                <a:solidFill>
                  <a:schemeClr val="accent3"/>
                </a:solidFill>
                <a:highlight>
                  <a:srgbClr val="FFFFFF"/>
                </a:highlight>
                <a:latin typeface="Google Sans"/>
                <a:ea typeface="Google Sans"/>
                <a:cs typeface="Google Sans"/>
                <a:sym typeface="Google Sans"/>
              </a:rPr>
              <a:t>(At the Report Stage - House of Commons)</a:t>
            </a:r>
            <a:endParaRPr sz="1400">
              <a:solidFill>
                <a:schemeClr val="accent3"/>
              </a:solidFill>
              <a:highlight>
                <a:srgbClr val="FFFFFF"/>
              </a:highlight>
              <a:latin typeface="Google Sans"/>
              <a:ea typeface="Google Sans"/>
              <a:cs typeface="Google Sans"/>
              <a:sym typeface="Google Sans"/>
            </a:endParaRPr>
          </a:p>
          <a:p>
            <a:pPr indent="-228600" lvl="0" marL="457200" rtl="0" algn="l">
              <a:lnSpc>
                <a:spcPct val="105000"/>
              </a:lnSpc>
              <a:spcBef>
                <a:spcPts val="2400"/>
              </a:spcBef>
              <a:spcAft>
                <a:spcPts val="0"/>
              </a:spcAft>
              <a:buClr>
                <a:srgbClr val="263238"/>
              </a:buClr>
              <a:buSzPts val="1400"/>
              <a:buFont typeface="Google Sans"/>
              <a:buNone/>
            </a:pPr>
            <a:r>
              <a:rPr lang="en-CA" sz="1400" u="sng">
                <a:solidFill>
                  <a:schemeClr val="hlink"/>
                </a:solidFill>
                <a:highlight>
                  <a:srgbClr val="FFFFFF"/>
                </a:highlight>
                <a:latin typeface="Google Sans"/>
                <a:ea typeface="Google Sans"/>
                <a:cs typeface="Google Sans"/>
                <a:sym typeface="Google Sans"/>
                <a:hlinkClick r:id="rId7"/>
              </a:rPr>
              <a:t>Bill C-28</a:t>
            </a:r>
            <a:r>
              <a:rPr lang="en-CA" sz="1400">
                <a:solidFill>
                  <a:srgbClr val="263238"/>
                </a:solidFill>
                <a:highlight>
                  <a:srgbClr val="FFFFFF"/>
                </a:highlight>
                <a:latin typeface="Google Sans"/>
                <a:ea typeface="Google Sans"/>
                <a:cs typeface="Google Sans"/>
                <a:sym typeface="Google Sans"/>
              </a:rPr>
              <a:t>: to reform the Canadian Environmental Protection Act (CEPA) </a:t>
            </a:r>
            <a:r>
              <a:rPr lang="en-CA" sz="1400">
                <a:solidFill>
                  <a:schemeClr val="accent3"/>
                </a:solidFill>
                <a:highlight>
                  <a:srgbClr val="FFFFFF"/>
                </a:highlight>
                <a:latin typeface="Google Sans"/>
                <a:ea typeface="Google Sans"/>
                <a:cs typeface="Google Sans"/>
                <a:sym typeface="Google Sans"/>
              </a:rPr>
              <a:t>(At the Second Reading Stage - House of Commons)</a:t>
            </a:r>
            <a:r>
              <a:rPr lang="en-CA" sz="1400">
                <a:solidFill>
                  <a:srgbClr val="263238"/>
                </a:solidFill>
                <a:highlight>
                  <a:srgbClr val="FFFFFF"/>
                </a:highlight>
                <a:latin typeface="Google Sans"/>
                <a:ea typeface="Google Sans"/>
                <a:cs typeface="Google Sans"/>
                <a:sym typeface="Google Sans"/>
              </a:rPr>
              <a:t> </a:t>
            </a:r>
            <a:endParaRPr sz="1400">
              <a:solidFill>
                <a:srgbClr val="263238"/>
              </a:solidFill>
              <a:highlight>
                <a:srgbClr val="FFFFFF"/>
              </a:highlight>
              <a:latin typeface="Google Sans"/>
              <a:ea typeface="Google Sans"/>
              <a:cs typeface="Google Sans"/>
              <a:sym typeface="Google Sans"/>
            </a:endParaRPr>
          </a:p>
          <a:p>
            <a:pPr indent="0" lvl="0" marL="457200" rtl="0" algn="l">
              <a:lnSpc>
                <a:spcPct val="95000"/>
              </a:lnSpc>
              <a:spcBef>
                <a:spcPts val="800"/>
              </a:spcBef>
              <a:spcAft>
                <a:spcPts val="0"/>
              </a:spcAft>
              <a:buNone/>
            </a:pPr>
            <a:r>
              <a:rPr lang="en-CA" sz="1400" u="sng">
                <a:solidFill>
                  <a:schemeClr val="hlink"/>
                </a:solidFill>
                <a:highlight>
                  <a:srgbClr val="FFFFFF"/>
                </a:highlight>
                <a:latin typeface="Google Sans"/>
                <a:ea typeface="Google Sans"/>
                <a:cs typeface="Google Sans"/>
                <a:sym typeface="Google Sans"/>
                <a:hlinkClick r:id="rId8"/>
              </a:rPr>
              <a:t>Bill C-15</a:t>
            </a:r>
            <a:r>
              <a:rPr lang="en-CA" sz="1400">
                <a:solidFill>
                  <a:srgbClr val="263238"/>
                </a:solidFill>
                <a:highlight>
                  <a:srgbClr val="FFFFFF"/>
                </a:highlight>
                <a:latin typeface="Google Sans"/>
                <a:ea typeface="Google Sans"/>
                <a:cs typeface="Google Sans"/>
                <a:sym typeface="Google Sans"/>
              </a:rPr>
              <a:t>: The United Nations Declaration on the Rights of Indigenous Peoples Act (UNDRIPA).</a:t>
            </a:r>
            <a:r>
              <a:rPr lang="en-CA" sz="1400">
                <a:solidFill>
                  <a:schemeClr val="accent3"/>
                </a:solidFill>
                <a:highlight>
                  <a:srgbClr val="FFFFFF"/>
                </a:highlight>
                <a:latin typeface="Google Sans"/>
                <a:ea typeface="Google Sans"/>
                <a:cs typeface="Google Sans"/>
                <a:sym typeface="Google Sans"/>
              </a:rPr>
              <a:t> (Became law in Canada in June 16, 2021).</a:t>
            </a:r>
            <a:endParaRPr sz="1400">
              <a:solidFill>
                <a:schemeClr val="accent3"/>
              </a:solidFill>
              <a:highlight>
                <a:srgbClr val="FFFFFF"/>
              </a:highlight>
              <a:latin typeface="Google Sans"/>
              <a:ea typeface="Google Sans"/>
              <a:cs typeface="Google Sans"/>
              <a:sym typeface="Google Sans"/>
            </a:endParaRPr>
          </a:p>
          <a:p>
            <a:pPr indent="0" lvl="0" marL="457200" rtl="0" algn="l">
              <a:lnSpc>
                <a:spcPct val="95000"/>
              </a:lnSpc>
              <a:spcBef>
                <a:spcPts val="1000"/>
              </a:spcBef>
              <a:spcAft>
                <a:spcPts val="0"/>
              </a:spcAft>
              <a:buNone/>
            </a:pPr>
            <a:r>
              <a:rPr lang="en-CA" sz="1400" u="sng">
                <a:solidFill>
                  <a:schemeClr val="hlink"/>
                </a:solidFill>
                <a:highlight>
                  <a:srgbClr val="FFFFFF"/>
                </a:highlight>
                <a:latin typeface="Google Sans"/>
                <a:ea typeface="Google Sans"/>
                <a:cs typeface="Google Sans"/>
                <a:sym typeface="Google Sans"/>
                <a:hlinkClick r:id="rId9"/>
              </a:rPr>
              <a:t>Bill C-41</a:t>
            </a:r>
            <a:r>
              <a:rPr lang="en-CA" sz="1400">
                <a:highlight>
                  <a:srgbClr val="FFFFFF"/>
                </a:highlight>
                <a:latin typeface="Google Sans"/>
                <a:ea typeface="Google Sans"/>
                <a:cs typeface="Google Sans"/>
                <a:sym typeface="Google Sans"/>
              </a:rPr>
              <a:t>: </a:t>
            </a:r>
            <a:r>
              <a:rPr lang="en-CA" sz="1400">
                <a:solidFill>
                  <a:srgbClr val="263238"/>
                </a:solidFill>
                <a:highlight>
                  <a:srgbClr val="FFFFFF"/>
                </a:highlight>
                <a:latin typeface="Google Sans"/>
                <a:ea typeface="Google Sans"/>
                <a:cs typeface="Google Sans"/>
                <a:sym typeface="Google Sans"/>
              </a:rPr>
              <a:t>Declaration on the Rights of Indigenous Peoples Act (DRIPA). </a:t>
            </a:r>
            <a:r>
              <a:rPr lang="en-CA" sz="1400">
                <a:solidFill>
                  <a:schemeClr val="accent3"/>
                </a:solidFill>
                <a:highlight>
                  <a:srgbClr val="FFFFFF"/>
                </a:highlight>
                <a:latin typeface="Google Sans"/>
                <a:ea typeface="Google Sans"/>
                <a:cs typeface="Google Sans"/>
                <a:sym typeface="Google Sans"/>
              </a:rPr>
              <a:t>(Became law in British Columbia in November 28, 2019).</a:t>
            </a:r>
            <a:endParaRPr sz="1400">
              <a:solidFill>
                <a:schemeClr val="accent3"/>
              </a:solidFill>
              <a:highlight>
                <a:srgbClr val="FFFFFF"/>
              </a:highlight>
              <a:latin typeface="Google Sans"/>
              <a:ea typeface="Google Sans"/>
              <a:cs typeface="Google Sans"/>
              <a:sym typeface="Google Sans"/>
            </a:endParaRPr>
          </a:p>
          <a:p>
            <a:pPr indent="0" lvl="0" marL="457200" rtl="0" algn="l">
              <a:lnSpc>
                <a:spcPct val="106782"/>
              </a:lnSpc>
              <a:spcBef>
                <a:spcPts val="1400"/>
              </a:spcBef>
              <a:spcAft>
                <a:spcPts val="1400"/>
              </a:spcAft>
              <a:buNone/>
            </a:pPr>
            <a:r>
              <a:rPr lang="en-CA" sz="1400" u="sng">
                <a:solidFill>
                  <a:schemeClr val="hlink"/>
                </a:solidFill>
                <a:highlight>
                  <a:srgbClr val="FFFFFF"/>
                </a:highlight>
                <a:latin typeface="Google Sans"/>
                <a:ea typeface="Google Sans"/>
                <a:cs typeface="Google Sans"/>
                <a:sym typeface="Google Sans"/>
                <a:hlinkClick r:id="rId10"/>
              </a:rPr>
              <a:t>Bill no. 31</a:t>
            </a:r>
            <a:r>
              <a:rPr lang="en-CA" sz="1400">
                <a:solidFill>
                  <a:srgbClr val="263238"/>
                </a:solidFill>
                <a:highlight>
                  <a:srgbClr val="FFFFFF"/>
                </a:highlight>
                <a:latin typeface="Google Sans"/>
                <a:ea typeface="Google Sans"/>
                <a:cs typeface="Google Sans"/>
                <a:sym typeface="Google Sans"/>
              </a:rPr>
              <a:t>: Redressing Environmental Racism Act in Nova Scotia</a:t>
            </a:r>
            <a:r>
              <a:rPr lang="en-CA" sz="1400">
                <a:solidFill>
                  <a:srgbClr val="888888"/>
                </a:solidFill>
                <a:highlight>
                  <a:srgbClr val="FFFFFF"/>
                </a:highlight>
                <a:latin typeface="Google Sans"/>
                <a:ea typeface="Google Sans"/>
                <a:cs typeface="Google Sans"/>
                <a:sym typeface="Google Sans"/>
              </a:rPr>
              <a:t> (At the First Reading Stage)</a:t>
            </a:r>
            <a:endParaRPr sz="2000">
              <a:solidFill>
                <a:srgbClr val="888888"/>
              </a:solidFill>
              <a:highlight>
                <a:srgbClr val="FFFFFF"/>
              </a:highlight>
              <a:latin typeface="Google Sans"/>
              <a:ea typeface="Google Sans"/>
              <a:cs typeface="Google Sans"/>
              <a:sym typeface="Google Sans"/>
            </a:endParaRPr>
          </a:p>
        </p:txBody>
      </p:sp>
      <p:pic>
        <p:nvPicPr>
          <p:cNvPr id="819" name="Google Shape;819;gcfc951ce8d_1_88"/>
          <p:cNvPicPr preferRelativeResize="0"/>
          <p:nvPr/>
        </p:nvPicPr>
        <p:blipFill>
          <a:blip r:embed="rId11">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820" name="Google Shape;820;gcfc951ce8d_1_88"/>
          <p:cNvSpPr/>
          <p:nvPr/>
        </p:nvSpPr>
        <p:spPr>
          <a:xfrm>
            <a:off x="5590050" y="590625"/>
            <a:ext cx="1330500" cy="3555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gcfc951ce8d_1_196"/>
          <p:cNvSpPr txBox="1"/>
          <p:nvPr>
            <p:ph type="ctrTitle"/>
          </p:nvPr>
        </p:nvSpPr>
        <p:spPr>
          <a:xfrm>
            <a:off x="399200" y="250175"/>
            <a:ext cx="8920500" cy="488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b="1" lang="en-CA" sz="2600">
                <a:solidFill>
                  <a:srgbClr val="0070C0"/>
                </a:solidFill>
                <a:highlight>
                  <a:schemeClr val="lt1"/>
                </a:highlight>
                <a:latin typeface="Google Sans"/>
                <a:ea typeface="Google Sans"/>
                <a:cs typeface="Google Sans"/>
                <a:sym typeface="Google Sans"/>
              </a:rPr>
              <a:t>UNDRIP AND DRIPA (in British Columbia)</a:t>
            </a:r>
            <a:endParaRPr sz="2200">
              <a:solidFill>
                <a:srgbClr val="0070C0"/>
              </a:solidFill>
              <a:highlight>
                <a:schemeClr val="lt1"/>
              </a:highlight>
              <a:latin typeface="Google Sans"/>
              <a:ea typeface="Google Sans"/>
              <a:cs typeface="Google Sans"/>
              <a:sym typeface="Google Sans"/>
            </a:endParaRPr>
          </a:p>
        </p:txBody>
      </p:sp>
      <p:sp>
        <p:nvSpPr>
          <p:cNvPr id="826" name="Google Shape;826;gcfc951ce8d_1_196"/>
          <p:cNvSpPr txBox="1"/>
          <p:nvPr>
            <p:ph type="ctrTitle"/>
          </p:nvPr>
        </p:nvSpPr>
        <p:spPr>
          <a:xfrm>
            <a:off x="399200" y="2315038"/>
            <a:ext cx="4054800" cy="12885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CA" sz="1300">
                <a:highlight>
                  <a:schemeClr val="lt1"/>
                </a:highlight>
                <a:latin typeface="Google Sans"/>
                <a:ea typeface="Google Sans"/>
                <a:cs typeface="Google Sans"/>
                <a:sym typeface="Google Sans"/>
              </a:rPr>
              <a:t>UNDRIP</a:t>
            </a:r>
            <a:r>
              <a:rPr lang="en-CA" sz="1300">
                <a:highlight>
                  <a:schemeClr val="lt1"/>
                </a:highlight>
                <a:latin typeface="Google Sans"/>
                <a:ea typeface="Google Sans"/>
                <a:cs typeface="Google Sans"/>
                <a:sym typeface="Google Sans"/>
              </a:rPr>
              <a:t>: </a:t>
            </a:r>
            <a:endParaRPr sz="1300">
              <a:highlight>
                <a:schemeClr val="lt1"/>
              </a:highlight>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highlight>
                  <a:schemeClr val="lt1"/>
                </a:highlight>
                <a:latin typeface="Google Sans"/>
                <a:ea typeface="Google Sans"/>
                <a:cs typeface="Google Sans"/>
                <a:sym typeface="Google Sans"/>
              </a:rPr>
              <a:t>An international instrument to enshrine the rights that “constitute the minimum standards for the survival, dignity and well-being of the Indigenous peoples of the world.”</a:t>
            </a:r>
            <a:endParaRPr sz="1200">
              <a:highlight>
                <a:schemeClr val="lt1"/>
              </a:highlight>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en-CA" sz="1200">
                <a:highlight>
                  <a:schemeClr val="lt1"/>
                </a:highlight>
                <a:latin typeface="Google Sans"/>
                <a:ea typeface="Google Sans"/>
                <a:cs typeface="Google Sans"/>
                <a:sym typeface="Google Sans"/>
              </a:rPr>
              <a:t>46 articles (from culture to religion to health)</a:t>
            </a:r>
            <a:endParaRPr sz="1200">
              <a:highlight>
                <a:schemeClr val="lt1"/>
              </a:highlight>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en-CA" sz="1200">
                <a:highlight>
                  <a:schemeClr val="lt1"/>
                </a:highlight>
                <a:latin typeface="Google Sans"/>
                <a:ea typeface="Google Sans"/>
                <a:cs typeface="Google Sans"/>
                <a:sym typeface="Google Sans"/>
              </a:rPr>
              <a:t>Adopted by 148 nations, incl. CAN since 2016</a:t>
            </a:r>
            <a:endParaRPr sz="1200">
              <a:highlight>
                <a:schemeClr val="lt1"/>
              </a:highlight>
              <a:latin typeface="Google Sans"/>
              <a:ea typeface="Google Sans"/>
              <a:cs typeface="Google Sans"/>
              <a:sym typeface="Google Sans"/>
            </a:endParaRPr>
          </a:p>
        </p:txBody>
      </p:sp>
      <p:pic>
        <p:nvPicPr>
          <p:cNvPr id="827" name="Google Shape;827;gcfc951ce8d_1_196"/>
          <p:cNvPicPr preferRelativeResize="0"/>
          <p:nvPr/>
        </p:nvPicPr>
        <p:blipFill rotWithShape="1">
          <a:blip r:embed="rId3">
            <a:alphaModFix/>
          </a:blip>
          <a:srcRect b="19156" l="0" r="0" t="4827"/>
          <a:stretch/>
        </p:blipFill>
        <p:spPr>
          <a:xfrm>
            <a:off x="520825" y="842575"/>
            <a:ext cx="3198350" cy="1367575"/>
          </a:xfrm>
          <a:prstGeom prst="rect">
            <a:avLst/>
          </a:prstGeom>
          <a:noFill/>
          <a:ln>
            <a:noFill/>
          </a:ln>
        </p:spPr>
      </p:pic>
      <p:pic>
        <p:nvPicPr>
          <p:cNvPr id="828" name="Google Shape;828;gcfc951ce8d_1_196"/>
          <p:cNvPicPr preferRelativeResize="0"/>
          <p:nvPr/>
        </p:nvPicPr>
        <p:blipFill>
          <a:blip r:embed="rId4">
            <a:alphaModFix/>
          </a:blip>
          <a:stretch>
            <a:fillRect/>
          </a:stretch>
        </p:blipFill>
        <p:spPr>
          <a:xfrm>
            <a:off x="3963221" y="998121"/>
            <a:ext cx="4756250" cy="964925"/>
          </a:xfrm>
          <a:prstGeom prst="rect">
            <a:avLst/>
          </a:prstGeom>
          <a:noFill/>
          <a:ln>
            <a:noFill/>
          </a:ln>
        </p:spPr>
      </p:pic>
      <p:pic>
        <p:nvPicPr>
          <p:cNvPr id="829" name="Google Shape;829;gcfc951ce8d_1_196"/>
          <p:cNvPicPr preferRelativeResize="0"/>
          <p:nvPr/>
        </p:nvPicPr>
        <p:blipFill>
          <a:blip r:embed="rId5">
            <a:alphaModFix/>
          </a:blip>
          <a:stretch>
            <a:fillRect/>
          </a:stretch>
        </p:blipFill>
        <p:spPr>
          <a:xfrm>
            <a:off x="7179750" y="2056175"/>
            <a:ext cx="1419250" cy="153975"/>
          </a:xfrm>
          <a:prstGeom prst="rect">
            <a:avLst/>
          </a:prstGeom>
          <a:noFill/>
          <a:ln>
            <a:noFill/>
          </a:ln>
        </p:spPr>
      </p:pic>
      <p:pic>
        <p:nvPicPr>
          <p:cNvPr id="830" name="Google Shape;830;gcfc951ce8d_1_196"/>
          <p:cNvPicPr preferRelativeResize="0"/>
          <p:nvPr/>
        </p:nvPicPr>
        <p:blipFill>
          <a:blip r:embed="rId6">
            <a:alphaModFix/>
          </a:blip>
          <a:stretch>
            <a:fillRect/>
          </a:stretch>
        </p:blipFill>
        <p:spPr>
          <a:xfrm>
            <a:off x="870838" y="3922500"/>
            <a:ext cx="2498325" cy="1141125"/>
          </a:xfrm>
          <a:prstGeom prst="rect">
            <a:avLst/>
          </a:prstGeom>
          <a:noFill/>
          <a:ln>
            <a:noFill/>
          </a:ln>
        </p:spPr>
      </p:pic>
      <p:sp>
        <p:nvSpPr>
          <p:cNvPr id="831" name="Google Shape;831;gcfc951ce8d_1_196"/>
          <p:cNvSpPr txBox="1"/>
          <p:nvPr>
            <p:ph type="ctrTitle"/>
          </p:nvPr>
        </p:nvSpPr>
        <p:spPr>
          <a:xfrm>
            <a:off x="4702975" y="2419925"/>
            <a:ext cx="4274100" cy="12885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CA" sz="1400">
                <a:highlight>
                  <a:schemeClr val="lt1"/>
                </a:highlight>
                <a:latin typeface="Google Sans"/>
                <a:ea typeface="Google Sans"/>
                <a:cs typeface="Google Sans"/>
                <a:sym typeface="Google Sans"/>
              </a:rPr>
              <a:t>DRIPA</a:t>
            </a:r>
            <a:r>
              <a:rPr lang="en-CA" sz="1400">
                <a:highlight>
                  <a:schemeClr val="lt1"/>
                </a:highlight>
                <a:latin typeface="Google Sans"/>
                <a:ea typeface="Google Sans"/>
                <a:cs typeface="Google Sans"/>
                <a:sym typeface="Google Sans"/>
              </a:rPr>
              <a:t>: </a:t>
            </a:r>
            <a:endParaRPr sz="1400">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Mandates government to bring provincial laws into harmony with the UN Declaration</a:t>
            </a:r>
            <a:endParaRPr sz="1300">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Requires development of action plan </a:t>
            </a:r>
            <a:endParaRPr sz="1300">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Requires regular reporting to the Legislature</a:t>
            </a:r>
            <a:endParaRPr sz="1300">
              <a:highlight>
                <a:schemeClr val="lt1"/>
              </a:highlight>
              <a:latin typeface="Google Sans"/>
              <a:ea typeface="Google Sans"/>
              <a:cs typeface="Google Sans"/>
              <a:sym typeface="Google Sans"/>
            </a:endParaRPr>
          </a:p>
        </p:txBody>
      </p:sp>
      <p:sp>
        <p:nvSpPr>
          <p:cNvPr id="832" name="Google Shape;832;gcfc951ce8d_1_196"/>
          <p:cNvSpPr txBox="1"/>
          <p:nvPr>
            <p:ph type="ctrTitle"/>
          </p:nvPr>
        </p:nvSpPr>
        <p:spPr>
          <a:xfrm>
            <a:off x="4572000" y="3988310"/>
            <a:ext cx="4274100" cy="1009500"/>
          </a:xfrm>
          <a:prstGeom prst="rect">
            <a:avLst/>
          </a:prstGeom>
        </p:spPr>
        <p:txBody>
          <a:bodyPr anchorCtr="0" anchor="t" bIns="34275" lIns="68575" spcFirstLastPara="1" rIns="68575" wrap="square" tIns="34275">
            <a:noAutofit/>
          </a:bodyPr>
          <a:lstStyle/>
          <a:p>
            <a:pPr indent="0" lvl="0" marL="0" rtl="0" algn="ctr">
              <a:lnSpc>
                <a:spcPct val="115000"/>
              </a:lnSpc>
              <a:spcBef>
                <a:spcPts val="0"/>
              </a:spcBef>
              <a:spcAft>
                <a:spcPts val="0"/>
              </a:spcAft>
              <a:buNone/>
            </a:pPr>
            <a:r>
              <a:rPr b="1" lang="en-CA" sz="1200">
                <a:highlight>
                  <a:schemeClr val="lt1"/>
                </a:highlight>
                <a:latin typeface="Google Sans"/>
                <a:ea typeface="Google Sans"/>
                <a:cs typeface="Google Sans"/>
                <a:sym typeface="Google Sans"/>
              </a:rPr>
              <a:t>“By ignoring Indigenous water rights and allocating water based on the colonial system of prior allocation, … the Water Sustainability Act is inconsistent with UNDRIP.” (Gullason, 2018)</a:t>
            </a:r>
            <a:endParaRPr b="1" sz="1100">
              <a:highlight>
                <a:schemeClr val="lt1"/>
              </a:highlight>
              <a:latin typeface="Google Sans"/>
              <a:ea typeface="Google Sans"/>
              <a:cs typeface="Google Sans"/>
              <a:sym typeface="Google Sans"/>
            </a:endParaRPr>
          </a:p>
        </p:txBody>
      </p:sp>
      <p:sp>
        <p:nvSpPr>
          <p:cNvPr id="833" name="Google Shape;833;gcfc951ce8d_1_196"/>
          <p:cNvSpPr/>
          <p:nvPr/>
        </p:nvSpPr>
        <p:spPr>
          <a:xfrm>
            <a:off x="4572000" y="3988300"/>
            <a:ext cx="4274100" cy="9114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7" name="Shape 837"/>
        <p:cNvGrpSpPr/>
        <p:nvPr/>
      </p:nvGrpSpPr>
      <p:grpSpPr>
        <a:xfrm>
          <a:off x="0" y="0"/>
          <a:ext cx="0" cy="0"/>
          <a:chOff x="0" y="0"/>
          <a:chExt cx="0" cy="0"/>
        </a:xfrm>
      </p:grpSpPr>
      <p:sp>
        <p:nvSpPr>
          <p:cNvPr id="838" name="Google Shape;838;gcfc951ce8d_1_179"/>
          <p:cNvSpPr txBox="1"/>
          <p:nvPr>
            <p:ph type="ctrTitle"/>
          </p:nvPr>
        </p:nvSpPr>
        <p:spPr>
          <a:xfrm>
            <a:off x="353225" y="261250"/>
            <a:ext cx="8920500" cy="488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b="1" lang="en-CA" sz="2600">
                <a:solidFill>
                  <a:srgbClr val="0070C0"/>
                </a:solidFill>
                <a:highlight>
                  <a:schemeClr val="lt1"/>
                </a:highlight>
                <a:latin typeface="Google Sans"/>
                <a:ea typeface="Google Sans"/>
                <a:cs typeface="Google Sans"/>
                <a:sym typeface="Google Sans"/>
              </a:rPr>
              <a:t>Water sustainability in British Columbia</a:t>
            </a:r>
            <a:endParaRPr sz="2200">
              <a:solidFill>
                <a:srgbClr val="0070C0"/>
              </a:solidFill>
              <a:highlight>
                <a:schemeClr val="lt1"/>
              </a:highlight>
              <a:latin typeface="Google Sans"/>
              <a:ea typeface="Google Sans"/>
              <a:cs typeface="Google Sans"/>
              <a:sym typeface="Google Sans"/>
            </a:endParaRPr>
          </a:p>
        </p:txBody>
      </p:sp>
      <p:sp>
        <p:nvSpPr>
          <p:cNvPr id="839" name="Google Shape;839;gcfc951ce8d_1_179"/>
          <p:cNvSpPr txBox="1"/>
          <p:nvPr>
            <p:ph type="ctrTitle"/>
          </p:nvPr>
        </p:nvSpPr>
        <p:spPr>
          <a:xfrm>
            <a:off x="353225" y="817263"/>
            <a:ext cx="8920500" cy="488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i="1" lang="en-CA" sz="2100">
                <a:highlight>
                  <a:schemeClr val="lt1"/>
                </a:highlight>
                <a:latin typeface="Google Sans"/>
                <a:ea typeface="Google Sans"/>
                <a:cs typeface="Google Sans"/>
                <a:sym typeface="Google Sans"/>
              </a:rPr>
              <a:t>Water Sustainability Act, 2014</a:t>
            </a:r>
            <a:endParaRPr i="1" sz="2100">
              <a:highlight>
                <a:schemeClr val="lt1"/>
              </a:highlight>
              <a:latin typeface="Google Sans"/>
              <a:ea typeface="Google Sans"/>
              <a:cs typeface="Google Sans"/>
              <a:sym typeface="Google Sans"/>
            </a:endParaRPr>
          </a:p>
        </p:txBody>
      </p:sp>
      <p:pic>
        <p:nvPicPr>
          <p:cNvPr id="840" name="Google Shape;840;gcfc951ce8d_1_179"/>
          <p:cNvPicPr preferRelativeResize="0"/>
          <p:nvPr/>
        </p:nvPicPr>
        <p:blipFill>
          <a:blip r:embed="rId3">
            <a:alphaModFix/>
          </a:blip>
          <a:stretch>
            <a:fillRect/>
          </a:stretch>
        </p:blipFill>
        <p:spPr>
          <a:xfrm>
            <a:off x="4957100" y="749950"/>
            <a:ext cx="3953625" cy="746700"/>
          </a:xfrm>
          <a:prstGeom prst="rect">
            <a:avLst/>
          </a:prstGeom>
          <a:noFill/>
          <a:ln>
            <a:noFill/>
          </a:ln>
        </p:spPr>
      </p:pic>
      <p:pic>
        <p:nvPicPr>
          <p:cNvPr id="841" name="Google Shape;841;gcfc951ce8d_1_179"/>
          <p:cNvPicPr preferRelativeResize="0"/>
          <p:nvPr/>
        </p:nvPicPr>
        <p:blipFill>
          <a:blip r:embed="rId4">
            <a:alphaModFix/>
          </a:blip>
          <a:stretch>
            <a:fillRect/>
          </a:stretch>
        </p:blipFill>
        <p:spPr>
          <a:xfrm>
            <a:off x="7602474" y="1226382"/>
            <a:ext cx="1008881" cy="181070"/>
          </a:xfrm>
          <a:prstGeom prst="rect">
            <a:avLst/>
          </a:prstGeom>
          <a:noFill/>
          <a:ln>
            <a:noFill/>
          </a:ln>
        </p:spPr>
      </p:pic>
      <p:sp>
        <p:nvSpPr>
          <p:cNvPr id="842" name="Google Shape;842;gcfc951ce8d_1_179"/>
          <p:cNvSpPr txBox="1"/>
          <p:nvPr>
            <p:ph type="ctrTitle"/>
          </p:nvPr>
        </p:nvSpPr>
        <p:spPr>
          <a:xfrm>
            <a:off x="3159375" y="1305975"/>
            <a:ext cx="3939300" cy="16116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CA" sz="1700" u="sng">
                <a:highlight>
                  <a:schemeClr val="lt1"/>
                </a:highlight>
                <a:latin typeface="Google Sans"/>
                <a:ea typeface="Google Sans"/>
                <a:cs typeface="Google Sans"/>
                <a:sym typeface="Google Sans"/>
              </a:rPr>
              <a:t>Key elements</a:t>
            </a:r>
            <a:endParaRPr b="1" sz="1700" u="sng">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Environmental flow protections</a:t>
            </a:r>
            <a:endParaRPr sz="1300">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Groundwater licensing</a:t>
            </a:r>
            <a:endParaRPr sz="1300">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Monitoring &amp; planning tools</a:t>
            </a:r>
            <a:endParaRPr sz="1300">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Water objectives</a:t>
            </a:r>
            <a:endParaRPr sz="1300">
              <a:highlight>
                <a:schemeClr val="lt1"/>
              </a:highlight>
              <a:latin typeface="Google Sans"/>
              <a:ea typeface="Google Sans"/>
              <a:cs typeface="Google Sans"/>
              <a:sym typeface="Google Sans"/>
            </a:endParaRPr>
          </a:p>
          <a:p>
            <a:pPr indent="-311150" lvl="0" marL="457200" rtl="0" algn="l">
              <a:lnSpc>
                <a:spcPct val="115000"/>
              </a:lnSpc>
              <a:spcBef>
                <a:spcPts val="0"/>
              </a:spcBef>
              <a:spcAft>
                <a:spcPts val="0"/>
              </a:spcAft>
              <a:buSzPts val="1300"/>
              <a:buFont typeface="Google Sans"/>
              <a:buChar char="●"/>
            </a:pPr>
            <a:r>
              <a:rPr lang="en-CA" sz="1300">
                <a:highlight>
                  <a:schemeClr val="lt1"/>
                </a:highlight>
                <a:latin typeface="Google Sans"/>
                <a:ea typeface="Google Sans"/>
                <a:cs typeface="Google Sans"/>
                <a:sym typeface="Google Sans"/>
              </a:rPr>
              <a:t>Possibility for shared decision making</a:t>
            </a:r>
            <a:endParaRPr sz="1300">
              <a:highlight>
                <a:schemeClr val="lt1"/>
              </a:highlight>
              <a:latin typeface="Google Sans"/>
              <a:ea typeface="Google Sans"/>
              <a:cs typeface="Google Sans"/>
              <a:sym typeface="Google Sans"/>
            </a:endParaRPr>
          </a:p>
        </p:txBody>
      </p:sp>
      <p:pic>
        <p:nvPicPr>
          <p:cNvPr id="843" name="Google Shape;843;gcfc951ce8d_1_179"/>
          <p:cNvPicPr preferRelativeResize="0"/>
          <p:nvPr/>
        </p:nvPicPr>
        <p:blipFill>
          <a:blip r:embed="rId5">
            <a:alphaModFix/>
          </a:blip>
          <a:stretch>
            <a:fillRect/>
          </a:stretch>
        </p:blipFill>
        <p:spPr>
          <a:xfrm>
            <a:off x="267975" y="1503375"/>
            <a:ext cx="2671875" cy="3306900"/>
          </a:xfrm>
          <a:prstGeom prst="rect">
            <a:avLst/>
          </a:prstGeom>
          <a:noFill/>
          <a:ln>
            <a:noFill/>
          </a:ln>
        </p:spPr>
      </p:pic>
      <p:sp>
        <p:nvSpPr>
          <p:cNvPr id="844" name="Google Shape;844;gcfc951ce8d_1_179"/>
          <p:cNvSpPr txBox="1"/>
          <p:nvPr>
            <p:ph type="ctrTitle"/>
          </p:nvPr>
        </p:nvSpPr>
        <p:spPr>
          <a:xfrm>
            <a:off x="3159375" y="2917575"/>
            <a:ext cx="5835300" cy="21582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b="1" lang="en-CA" sz="1300">
                <a:highlight>
                  <a:schemeClr val="lt1"/>
                </a:highlight>
                <a:latin typeface="Google Sans"/>
                <a:ea typeface="Google Sans"/>
                <a:cs typeface="Google Sans"/>
                <a:sym typeface="Google Sans"/>
              </a:rPr>
              <a:t>Water Sustainability Plans (WSPs)</a:t>
            </a:r>
            <a:r>
              <a:rPr lang="en-CA" sz="1300">
                <a:highlight>
                  <a:schemeClr val="lt1"/>
                </a:highlight>
                <a:latin typeface="Google Sans"/>
                <a:ea typeface="Google Sans"/>
                <a:cs typeface="Google Sans"/>
                <a:sym typeface="Google Sans"/>
              </a:rPr>
              <a:t>: Plans that are initiated by the Minister (FLNRORD) to assist in preventing (see below) and can suggest delegated decision making.</a:t>
            </a:r>
            <a:endParaRPr sz="1300">
              <a:highlight>
                <a:schemeClr val="lt1"/>
              </a:highlight>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en-CA" sz="1200">
                <a:highlight>
                  <a:schemeClr val="lt1"/>
                </a:highlight>
                <a:latin typeface="Google Sans"/>
                <a:ea typeface="Google Sans"/>
                <a:cs typeface="Google Sans"/>
                <a:sym typeface="Google Sans"/>
              </a:rPr>
              <a:t>Conflicts between water users</a:t>
            </a:r>
            <a:endParaRPr sz="1200">
              <a:highlight>
                <a:schemeClr val="lt1"/>
              </a:highlight>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en-CA" sz="1200">
                <a:highlight>
                  <a:schemeClr val="lt1"/>
                </a:highlight>
                <a:latin typeface="Google Sans"/>
                <a:ea typeface="Google Sans"/>
                <a:cs typeface="Google Sans"/>
                <a:sym typeface="Google Sans"/>
              </a:rPr>
              <a:t>Risks to water quality</a:t>
            </a:r>
            <a:endParaRPr sz="1200">
              <a:highlight>
                <a:schemeClr val="lt1"/>
              </a:highlight>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en-CA" sz="1200">
                <a:highlight>
                  <a:schemeClr val="lt1"/>
                </a:highlight>
                <a:latin typeface="Google Sans"/>
                <a:ea typeface="Google Sans"/>
                <a:cs typeface="Google Sans"/>
                <a:sym typeface="Google Sans"/>
              </a:rPr>
              <a:t>Risks to aquatic ecosystem health</a:t>
            </a:r>
            <a:endParaRPr sz="1200">
              <a:highlight>
                <a:schemeClr val="lt1"/>
              </a:highlight>
              <a:latin typeface="Google Sans"/>
              <a:ea typeface="Google Sans"/>
              <a:cs typeface="Google Sans"/>
              <a:sym typeface="Google Sans"/>
            </a:endParaRPr>
          </a:p>
          <a:p>
            <a:pPr indent="-304800" lvl="0" marL="457200" rtl="0" algn="l">
              <a:lnSpc>
                <a:spcPct val="115000"/>
              </a:lnSpc>
              <a:spcBef>
                <a:spcPts val="0"/>
              </a:spcBef>
              <a:spcAft>
                <a:spcPts val="0"/>
              </a:spcAft>
              <a:buSzPts val="1200"/>
              <a:buFont typeface="Google Sans"/>
              <a:buChar char="●"/>
            </a:pPr>
            <a:r>
              <a:rPr lang="en-CA" sz="1200">
                <a:highlight>
                  <a:schemeClr val="lt1"/>
                </a:highlight>
                <a:latin typeface="Google Sans"/>
                <a:ea typeface="Google Sans"/>
                <a:cs typeface="Google Sans"/>
                <a:sym typeface="Google Sans"/>
              </a:rPr>
              <a:t>Restoration measures </a:t>
            </a:r>
            <a:endParaRPr sz="1200">
              <a:highlight>
                <a:schemeClr val="lt1"/>
              </a:highlight>
              <a:latin typeface="Google Sans"/>
              <a:ea typeface="Google Sans"/>
              <a:cs typeface="Google Sans"/>
              <a:sym typeface="Google Sans"/>
            </a:endParaRPr>
          </a:p>
          <a:p>
            <a:pPr indent="0" lvl="0" marL="0" rtl="0" algn="l">
              <a:lnSpc>
                <a:spcPct val="115000"/>
              </a:lnSpc>
              <a:spcBef>
                <a:spcPts val="0"/>
              </a:spcBef>
              <a:spcAft>
                <a:spcPts val="0"/>
              </a:spcAft>
              <a:buNone/>
            </a:pPr>
            <a:r>
              <a:rPr b="1" lang="en-CA" sz="1400">
                <a:highlight>
                  <a:schemeClr val="lt1"/>
                </a:highlight>
                <a:latin typeface="Google Sans"/>
                <a:ea typeface="Google Sans"/>
                <a:cs typeface="Google Sans"/>
                <a:sym typeface="Google Sans"/>
              </a:rPr>
              <a:t>Water Objectives</a:t>
            </a:r>
            <a:r>
              <a:rPr lang="en-CA" sz="1400">
                <a:highlight>
                  <a:schemeClr val="lt1"/>
                </a:highlight>
                <a:latin typeface="Google Sans"/>
                <a:ea typeface="Google Sans"/>
                <a:cs typeface="Google Sans"/>
                <a:sym typeface="Google Sans"/>
              </a:rPr>
              <a:t>: </a:t>
            </a:r>
            <a:r>
              <a:rPr lang="en-CA" sz="1300">
                <a:highlight>
                  <a:schemeClr val="lt1"/>
                </a:highlight>
                <a:latin typeface="Google Sans"/>
                <a:ea typeface="Google Sans"/>
                <a:cs typeface="Google Sans"/>
                <a:sym typeface="Google Sans"/>
              </a:rPr>
              <a:t>Specific place-based (watershed, stream, aquifer, etc.) water objectives, proposed by WSPs, and enforced by regulation. </a:t>
            </a:r>
            <a:endParaRPr sz="800">
              <a:highlight>
                <a:schemeClr val="lt1"/>
              </a:highlight>
              <a:latin typeface="Google Sans"/>
              <a:ea typeface="Google Sans"/>
              <a:cs typeface="Google Sans"/>
              <a:sym typeface="Google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cfc951ce8d_1_189"/>
          <p:cNvSpPr txBox="1"/>
          <p:nvPr>
            <p:ph type="ctrTitle"/>
          </p:nvPr>
        </p:nvSpPr>
        <p:spPr>
          <a:xfrm>
            <a:off x="223500" y="211550"/>
            <a:ext cx="8920500" cy="7806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None/>
            </a:pPr>
            <a:r>
              <a:rPr b="1" lang="en-CA" sz="2500">
                <a:solidFill>
                  <a:srgbClr val="0070C0"/>
                </a:solidFill>
                <a:highlight>
                  <a:schemeClr val="lt1"/>
                </a:highlight>
                <a:latin typeface="Google Sans"/>
                <a:ea typeface="Google Sans"/>
                <a:cs typeface="Google Sans"/>
                <a:sym typeface="Google Sans"/>
              </a:rPr>
              <a:t>But implementation of the Water Sustainability Act has been slow and partial </a:t>
            </a:r>
            <a:endParaRPr sz="2500">
              <a:solidFill>
                <a:srgbClr val="0070C0"/>
              </a:solidFill>
              <a:highlight>
                <a:schemeClr val="lt1"/>
              </a:highlight>
              <a:latin typeface="Google Sans"/>
              <a:ea typeface="Google Sans"/>
              <a:cs typeface="Google Sans"/>
              <a:sym typeface="Google Sans"/>
            </a:endParaRPr>
          </a:p>
        </p:txBody>
      </p:sp>
      <p:sp>
        <p:nvSpPr>
          <p:cNvPr id="850" name="Google Shape;850;gcfc951ce8d_1_189"/>
          <p:cNvSpPr txBox="1"/>
          <p:nvPr>
            <p:ph type="ctrTitle"/>
          </p:nvPr>
        </p:nvSpPr>
        <p:spPr>
          <a:xfrm>
            <a:off x="3808800" y="897775"/>
            <a:ext cx="5058900" cy="3902400"/>
          </a:xfrm>
          <a:prstGeom prst="rect">
            <a:avLst/>
          </a:prstGeom>
        </p:spPr>
        <p:txBody>
          <a:bodyPr anchorCtr="0" anchor="t" bIns="34275" lIns="68575" spcFirstLastPara="1" rIns="68575" wrap="square" tIns="34275">
            <a:noAutofit/>
          </a:bodyPr>
          <a:lstStyle/>
          <a:p>
            <a:pPr indent="0" lvl="0" marL="0" rtl="0" algn="l">
              <a:lnSpc>
                <a:spcPct val="115000"/>
              </a:lnSpc>
              <a:spcBef>
                <a:spcPts val="0"/>
              </a:spcBef>
              <a:spcAft>
                <a:spcPts val="0"/>
              </a:spcAft>
              <a:buNone/>
            </a:pPr>
            <a:r>
              <a:rPr lang="en-CA" sz="1200">
                <a:highlight>
                  <a:schemeClr val="lt1"/>
                </a:highlight>
                <a:latin typeface="Google Sans"/>
                <a:ea typeface="Google Sans"/>
                <a:cs typeface="Google Sans"/>
                <a:sym typeface="Google Sans"/>
              </a:rPr>
              <a:t>“No water sustainability plans have been started; no water objectives have been set; water licence holders still do not have to account for their water use; and groundwater licensing is superficially underway as timelines drag out.” </a:t>
            </a:r>
            <a:br>
              <a:rPr lang="en-CA" sz="1200">
                <a:highlight>
                  <a:schemeClr val="lt1"/>
                </a:highlight>
                <a:latin typeface="Google Sans"/>
                <a:ea typeface="Google Sans"/>
                <a:cs typeface="Google Sans"/>
                <a:sym typeface="Google Sans"/>
              </a:rPr>
            </a:br>
            <a:endParaRPr sz="1200">
              <a:highlight>
                <a:schemeClr val="lt1"/>
              </a:highlight>
              <a:latin typeface="Google Sans"/>
              <a:ea typeface="Google Sans"/>
              <a:cs typeface="Google Sans"/>
              <a:sym typeface="Google Sans"/>
            </a:endParaRPr>
          </a:p>
          <a:p>
            <a:pPr indent="0" lvl="0" marL="0" rtl="0" algn="l">
              <a:lnSpc>
                <a:spcPct val="115000"/>
              </a:lnSpc>
              <a:spcBef>
                <a:spcPts val="0"/>
              </a:spcBef>
              <a:spcAft>
                <a:spcPts val="0"/>
              </a:spcAft>
              <a:buNone/>
            </a:pPr>
            <a:r>
              <a:rPr lang="en-CA" sz="1200">
                <a:highlight>
                  <a:schemeClr val="lt1"/>
                </a:highlight>
                <a:latin typeface="Google Sans"/>
                <a:ea typeface="Google Sans"/>
                <a:cs typeface="Google Sans"/>
                <a:sym typeface="Google Sans"/>
              </a:rPr>
              <a:t>Inadequate flows for fish are only getting worse in water-stressed parts of the province, big industrial users are permitted to extract water at virtually no cost, and boil-water advisories are far too frequent. Communities are feeling water insecure and concerns are mounting.”</a:t>
            </a:r>
            <a:endParaRPr sz="1200">
              <a:highlight>
                <a:schemeClr val="lt1"/>
              </a:highlight>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400">
              <a:highlight>
                <a:schemeClr val="lt1"/>
              </a:highlight>
              <a:latin typeface="Google Sans"/>
              <a:ea typeface="Google Sans"/>
              <a:cs typeface="Google Sans"/>
              <a:sym typeface="Google Sans"/>
            </a:endParaRPr>
          </a:p>
          <a:p>
            <a:pPr indent="0" lvl="0" marL="0" rtl="0" algn="l">
              <a:lnSpc>
                <a:spcPct val="115000"/>
              </a:lnSpc>
              <a:spcBef>
                <a:spcPts val="0"/>
              </a:spcBef>
              <a:spcAft>
                <a:spcPts val="0"/>
              </a:spcAft>
              <a:buNone/>
            </a:pPr>
            <a:r>
              <a:rPr b="1" lang="en-CA" sz="1400">
                <a:highlight>
                  <a:schemeClr val="lt1"/>
                </a:highlight>
                <a:latin typeface="Google Sans"/>
                <a:ea typeface="Google Sans"/>
                <a:cs typeface="Google Sans"/>
                <a:sym typeface="Google Sans"/>
              </a:rPr>
              <a:t>Important next steps:</a:t>
            </a:r>
            <a:endParaRPr b="1" sz="1400">
              <a:highlight>
                <a:schemeClr val="lt1"/>
              </a:highlight>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sz="1400">
                <a:highlight>
                  <a:schemeClr val="lt1"/>
                </a:highlight>
                <a:latin typeface="Google Sans"/>
                <a:ea typeface="Google Sans"/>
                <a:cs typeface="Google Sans"/>
                <a:sym typeface="Google Sans"/>
              </a:rPr>
              <a:t>Must bring WSA inline with UNDRIP</a:t>
            </a:r>
            <a:endParaRPr sz="1400">
              <a:highlight>
                <a:schemeClr val="lt1"/>
              </a:highlight>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sz="1400">
                <a:highlight>
                  <a:schemeClr val="lt1"/>
                </a:highlight>
                <a:latin typeface="Google Sans"/>
                <a:ea typeface="Google Sans"/>
                <a:cs typeface="Google Sans"/>
                <a:sym typeface="Google Sans"/>
              </a:rPr>
              <a:t>WSA must be actively deployed to solve the water problems communities are experiencing</a:t>
            </a:r>
            <a:endParaRPr sz="1400">
              <a:highlight>
                <a:schemeClr val="lt1"/>
              </a:highlight>
              <a:latin typeface="Google Sans"/>
              <a:ea typeface="Google Sans"/>
              <a:cs typeface="Google Sans"/>
              <a:sym typeface="Google Sans"/>
            </a:endParaRPr>
          </a:p>
          <a:p>
            <a:pPr indent="-317500" lvl="0" marL="457200" rtl="0" algn="l">
              <a:lnSpc>
                <a:spcPct val="115000"/>
              </a:lnSpc>
              <a:spcBef>
                <a:spcPts val="0"/>
              </a:spcBef>
              <a:spcAft>
                <a:spcPts val="0"/>
              </a:spcAft>
              <a:buSzPts val="1400"/>
              <a:buFont typeface="Google Sans"/>
              <a:buChar char="●"/>
            </a:pPr>
            <a:r>
              <a:rPr lang="en-CA" sz="1400">
                <a:highlight>
                  <a:schemeClr val="lt1"/>
                </a:highlight>
                <a:latin typeface="Google Sans"/>
                <a:ea typeface="Google Sans"/>
                <a:cs typeface="Google Sans"/>
                <a:sym typeface="Google Sans"/>
              </a:rPr>
              <a:t>Develop a permanent, sustainable Watershed Security Fund supports First Nations, communities, and local governments</a:t>
            </a:r>
            <a:endParaRPr sz="1400">
              <a:highlight>
                <a:schemeClr val="lt1"/>
              </a:highlight>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b="1" sz="1400">
              <a:highlight>
                <a:schemeClr val="lt1"/>
              </a:highlight>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800">
              <a:highlight>
                <a:schemeClr val="lt1"/>
              </a:highlight>
              <a:latin typeface="Google Sans"/>
              <a:ea typeface="Google Sans"/>
              <a:cs typeface="Google Sans"/>
              <a:sym typeface="Google Sans"/>
            </a:endParaRPr>
          </a:p>
        </p:txBody>
      </p:sp>
      <p:pic>
        <p:nvPicPr>
          <p:cNvPr id="851" name="Google Shape;851;gcfc951ce8d_1_189"/>
          <p:cNvPicPr preferRelativeResize="0"/>
          <p:nvPr/>
        </p:nvPicPr>
        <p:blipFill>
          <a:blip r:embed="rId3">
            <a:alphaModFix/>
          </a:blip>
          <a:stretch>
            <a:fillRect/>
          </a:stretch>
        </p:blipFill>
        <p:spPr>
          <a:xfrm>
            <a:off x="261650" y="1581650"/>
            <a:ext cx="3430825" cy="2225150"/>
          </a:xfrm>
          <a:prstGeom prst="rect">
            <a:avLst/>
          </a:prstGeom>
          <a:noFill/>
          <a:ln>
            <a:noFill/>
          </a:ln>
        </p:spPr>
      </p:pic>
      <p:sp>
        <p:nvSpPr>
          <p:cNvPr id="852" name="Google Shape;852;gcfc951ce8d_1_189"/>
          <p:cNvSpPr txBox="1"/>
          <p:nvPr/>
        </p:nvSpPr>
        <p:spPr>
          <a:xfrm>
            <a:off x="192800" y="4872700"/>
            <a:ext cx="54930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700" u="sng">
                <a:solidFill>
                  <a:schemeClr val="hlink"/>
                </a:solidFill>
                <a:hlinkClick r:id="rId4"/>
              </a:rPr>
              <a:t>https://theprovince.com/opinion/oliver-brandes-deborah-curran-aaron-hill-rosie-simms-and-coree-tull-waiting-for-water-leadership</a:t>
            </a:r>
            <a:r>
              <a:rPr lang="en-CA" sz="700"/>
              <a:t> </a:t>
            </a:r>
            <a:endParaRPr sz="700"/>
          </a:p>
        </p:txBody>
      </p:sp>
      <p:sp>
        <p:nvSpPr>
          <p:cNvPr id="853" name="Google Shape;853;gcfc951ce8d_1_189"/>
          <p:cNvSpPr/>
          <p:nvPr/>
        </p:nvSpPr>
        <p:spPr>
          <a:xfrm>
            <a:off x="3808800" y="3056800"/>
            <a:ext cx="5058900" cy="1743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7" name="Shape 857"/>
        <p:cNvGrpSpPr/>
        <p:nvPr/>
      </p:nvGrpSpPr>
      <p:grpSpPr>
        <a:xfrm>
          <a:off x="0" y="0"/>
          <a:ext cx="0" cy="0"/>
          <a:chOff x="0" y="0"/>
          <a:chExt cx="0" cy="0"/>
        </a:xfrm>
      </p:grpSpPr>
      <p:sp>
        <p:nvSpPr>
          <p:cNvPr id="858" name="Google Shape;858;g106b85df338_0_93"/>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859" name="Google Shape;859;g106b85df338_0_93"/>
          <p:cNvSpPr txBox="1"/>
          <p:nvPr>
            <p:ph type="ctrTitle"/>
          </p:nvPr>
        </p:nvSpPr>
        <p:spPr>
          <a:xfrm>
            <a:off x="429900" y="203288"/>
            <a:ext cx="4258500" cy="1284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2200">
                <a:solidFill>
                  <a:schemeClr val="hlink"/>
                </a:solidFill>
                <a:uFill>
                  <a:noFill/>
                </a:uFill>
                <a:latin typeface="Google Sans"/>
                <a:ea typeface="Google Sans"/>
                <a:cs typeface="Google Sans"/>
                <a:sym typeface="Google Sans"/>
                <a:hlinkClick r:id="rId3"/>
              </a:rPr>
              <a:t>Reconciliation</a:t>
            </a:r>
            <a:r>
              <a:rPr b="1" lang="en-CA" sz="2200">
                <a:solidFill>
                  <a:schemeClr val="hlink"/>
                </a:solidFill>
                <a:uFill>
                  <a:noFill/>
                </a:uFill>
                <a:latin typeface="Google Sans"/>
                <a:ea typeface="Google Sans"/>
                <a:cs typeface="Google Sans"/>
                <a:sym typeface="Google Sans"/>
                <a:hlinkClick r:id="rId4"/>
              </a:rPr>
              <a:t> Calls to Action for Natural Scientists </a:t>
            </a:r>
            <a:br>
              <a:rPr b="1" lang="en-CA" sz="2200">
                <a:solidFill>
                  <a:schemeClr val="hlink"/>
                </a:solidFill>
                <a:uFill>
                  <a:noFill/>
                </a:uFill>
                <a:latin typeface="Google Sans"/>
                <a:ea typeface="Google Sans"/>
                <a:cs typeface="Google Sans"/>
                <a:sym typeface="Google Sans"/>
                <a:hlinkClick r:id="rId5"/>
              </a:rPr>
            </a:br>
            <a:r>
              <a:rPr b="1" lang="en-CA" sz="2200">
                <a:solidFill>
                  <a:schemeClr val="hlink"/>
                </a:solidFill>
                <a:uFill>
                  <a:noFill/>
                </a:uFill>
                <a:latin typeface="Google Sans"/>
                <a:ea typeface="Google Sans"/>
                <a:cs typeface="Google Sans"/>
                <a:sym typeface="Google Sans"/>
                <a:hlinkClick r:id="rId6"/>
              </a:rPr>
              <a:t>(also </a:t>
            </a:r>
            <a:r>
              <a:rPr b="1" lang="en-CA" sz="2200">
                <a:solidFill>
                  <a:schemeClr val="hlink"/>
                </a:solidFill>
                <a:uFill>
                  <a:noFill/>
                </a:uFill>
                <a:latin typeface="Google Sans"/>
                <a:ea typeface="Google Sans"/>
                <a:cs typeface="Google Sans"/>
                <a:sym typeface="Google Sans"/>
                <a:hlinkClick r:id="rId7"/>
              </a:rPr>
              <a:t>relevant</a:t>
            </a:r>
            <a:r>
              <a:rPr b="1" lang="en-CA" sz="2200">
                <a:solidFill>
                  <a:schemeClr val="hlink"/>
                </a:solidFill>
                <a:uFill>
                  <a:noFill/>
                </a:uFill>
                <a:latin typeface="Google Sans"/>
                <a:ea typeface="Google Sans"/>
                <a:cs typeface="Google Sans"/>
                <a:sym typeface="Google Sans"/>
                <a:hlinkClick r:id="rId8"/>
              </a:rPr>
              <a:t> for engineers)</a:t>
            </a:r>
            <a:endParaRPr sz="4280">
              <a:solidFill>
                <a:srgbClr val="0070C0"/>
              </a:solidFill>
              <a:latin typeface="Google Sans"/>
              <a:ea typeface="Google Sans"/>
              <a:cs typeface="Google Sans"/>
              <a:sym typeface="Google Sans"/>
            </a:endParaRPr>
          </a:p>
        </p:txBody>
      </p:sp>
      <p:sp>
        <p:nvSpPr>
          <p:cNvPr id="860" name="Google Shape;860;g106b85df338_0_93"/>
          <p:cNvSpPr txBox="1"/>
          <p:nvPr/>
        </p:nvSpPr>
        <p:spPr>
          <a:xfrm>
            <a:off x="345675" y="1452125"/>
            <a:ext cx="8680800" cy="326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600">
                <a:latin typeface="Google Sans"/>
                <a:ea typeface="Google Sans"/>
                <a:cs typeface="Google Sans"/>
                <a:sym typeface="Google Sans"/>
              </a:rPr>
              <a:t>1. We call on natural scientists to understand the socio-political landscape around their research sites.</a:t>
            </a:r>
            <a:endParaRPr sz="1600">
              <a:latin typeface="Google Sans"/>
              <a:ea typeface="Google Sans"/>
              <a:cs typeface="Google Sans"/>
              <a:sym typeface="Google Sans"/>
            </a:endParaRPr>
          </a:p>
          <a:p>
            <a:pPr indent="0" lvl="0" marL="0" rtl="0" algn="l">
              <a:lnSpc>
                <a:spcPct val="115000"/>
              </a:lnSpc>
              <a:spcBef>
                <a:spcPts val="0"/>
              </a:spcBef>
              <a:spcAft>
                <a:spcPts val="0"/>
              </a:spcAft>
              <a:buNone/>
            </a:pPr>
            <a:r>
              <a:rPr lang="en-CA" sz="1600">
                <a:latin typeface="Google Sans"/>
                <a:ea typeface="Google Sans"/>
                <a:cs typeface="Google Sans"/>
                <a:sym typeface="Google Sans"/>
              </a:rPr>
              <a:t>2. We call on natural scientists to recognize that generating knowledge about the land is a goal shared with Indigenous peoples and to seek meaningful relationships and possible collaboration for better outcomes for all involved</a:t>
            </a:r>
            <a:endParaRPr sz="1600">
              <a:latin typeface="Google Sans"/>
              <a:ea typeface="Google Sans"/>
              <a:cs typeface="Google Sans"/>
              <a:sym typeface="Google Sans"/>
            </a:endParaRPr>
          </a:p>
          <a:p>
            <a:pPr indent="0" lvl="0" marL="0" rtl="0" algn="l">
              <a:lnSpc>
                <a:spcPct val="115000"/>
              </a:lnSpc>
              <a:spcBef>
                <a:spcPts val="0"/>
              </a:spcBef>
              <a:spcAft>
                <a:spcPts val="0"/>
              </a:spcAft>
              <a:buNone/>
            </a:pPr>
            <a:r>
              <a:rPr lang="en-CA" sz="1600">
                <a:latin typeface="Google Sans"/>
                <a:ea typeface="Google Sans"/>
                <a:cs typeface="Google Sans"/>
                <a:sym typeface="Google Sans"/>
              </a:rPr>
              <a:t>3. We call on natural scientists to enable knowledge sharing and knowledge co-production</a:t>
            </a:r>
            <a:endParaRPr sz="1600">
              <a:solidFill>
                <a:schemeClr val="accent3"/>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600">
                <a:latin typeface="Google Sans"/>
                <a:ea typeface="Google Sans"/>
                <a:cs typeface="Google Sans"/>
                <a:sym typeface="Google Sans"/>
              </a:rPr>
              <a:t>6. To decolonize the landscape, we call on natural scientists to incorporate Indigenous place names as permitted.</a:t>
            </a:r>
            <a:endParaRPr sz="1600">
              <a:latin typeface="Google Sans"/>
              <a:ea typeface="Google Sans"/>
              <a:cs typeface="Google Sans"/>
              <a:sym typeface="Google Sans"/>
            </a:endParaRPr>
          </a:p>
          <a:p>
            <a:pPr indent="0" lvl="0" marL="0" rtl="0" algn="l">
              <a:lnSpc>
                <a:spcPct val="115000"/>
              </a:lnSpc>
              <a:spcBef>
                <a:spcPts val="0"/>
              </a:spcBef>
              <a:spcAft>
                <a:spcPts val="0"/>
              </a:spcAft>
              <a:buNone/>
            </a:pPr>
            <a:r>
              <a:rPr lang="en-CA" sz="1600">
                <a:latin typeface="Google Sans"/>
                <a:ea typeface="Google Sans"/>
                <a:cs typeface="Google Sans"/>
                <a:sym typeface="Google Sans"/>
              </a:rPr>
              <a:t>7. We call upon natural scientists and their students to take a course on Indigenous history and rights.</a:t>
            </a:r>
            <a:endParaRPr sz="1600">
              <a:solidFill>
                <a:schemeClr val="accent3"/>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600">
              <a:latin typeface="Google Sans"/>
              <a:ea typeface="Google Sans"/>
              <a:cs typeface="Google Sans"/>
              <a:sym typeface="Google Sans"/>
            </a:endParaRPr>
          </a:p>
        </p:txBody>
      </p:sp>
      <p:pic>
        <p:nvPicPr>
          <p:cNvPr id="861" name="Google Shape;861;g106b85df338_0_93">
            <a:hlinkClick r:id="rId9"/>
          </p:cNvPr>
          <p:cNvPicPr preferRelativeResize="0"/>
          <p:nvPr/>
        </p:nvPicPr>
        <p:blipFill>
          <a:blip r:embed="rId10">
            <a:alphaModFix/>
          </a:blip>
          <a:stretch>
            <a:fillRect/>
          </a:stretch>
        </p:blipFill>
        <p:spPr>
          <a:xfrm>
            <a:off x="4865250" y="4114075"/>
            <a:ext cx="4182450" cy="1029425"/>
          </a:xfrm>
          <a:prstGeom prst="rect">
            <a:avLst/>
          </a:prstGeom>
          <a:noFill/>
          <a:ln>
            <a:noFill/>
          </a:ln>
        </p:spPr>
      </p:pic>
      <p:pic>
        <p:nvPicPr>
          <p:cNvPr id="862" name="Google Shape;862;g106b85df338_0_93"/>
          <p:cNvPicPr preferRelativeResize="0"/>
          <p:nvPr/>
        </p:nvPicPr>
        <p:blipFill>
          <a:blip r:embed="rId11">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863" name="Google Shape;863;g106b85df338_0_93"/>
          <p:cNvSpPr/>
          <p:nvPr/>
        </p:nvSpPr>
        <p:spPr>
          <a:xfrm>
            <a:off x="5590050" y="895425"/>
            <a:ext cx="1250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cfc951ce8d_1_214"/>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869" name="Google Shape;869;gcfc951ce8d_1_214"/>
          <p:cNvSpPr txBox="1"/>
          <p:nvPr>
            <p:ph type="ctrTitle"/>
          </p:nvPr>
        </p:nvSpPr>
        <p:spPr>
          <a:xfrm>
            <a:off x="487050" y="18150"/>
            <a:ext cx="4630200" cy="124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100"/>
              <a:buNone/>
            </a:pPr>
            <a:r>
              <a:rPr b="1" lang="en-CA" sz="2880">
                <a:solidFill>
                  <a:srgbClr val="0070C0"/>
                </a:solidFill>
                <a:latin typeface="Google Sans"/>
                <a:ea typeface="Google Sans"/>
                <a:cs typeface="Google Sans"/>
                <a:sym typeface="Google Sans"/>
              </a:rPr>
              <a:t>Geospatial, statistical or demographic analysis</a:t>
            </a:r>
            <a:endParaRPr b="1" sz="2880">
              <a:solidFill>
                <a:srgbClr val="0070C0"/>
              </a:solidFill>
              <a:latin typeface="Google Sans"/>
              <a:ea typeface="Google Sans"/>
              <a:cs typeface="Google Sans"/>
              <a:sym typeface="Google Sans"/>
            </a:endParaRPr>
          </a:p>
        </p:txBody>
      </p:sp>
      <p:pic>
        <p:nvPicPr>
          <p:cNvPr id="870" name="Google Shape;870;gcfc951ce8d_1_214"/>
          <p:cNvPicPr preferRelativeResize="0"/>
          <p:nvPr/>
        </p:nvPicPr>
        <p:blipFill>
          <a:blip r:embed="rId3">
            <a:alphaModFix/>
          </a:blip>
          <a:stretch>
            <a:fillRect/>
          </a:stretch>
        </p:blipFill>
        <p:spPr>
          <a:xfrm>
            <a:off x="487050" y="1280825"/>
            <a:ext cx="4921229" cy="3237651"/>
          </a:xfrm>
          <a:prstGeom prst="rect">
            <a:avLst/>
          </a:prstGeom>
          <a:noFill/>
          <a:ln>
            <a:noFill/>
          </a:ln>
        </p:spPr>
      </p:pic>
      <p:sp>
        <p:nvSpPr>
          <p:cNvPr id="871" name="Google Shape;871;gcfc951ce8d_1_214"/>
          <p:cNvSpPr txBox="1"/>
          <p:nvPr/>
        </p:nvSpPr>
        <p:spPr>
          <a:xfrm>
            <a:off x="5462325" y="1762125"/>
            <a:ext cx="30000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latin typeface="Google Sans"/>
                <a:ea typeface="Google Sans"/>
                <a:cs typeface="Google Sans"/>
                <a:sym typeface="Google Sans"/>
              </a:rPr>
              <a:t>major natural gas pipelines crisscrossing the country are disproportionately concentrated in vulnerable counties, those considered more likely to be affected by hazards and disasters.</a:t>
            </a:r>
            <a:endParaRPr>
              <a:latin typeface="Google Sans"/>
              <a:ea typeface="Google Sans"/>
              <a:cs typeface="Google Sans"/>
              <a:sym typeface="Google Sans"/>
            </a:endParaRPr>
          </a:p>
        </p:txBody>
      </p:sp>
      <p:pic>
        <p:nvPicPr>
          <p:cNvPr id="872" name="Google Shape;872;gcfc951ce8d_1_214"/>
          <p:cNvPicPr preferRelativeResize="0"/>
          <p:nvPr/>
        </p:nvPicPr>
        <p:blipFill>
          <a:blip r:embed="rId4">
            <a:alphaModFix/>
          </a:blip>
          <a:stretch>
            <a:fillRect/>
          </a:stretch>
        </p:blipFill>
        <p:spPr>
          <a:xfrm>
            <a:off x="7852725" y="3828925"/>
            <a:ext cx="1100150" cy="1243899"/>
          </a:xfrm>
          <a:prstGeom prst="rect">
            <a:avLst/>
          </a:prstGeom>
          <a:noFill/>
          <a:ln>
            <a:noFill/>
          </a:ln>
        </p:spPr>
      </p:pic>
      <p:sp>
        <p:nvSpPr>
          <p:cNvPr id="873" name="Google Shape;873;gcfc951ce8d_1_214"/>
          <p:cNvSpPr txBox="1"/>
          <p:nvPr/>
        </p:nvSpPr>
        <p:spPr>
          <a:xfrm>
            <a:off x="3642825" y="4457225"/>
            <a:ext cx="44385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Google Sans"/>
                <a:ea typeface="Google Sans"/>
                <a:cs typeface="Google Sans"/>
                <a:sym typeface="Google Sans"/>
                <a:hlinkClick r:id="rId5"/>
              </a:rPr>
              <a:t>Emmanuel et al. 2020</a:t>
            </a:r>
            <a:r>
              <a:rPr lang="en-CA">
                <a:latin typeface="Google Sans"/>
                <a:ea typeface="Google Sans"/>
                <a:cs typeface="Google Sans"/>
                <a:sym typeface="Google Sans"/>
              </a:rPr>
              <a:t> discussed in </a:t>
            </a:r>
            <a:r>
              <a:rPr lang="en-CA" u="sng">
                <a:solidFill>
                  <a:schemeClr val="hlink"/>
                </a:solidFill>
                <a:latin typeface="Google Sans"/>
                <a:ea typeface="Google Sans"/>
                <a:cs typeface="Google Sans"/>
                <a:sym typeface="Google Sans"/>
                <a:hlinkClick r:id="rId6"/>
              </a:rPr>
              <a:t>Water Wisdom: The Indigenous Scientists Walking in Two Worlds</a:t>
            </a:r>
            <a:r>
              <a:rPr lang="en-CA">
                <a:latin typeface="Google Sans"/>
                <a:ea typeface="Google Sans"/>
                <a:cs typeface="Google Sans"/>
                <a:sym typeface="Google Sans"/>
              </a:rPr>
              <a:t> </a:t>
            </a:r>
            <a:endParaRPr>
              <a:latin typeface="Google Sans"/>
              <a:ea typeface="Google Sans"/>
              <a:cs typeface="Google Sans"/>
              <a:sym typeface="Google Sans"/>
            </a:endParaRPr>
          </a:p>
        </p:txBody>
      </p:sp>
      <p:pic>
        <p:nvPicPr>
          <p:cNvPr id="874" name="Google Shape;874;gcfc951ce8d_1_214"/>
          <p:cNvPicPr preferRelativeResize="0"/>
          <p:nvPr/>
        </p:nvPicPr>
        <p:blipFill>
          <a:blip r:embed="rId7">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875" name="Google Shape;875;gcfc951ce8d_1_214"/>
          <p:cNvSpPr/>
          <p:nvPr/>
        </p:nvSpPr>
        <p:spPr>
          <a:xfrm>
            <a:off x="5590050" y="895425"/>
            <a:ext cx="1250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g10d959ad661_0_12"/>
          <p:cNvSpPr txBox="1"/>
          <p:nvPr>
            <p:ph type="ctrTitle"/>
          </p:nvPr>
        </p:nvSpPr>
        <p:spPr>
          <a:xfrm>
            <a:off x="487050" y="18150"/>
            <a:ext cx="4630200" cy="1243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100"/>
              <a:buNone/>
            </a:pPr>
            <a:r>
              <a:rPr b="1" lang="en-CA" sz="2880">
                <a:solidFill>
                  <a:srgbClr val="0070C0"/>
                </a:solidFill>
                <a:latin typeface="Google Sans"/>
                <a:ea typeface="Google Sans"/>
                <a:cs typeface="Google Sans"/>
                <a:sym typeface="Google Sans"/>
              </a:rPr>
              <a:t>Geospatial, statistical or demographic analysis</a:t>
            </a:r>
            <a:endParaRPr b="1" sz="2880">
              <a:solidFill>
                <a:srgbClr val="0070C0"/>
              </a:solidFill>
              <a:latin typeface="Google Sans"/>
              <a:ea typeface="Google Sans"/>
              <a:cs typeface="Google Sans"/>
              <a:sym typeface="Google Sans"/>
            </a:endParaRPr>
          </a:p>
        </p:txBody>
      </p:sp>
      <p:sp>
        <p:nvSpPr>
          <p:cNvPr id="881" name="Google Shape;881;g10d959ad661_0_12"/>
          <p:cNvSpPr txBox="1"/>
          <p:nvPr/>
        </p:nvSpPr>
        <p:spPr>
          <a:xfrm>
            <a:off x="827450" y="4480900"/>
            <a:ext cx="451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Google Sans"/>
                <a:ea typeface="Google Sans"/>
                <a:cs typeface="Google Sans"/>
                <a:sym typeface="Google Sans"/>
                <a:hlinkClick r:id="rId3"/>
              </a:rPr>
              <a:t>W̱SÁNEĆ </a:t>
            </a:r>
            <a:r>
              <a:rPr lang="en-CA" u="sng">
                <a:solidFill>
                  <a:schemeClr val="hlink"/>
                </a:solidFill>
                <a:latin typeface="Google Sans"/>
                <a:ea typeface="Google Sans"/>
                <a:cs typeface="Google Sans"/>
                <a:sym typeface="Google Sans"/>
                <a:hlinkClick r:id="rId4"/>
              </a:rPr>
              <a:t>Territory</a:t>
            </a:r>
            <a:r>
              <a:rPr lang="en-CA" u="sng">
                <a:solidFill>
                  <a:schemeClr val="hlink"/>
                </a:solidFill>
                <a:latin typeface="Google Sans"/>
                <a:ea typeface="Google Sans"/>
                <a:cs typeface="Google Sans"/>
                <a:sym typeface="Google Sans"/>
                <a:hlinkClick r:id="rId5"/>
              </a:rPr>
              <a:t> mapping and declaration</a:t>
            </a:r>
            <a:endParaRPr>
              <a:latin typeface="Google Sans"/>
              <a:ea typeface="Google Sans"/>
              <a:cs typeface="Google Sans"/>
              <a:sym typeface="Google Sans"/>
            </a:endParaRPr>
          </a:p>
        </p:txBody>
      </p:sp>
      <p:pic>
        <p:nvPicPr>
          <p:cNvPr id="882" name="Google Shape;882;g10d959ad661_0_12"/>
          <p:cNvPicPr preferRelativeResize="0"/>
          <p:nvPr/>
        </p:nvPicPr>
        <p:blipFill>
          <a:blip r:embed="rId6">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883" name="Google Shape;883;g10d959ad661_0_12"/>
          <p:cNvSpPr/>
          <p:nvPr/>
        </p:nvSpPr>
        <p:spPr>
          <a:xfrm>
            <a:off x="5590050" y="895425"/>
            <a:ext cx="1250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g10d959ad661_0_12"/>
          <p:cNvSpPr txBox="1"/>
          <p:nvPr/>
        </p:nvSpPr>
        <p:spPr>
          <a:xfrm>
            <a:off x="3179725" y="28237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pic>
        <p:nvPicPr>
          <p:cNvPr id="885" name="Google Shape;885;g10d959ad661_0_12"/>
          <p:cNvPicPr preferRelativeResize="0"/>
          <p:nvPr/>
        </p:nvPicPr>
        <p:blipFill>
          <a:blip r:embed="rId7">
            <a:alphaModFix/>
          </a:blip>
          <a:stretch>
            <a:fillRect/>
          </a:stretch>
        </p:blipFill>
        <p:spPr>
          <a:xfrm>
            <a:off x="6653400" y="3757250"/>
            <a:ext cx="2361576" cy="1156703"/>
          </a:xfrm>
          <a:prstGeom prst="rect">
            <a:avLst/>
          </a:prstGeom>
          <a:noFill/>
          <a:ln>
            <a:noFill/>
          </a:ln>
        </p:spPr>
      </p:pic>
      <p:pic>
        <p:nvPicPr>
          <p:cNvPr id="886" name="Google Shape;886;g10d959ad661_0_12"/>
          <p:cNvPicPr preferRelativeResize="0"/>
          <p:nvPr/>
        </p:nvPicPr>
        <p:blipFill>
          <a:blip r:embed="rId8">
            <a:alphaModFix/>
          </a:blip>
          <a:stretch>
            <a:fillRect/>
          </a:stretch>
        </p:blipFill>
        <p:spPr>
          <a:xfrm>
            <a:off x="200375" y="1296250"/>
            <a:ext cx="5055534" cy="3168974"/>
          </a:xfrm>
          <a:prstGeom prst="rect">
            <a:avLst/>
          </a:prstGeom>
          <a:noFill/>
          <a:ln>
            <a:noFill/>
          </a:ln>
        </p:spPr>
      </p:pic>
      <p:sp>
        <p:nvSpPr>
          <p:cNvPr id="887" name="Google Shape;887;g10d959ad661_0_12"/>
          <p:cNvSpPr txBox="1"/>
          <p:nvPr/>
        </p:nvSpPr>
        <p:spPr>
          <a:xfrm>
            <a:off x="6585600" y="3509525"/>
            <a:ext cx="30000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CA" sz="600">
                <a:solidFill>
                  <a:schemeClr val="dk1"/>
                </a:solidFill>
                <a:latin typeface="Google Sans"/>
                <a:ea typeface="Google Sans"/>
                <a:cs typeface="Google Sans"/>
                <a:sym typeface="Google Sans"/>
              </a:rPr>
              <a:t>Public Participation GIS: </a:t>
            </a:r>
            <a:r>
              <a:rPr lang="en-CA" sz="600" u="sng">
                <a:solidFill>
                  <a:schemeClr val="hlink"/>
                </a:solidFill>
                <a:latin typeface="Google Sans"/>
                <a:ea typeface="Google Sans"/>
                <a:cs typeface="Google Sans"/>
                <a:sym typeface="Google Sans"/>
                <a:hlinkClick r:id="rId9"/>
              </a:rPr>
              <a:t>http://www.ppgis.net/videos/english/</a:t>
            </a:r>
            <a:endParaRPr sz="600" u="sng">
              <a:solidFill>
                <a:schemeClr val="hlink"/>
              </a:solidFill>
              <a:latin typeface="Google Sans"/>
              <a:ea typeface="Google Sans"/>
              <a:cs typeface="Google Sans"/>
              <a:sym typeface="Google Sans"/>
            </a:endParaRPr>
          </a:p>
        </p:txBody>
      </p:sp>
      <p:sp>
        <p:nvSpPr>
          <p:cNvPr id="888" name="Google Shape;888;g10d959ad661_0_12"/>
          <p:cNvSpPr txBox="1"/>
          <p:nvPr/>
        </p:nvSpPr>
        <p:spPr>
          <a:xfrm>
            <a:off x="6612125" y="48704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10"/>
              </a:rPr>
              <a:t>https://www.indigenousmaps.com/indigenous-mapping-collective/</a:t>
            </a:r>
            <a:r>
              <a:rPr lang="en-CA" sz="600"/>
              <a:t> </a:t>
            </a:r>
            <a:endParaRPr sz="600"/>
          </a:p>
        </p:txBody>
      </p:sp>
      <p:pic>
        <p:nvPicPr>
          <p:cNvPr id="889" name="Google Shape;889;g10d959ad661_0_12">
            <a:hlinkClick r:id="rId11"/>
          </p:cNvPr>
          <p:cNvPicPr preferRelativeResize="0"/>
          <p:nvPr/>
        </p:nvPicPr>
        <p:blipFill>
          <a:blip r:embed="rId12">
            <a:alphaModFix/>
          </a:blip>
          <a:stretch>
            <a:fillRect/>
          </a:stretch>
        </p:blipFill>
        <p:spPr>
          <a:xfrm>
            <a:off x="6653397" y="2437046"/>
            <a:ext cx="1914351" cy="1072925"/>
          </a:xfrm>
          <a:prstGeom prst="rect">
            <a:avLst/>
          </a:prstGeom>
          <a:noFill/>
          <a:ln>
            <a:noFill/>
          </a:ln>
        </p:spPr>
      </p:pic>
      <p:sp>
        <p:nvSpPr>
          <p:cNvPr id="890" name="Google Shape;890;g10d959ad661_0_12"/>
          <p:cNvSpPr txBox="1"/>
          <p:nvPr>
            <p:ph idx="1" type="subTitle"/>
          </p:nvPr>
        </p:nvSpPr>
        <p:spPr>
          <a:xfrm>
            <a:off x="6707375" y="2128000"/>
            <a:ext cx="2062800" cy="400200"/>
          </a:xfrm>
          <a:prstGeom prst="rect">
            <a:avLst/>
          </a:prstGeom>
        </p:spPr>
        <p:txBody>
          <a:bodyPr anchorCtr="0" anchor="t" bIns="34275" lIns="68575" spcFirstLastPara="1" rIns="68575" wrap="square" tIns="34275">
            <a:normAutofit fontScale="70000"/>
          </a:bodyPr>
          <a:lstStyle/>
          <a:p>
            <a:pPr indent="0" lvl="0" marL="0" rtl="0" algn="l">
              <a:lnSpc>
                <a:spcPct val="105000"/>
              </a:lnSpc>
              <a:spcBef>
                <a:spcPts val="800"/>
              </a:spcBef>
              <a:spcAft>
                <a:spcPts val="0"/>
              </a:spcAft>
              <a:buSzPct val="61387"/>
              <a:buNone/>
            </a:pPr>
            <a:r>
              <a:rPr lang="en-CA" sz="1657">
                <a:latin typeface="Google Sans"/>
                <a:ea typeface="Google Sans"/>
                <a:cs typeface="Google Sans"/>
                <a:sym typeface="Google Sans"/>
              </a:rPr>
              <a:t>Video or info </a:t>
            </a:r>
            <a:r>
              <a:rPr lang="en-CA" sz="1657">
                <a:latin typeface="Google Sans"/>
                <a:ea typeface="Google Sans"/>
                <a:cs typeface="Google Sans"/>
                <a:sym typeface="Google Sans"/>
              </a:rPr>
              <a:t>to check out…</a:t>
            </a:r>
            <a:endParaRPr sz="1657">
              <a:latin typeface="Google Sans"/>
              <a:ea typeface="Google Sans"/>
              <a:cs typeface="Google Sans"/>
              <a:sym typeface="Google Sans"/>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g11800164e0f_0_0"/>
          <p:cNvPicPr preferRelativeResize="0"/>
          <p:nvPr/>
        </p:nvPicPr>
        <p:blipFill>
          <a:blip r:embed="rId3">
            <a:alphaModFix/>
          </a:blip>
          <a:stretch>
            <a:fillRect/>
          </a:stretch>
        </p:blipFill>
        <p:spPr>
          <a:xfrm>
            <a:off x="2704525" y="898175"/>
            <a:ext cx="6311224" cy="3070775"/>
          </a:xfrm>
          <a:prstGeom prst="rect">
            <a:avLst/>
          </a:prstGeom>
          <a:noFill/>
          <a:ln>
            <a:noFill/>
          </a:ln>
        </p:spPr>
      </p:pic>
      <p:sp>
        <p:nvSpPr>
          <p:cNvPr id="896" name="Google Shape;896;g11800164e0f_0_0"/>
          <p:cNvSpPr txBox="1"/>
          <p:nvPr/>
        </p:nvSpPr>
        <p:spPr>
          <a:xfrm>
            <a:off x="251425" y="4157700"/>
            <a:ext cx="8805600" cy="10620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CA" sz="2100">
                <a:solidFill>
                  <a:srgbClr val="0070C0"/>
                </a:solidFill>
                <a:latin typeface="Google Sans"/>
                <a:ea typeface="Google Sans"/>
                <a:cs typeface="Google Sans"/>
                <a:sym typeface="Google Sans"/>
              </a:rPr>
              <a:t>Use the CalEnviroScreen or EPA EJScreen to compare the distribution of Impaired Water Bodies and Poverty (or other Population Characteristics)</a:t>
            </a:r>
            <a:endParaRPr b="1" sz="1800">
              <a:solidFill>
                <a:srgbClr val="0070C0"/>
              </a:solidFill>
              <a:latin typeface="Google Sans"/>
              <a:ea typeface="Google Sans"/>
              <a:cs typeface="Google Sans"/>
              <a:sym typeface="Google Sans"/>
            </a:endParaRPr>
          </a:p>
        </p:txBody>
      </p:sp>
      <p:pic>
        <p:nvPicPr>
          <p:cNvPr id="897" name="Google Shape;897;g11800164e0f_0_0"/>
          <p:cNvPicPr preferRelativeResize="0"/>
          <p:nvPr/>
        </p:nvPicPr>
        <p:blipFill>
          <a:blip r:embed="rId4">
            <a:alphaModFix/>
          </a:blip>
          <a:stretch>
            <a:fillRect/>
          </a:stretch>
        </p:blipFill>
        <p:spPr>
          <a:xfrm>
            <a:off x="64425" y="53251"/>
            <a:ext cx="1124425" cy="1169675"/>
          </a:xfrm>
          <a:prstGeom prst="rect">
            <a:avLst/>
          </a:prstGeom>
          <a:noFill/>
          <a:ln>
            <a:noFill/>
          </a:ln>
        </p:spPr>
      </p:pic>
      <p:sp>
        <p:nvSpPr>
          <p:cNvPr id="898" name="Google Shape;898;g11800164e0f_0_0"/>
          <p:cNvSpPr txBox="1"/>
          <p:nvPr/>
        </p:nvSpPr>
        <p:spPr>
          <a:xfrm>
            <a:off x="935150" y="20050"/>
            <a:ext cx="84375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20">
                <a:solidFill>
                  <a:srgbClr val="0070C0"/>
                </a:solidFill>
                <a:latin typeface="Google Sans"/>
                <a:ea typeface="Google Sans"/>
                <a:cs typeface="Google Sans"/>
                <a:sym typeface="Google Sans"/>
              </a:rPr>
              <a:t>Geospatial analysis in breakout groups </a:t>
            </a:r>
            <a:endParaRPr b="1" sz="3020">
              <a:solidFill>
                <a:srgbClr val="0070C0"/>
              </a:solidFill>
              <a:latin typeface="Google Sans"/>
              <a:ea typeface="Google Sans"/>
              <a:cs typeface="Google Sans"/>
              <a:sym typeface="Google Sans"/>
            </a:endParaRPr>
          </a:p>
        </p:txBody>
      </p:sp>
      <p:sp>
        <p:nvSpPr>
          <p:cNvPr id="899" name="Google Shape;899;g11800164e0f_0_0"/>
          <p:cNvSpPr txBox="1"/>
          <p:nvPr/>
        </p:nvSpPr>
        <p:spPr>
          <a:xfrm>
            <a:off x="153550" y="1237600"/>
            <a:ext cx="24009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t>CalEnviroScreen is a screening methodology that can be used to help identify California communities that are disproportionately burdened by multiple sources of pollution </a:t>
            </a:r>
            <a:endParaRPr/>
          </a:p>
          <a:p>
            <a:pPr indent="0" lvl="0" marL="0" rtl="0" algn="l">
              <a:spcBef>
                <a:spcPts val="0"/>
              </a:spcBef>
              <a:spcAft>
                <a:spcPts val="0"/>
              </a:spcAft>
              <a:buNone/>
            </a:pPr>
            <a:r>
              <a:rPr lang="en-CA" u="sng">
                <a:solidFill>
                  <a:schemeClr val="hlink"/>
                </a:solidFill>
                <a:hlinkClick r:id="rId5"/>
              </a:rPr>
              <a:t>Description</a:t>
            </a:r>
            <a:endParaRPr/>
          </a:p>
          <a:p>
            <a:pPr indent="0" lvl="0" marL="0" rtl="0" algn="l">
              <a:spcBef>
                <a:spcPts val="0"/>
              </a:spcBef>
              <a:spcAft>
                <a:spcPts val="0"/>
              </a:spcAft>
              <a:buNone/>
            </a:pPr>
            <a:r>
              <a:rPr lang="en-CA" u="sng">
                <a:solidFill>
                  <a:schemeClr val="hlink"/>
                </a:solidFill>
                <a:hlinkClick r:id="rId6"/>
              </a:rPr>
              <a:t>Tool </a:t>
            </a:r>
            <a:endParaRPr/>
          </a:p>
          <a:p>
            <a:pPr indent="0" lvl="0" marL="0" rtl="0" algn="l">
              <a:spcBef>
                <a:spcPts val="0"/>
              </a:spcBef>
              <a:spcAft>
                <a:spcPts val="0"/>
              </a:spcAft>
              <a:buNone/>
            </a:pPr>
            <a:r>
              <a:t/>
            </a:r>
            <a:endParaRPr/>
          </a:p>
          <a:p>
            <a:pPr indent="0" lvl="0" marL="0" rtl="0" algn="l">
              <a:spcBef>
                <a:spcPts val="0"/>
              </a:spcBef>
              <a:spcAft>
                <a:spcPts val="0"/>
              </a:spcAft>
              <a:buNone/>
            </a:pPr>
            <a:r>
              <a:rPr lang="en-CA"/>
              <a:t>Similar to EPA’s EJScreen</a:t>
            </a:r>
            <a:endParaRPr/>
          </a:p>
          <a:p>
            <a:pPr indent="0" lvl="0" marL="0" rtl="0" algn="l">
              <a:spcBef>
                <a:spcPts val="0"/>
              </a:spcBef>
              <a:spcAft>
                <a:spcPts val="0"/>
              </a:spcAft>
              <a:buNone/>
            </a:pPr>
            <a:r>
              <a:rPr lang="en-CA" u="sng">
                <a:solidFill>
                  <a:schemeClr val="hlink"/>
                </a:solidFill>
                <a:hlinkClick r:id="rId7"/>
              </a:rPr>
              <a:t>Description</a:t>
            </a:r>
            <a:endParaRPr/>
          </a:p>
          <a:p>
            <a:pPr indent="0" lvl="0" marL="0" rtl="0" algn="l">
              <a:spcBef>
                <a:spcPts val="0"/>
              </a:spcBef>
              <a:spcAft>
                <a:spcPts val="0"/>
              </a:spcAft>
              <a:buNone/>
            </a:pPr>
            <a:r>
              <a:rPr lang="en-CA" u="sng">
                <a:solidFill>
                  <a:schemeClr val="hlink"/>
                </a:solidFill>
                <a:hlinkClick r:id="rId8"/>
              </a:rPr>
              <a:t>Tool</a:t>
            </a:r>
            <a:endParaRPr/>
          </a:p>
        </p:txBody>
      </p:sp>
      <p:sp>
        <p:nvSpPr>
          <p:cNvPr id="900" name="Google Shape;900;g11800164e0f_0_0"/>
          <p:cNvSpPr/>
          <p:nvPr/>
        </p:nvSpPr>
        <p:spPr>
          <a:xfrm>
            <a:off x="2746975" y="2343225"/>
            <a:ext cx="5751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g11800164e0f_0_0"/>
          <p:cNvSpPr/>
          <p:nvPr/>
        </p:nvSpPr>
        <p:spPr>
          <a:xfrm>
            <a:off x="2746975" y="3714825"/>
            <a:ext cx="5751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g10d959ad661_0_114"/>
          <p:cNvSpPr txBox="1"/>
          <p:nvPr>
            <p:ph type="ctrTitle"/>
          </p:nvPr>
        </p:nvSpPr>
        <p:spPr>
          <a:xfrm>
            <a:off x="410850" y="170550"/>
            <a:ext cx="4630200" cy="12438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SzPts val="1100"/>
              <a:buNone/>
            </a:pPr>
            <a:r>
              <a:rPr b="1" lang="en-CA" sz="2880">
                <a:solidFill>
                  <a:srgbClr val="0070C0"/>
                </a:solidFill>
                <a:latin typeface="Google Sans"/>
                <a:ea typeface="Google Sans"/>
                <a:cs typeface="Google Sans"/>
                <a:sym typeface="Google Sans"/>
              </a:rPr>
              <a:t>Community based research and knowledge co-production</a:t>
            </a:r>
            <a:endParaRPr b="1" sz="2880">
              <a:solidFill>
                <a:srgbClr val="0070C0"/>
              </a:solidFill>
              <a:latin typeface="Google Sans"/>
              <a:ea typeface="Google Sans"/>
              <a:cs typeface="Google Sans"/>
              <a:sym typeface="Google Sans"/>
            </a:endParaRPr>
          </a:p>
        </p:txBody>
      </p:sp>
      <p:pic>
        <p:nvPicPr>
          <p:cNvPr id="907" name="Google Shape;907;g10d959ad661_0_114"/>
          <p:cNvPicPr preferRelativeResize="0"/>
          <p:nvPr/>
        </p:nvPicPr>
        <p:blipFill>
          <a:blip r:embed="rId3">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908" name="Google Shape;908;g10d959ad661_0_114"/>
          <p:cNvSpPr/>
          <p:nvPr/>
        </p:nvSpPr>
        <p:spPr>
          <a:xfrm>
            <a:off x="5590050" y="895425"/>
            <a:ext cx="1250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10d959ad661_0_114"/>
          <p:cNvSpPr txBox="1"/>
          <p:nvPr/>
        </p:nvSpPr>
        <p:spPr>
          <a:xfrm>
            <a:off x="3636925" y="23665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910" name="Google Shape;910;g10d959ad661_0_114"/>
          <p:cNvSpPr/>
          <p:nvPr/>
        </p:nvSpPr>
        <p:spPr>
          <a:xfrm>
            <a:off x="555301" y="2174433"/>
            <a:ext cx="1202400" cy="365400"/>
          </a:xfrm>
          <a:prstGeom prst="roundRect">
            <a:avLst>
              <a:gd fmla="val 16667" name="adj"/>
            </a:avLst>
          </a:prstGeom>
          <a:solidFill>
            <a:srgbClr val="CEDFEA"/>
          </a:solidFill>
          <a:ln>
            <a:noFill/>
          </a:ln>
          <a:effectLst>
            <a:outerShdw blurRad="50800" rotWithShape="0" algn="ctr" dir="5400000" dist="127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wentieth Century"/>
              <a:ea typeface="Twentieth Century"/>
              <a:cs typeface="Twentieth Century"/>
              <a:sym typeface="Twentieth Century"/>
            </a:endParaRPr>
          </a:p>
        </p:txBody>
      </p:sp>
      <p:sp>
        <p:nvSpPr>
          <p:cNvPr id="911" name="Google Shape;911;g10d959ad661_0_114"/>
          <p:cNvSpPr/>
          <p:nvPr/>
        </p:nvSpPr>
        <p:spPr>
          <a:xfrm>
            <a:off x="2127484" y="2174433"/>
            <a:ext cx="1202400" cy="365400"/>
          </a:xfrm>
          <a:prstGeom prst="roundRect">
            <a:avLst>
              <a:gd fmla="val 16667" name="adj"/>
            </a:avLst>
          </a:prstGeom>
          <a:solidFill>
            <a:srgbClr val="9EC0D5"/>
          </a:solidFill>
          <a:ln>
            <a:noFill/>
          </a:ln>
          <a:effectLst>
            <a:outerShdw blurRad="50800" rotWithShape="0" algn="ctr" dir="5400000" dist="127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wentieth Century"/>
              <a:ea typeface="Twentieth Century"/>
              <a:cs typeface="Twentieth Century"/>
              <a:sym typeface="Twentieth Century"/>
            </a:endParaRPr>
          </a:p>
        </p:txBody>
      </p:sp>
      <p:sp>
        <p:nvSpPr>
          <p:cNvPr id="912" name="Google Shape;912;g10d959ad661_0_114"/>
          <p:cNvSpPr/>
          <p:nvPr/>
        </p:nvSpPr>
        <p:spPr>
          <a:xfrm>
            <a:off x="3851000" y="2174433"/>
            <a:ext cx="1202400" cy="365400"/>
          </a:xfrm>
          <a:prstGeom prst="roundRect">
            <a:avLst>
              <a:gd fmla="val 16667" name="adj"/>
            </a:avLst>
          </a:prstGeom>
          <a:solidFill>
            <a:srgbClr val="6EA0C0"/>
          </a:solidFill>
          <a:ln>
            <a:noFill/>
          </a:ln>
          <a:effectLst>
            <a:outerShdw blurRad="50800" rotWithShape="0" algn="ctr" dir="5400000" dist="127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wentieth Century"/>
              <a:ea typeface="Twentieth Century"/>
              <a:cs typeface="Twentieth Century"/>
              <a:sym typeface="Twentieth Century"/>
            </a:endParaRPr>
          </a:p>
        </p:txBody>
      </p:sp>
      <p:sp>
        <p:nvSpPr>
          <p:cNvPr id="913" name="Google Shape;913;g10d959ad661_0_114"/>
          <p:cNvSpPr/>
          <p:nvPr/>
        </p:nvSpPr>
        <p:spPr>
          <a:xfrm>
            <a:off x="5574516" y="2174432"/>
            <a:ext cx="1202400" cy="365400"/>
          </a:xfrm>
          <a:prstGeom prst="roundRect">
            <a:avLst>
              <a:gd fmla="val 16667" name="adj"/>
            </a:avLst>
          </a:prstGeom>
          <a:solidFill>
            <a:srgbClr val="6EA0C0"/>
          </a:solidFill>
          <a:ln>
            <a:noFill/>
          </a:ln>
          <a:effectLst>
            <a:outerShdw blurRad="50800" rotWithShape="0" algn="ctr" dir="5400000" dist="127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wentieth Century"/>
              <a:ea typeface="Twentieth Century"/>
              <a:cs typeface="Twentieth Century"/>
              <a:sym typeface="Twentieth Century"/>
            </a:endParaRPr>
          </a:p>
        </p:txBody>
      </p:sp>
      <p:sp>
        <p:nvSpPr>
          <p:cNvPr id="914" name="Google Shape;914;g10d959ad661_0_114"/>
          <p:cNvSpPr/>
          <p:nvPr/>
        </p:nvSpPr>
        <p:spPr>
          <a:xfrm>
            <a:off x="7146700" y="2174432"/>
            <a:ext cx="1202400" cy="365400"/>
          </a:xfrm>
          <a:prstGeom prst="roundRect">
            <a:avLst>
              <a:gd fmla="val 16667" name="adj"/>
            </a:avLst>
          </a:prstGeom>
          <a:solidFill>
            <a:srgbClr val="264457"/>
          </a:solidFill>
          <a:ln>
            <a:noFill/>
          </a:ln>
          <a:effectLst>
            <a:outerShdw blurRad="50800" rotWithShape="0" algn="ctr" dir="5400000" dist="127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wentieth Century"/>
              <a:ea typeface="Twentieth Century"/>
              <a:cs typeface="Twentieth Century"/>
              <a:sym typeface="Twentieth Century"/>
            </a:endParaRPr>
          </a:p>
        </p:txBody>
      </p:sp>
      <p:sp>
        <p:nvSpPr>
          <p:cNvPr id="915" name="Google Shape;915;g10d959ad661_0_114"/>
          <p:cNvSpPr txBox="1"/>
          <p:nvPr/>
        </p:nvSpPr>
        <p:spPr>
          <a:xfrm>
            <a:off x="738162" y="2205505"/>
            <a:ext cx="9333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000000"/>
                </a:solidFill>
                <a:latin typeface="Twentieth Century"/>
                <a:ea typeface="Twentieth Century"/>
                <a:cs typeface="Twentieth Century"/>
                <a:sym typeface="Twentieth Century"/>
              </a:rPr>
              <a:t>Inform	</a:t>
            </a:r>
            <a:endParaRPr sz="1800">
              <a:solidFill>
                <a:srgbClr val="000000"/>
              </a:solidFill>
              <a:latin typeface="Twentieth Century"/>
              <a:ea typeface="Twentieth Century"/>
              <a:cs typeface="Twentieth Century"/>
              <a:sym typeface="Twentieth Century"/>
            </a:endParaRPr>
          </a:p>
        </p:txBody>
      </p:sp>
      <p:sp>
        <p:nvSpPr>
          <p:cNvPr id="916" name="Google Shape;916;g10d959ad661_0_114"/>
          <p:cNvSpPr txBox="1"/>
          <p:nvPr/>
        </p:nvSpPr>
        <p:spPr>
          <a:xfrm>
            <a:off x="2266205" y="2197559"/>
            <a:ext cx="9333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FFFFFF"/>
                </a:solidFill>
                <a:latin typeface="Twentieth Century"/>
                <a:ea typeface="Twentieth Century"/>
                <a:cs typeface="Twentieth Century"/>
                <a:sym typeface="Twentieth Century"/>
              </a:rPr>
              <a:t>Consult	</a:t>
            </a:r>
            <a:endParaRPr sz="1800">
              <a:solidFill>
                <a:srgbClr val="FFFFFF"/>
              </a:solidFill>
              <a:latin typeface="Twentieth Century"/>
              <a:ea typeface="Twentieth Century"/>
              <a:cs typeface="Twentieth Century"/>
              <a:sym typeface="Twentieth Century"/>
            </a:endParaRPr>
          </a:p>
        </p:txBody>
      </p:sp>
      <p:sp>
        <p:nvSpPr>
          <p:cNvPr id="917" name="Google Shape;917;g10d959ad661_0_114"/>
          <p:cNvSpPr txBox="1"/>
          <p:nvPr/>
        </p:nvSpPr>
        <p:spPr>
          <a:xfrm>
            <a:off x="3979210" y="2197559"/>
            <a:ext cx="9333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FFFFFF"/>
                </a:solidFill>
                <a:latin typeface="Twentieth Century"/>
                <a:ea typeface="Twentieth Century"/>
                <a:cs typeface="Twentieth Century"/>
                <a:sym typeface="Twentieth Century"/>
              </a:rPr>
              <a:t>Involve	</a:t>
            </a:r>
            <a:endParaRPr sz="1800">
              <a:solidFill>
                <a:srgbClr val="FFFFFF"/>
              </a:solidFill>
              <a:latin typeface="Twentieth Century"/>
              <a:ea typeface="Twentieth Century"/>
              <a:cs typeface="Twentieth Century"/>
              <a:sym typeface="Twentieth Century"/>
            </a:endParaRPr>
          </a:p>
        </p:txBody>
      </p:sp>
      <p:sp>
        <p:nvSpPr>
          <p:cNvPr id="918" name="Google Shape;918;g10d959ad661_0_114"/>
          <p:cNvSpPr txBox="1"/>
          <p:nvPr/>
        </p:nvSpPr>
        <p:spPr>
          <a:xfrm>
            <a:off x="5549238" y="2197558"/>
            <a:ext cx="1479600" cy="6465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FFFFFF"/>
                </a:solidFill>
                <a:latin typeface="Twentieth Century"/>
                <a:ea typeface="Twentieth Century"/>
                <a:cs typeface="Twentieth Century"/>
                <a:sym typeface="Twentieth Century"/>
              </a:rPr>
              <a:t>Collaborate	</a:t>
            </a:r>
            <a:endParaRPr sz="1800">
              <a:solidFill>
                <a:srgbClr val="FFFFFF"/>
              </a:solidFill>
              <a:latin typeface="Twentieth Century"/>
              <a:ea typeface="Twentieth Century"/>
              <a:cs typeface="Twentieth Century"/>
              <a:sym typeface="Twentieth Century"/>
            </a:endParaRPr>
          </a:p>
        </p:txBody>
      </p:sp>
      <p:sp>
        <p:nvSpPr>
          <p:cNvPr id="919" name="Google Shape;919;g10d959ad661_0_114"/>
          <p:cNvSpPr txBox="1"/>
          <p:nvPr/>
        </p:nvSpPr>
        <p:spPr>
          <a:xfrm>
            <a:off x="7232958" y="2172486"/>
            <a:ext cx="12084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FFFFFF"/>
                </a:solidFill>
                <a:latin typeface="Twentieth Century"/>
                <a:ea typeface="Twentieth Century"/>
                <a:cs typeface="Twentieth Century"/>
                <a:sym typeface="Twentieth Century"/>
              </a:rPr>
              <a:t>Co-create	</a:t>
            </a:r>
            <a:endParaRPr sz="1800">
              <a:solidFill>
                <a:srgbClr val="FFFFFF"/>
              </a:solidFill>
              <a:latin typeface="Twentieth Century"/>
              <a:ea typeface="Twentieth Century"/>
              <a:cs typeface="Twentieth Century"/>
              <a:sym typeface="Twentieth Century"/>
            </a:endParaRPr>
          </a:p>
        </p:txBody>
      </p:sp>
      <p:sp>
        <p:nvSpPr>
          <p:cNvPr id="920" name="Google Shape;920;g10d959ad661_0_114"/>
          <p:cNvSpPr/>
          <p:nvPr/>
        </p:nvSpPr>
        <p:spPr>
          <a:xfrm>
            <a:off x="2033951" y="2763710"/>
            <a:ext cx="4836600" cy="190800"/>
          </a:xfrm>
          <a:prstGeom prst="leftRightArrow">
            <a:avLst>
              <a:gd fmla="val 50000" name="adj1"/>
              <a:gd fmla="val 50000" name="adj2"/>
            </a:avLst>
          </a:prstGeom>
          <a:solidFill>
            <a:srgbClr val="000000"/>
          </a:solidFill>
          <a:ln>
            <a:noFill/>
          </a:ln>
          <a:effectLst>
            <a:outerShdw blurRad="50800" rotWithShape="0" algn="ctr" dir="5400000" dist="12700">
              <a:srgbClr val="000000">
                <a:alpha val="49800"/>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FFFFFF"/>
              </a:solidFill>
              <a:latin typeface="Twentieth Century"/>
              <a:ea typeface="Twentieth Century"/>
              <a:cs typeface="Twentieth Century"/>
              <a:sym typeface="Twentieth Century"/>
            </a:endParaRPr>
          </a:p>
        </p:txBody>
      </p:sp>
      <p:sp>
        <p:nvSpPr>
          <p:cNvPr id="921" name="Google Shape;921;g10d959ad661_0_114"/>
          <p:cNvSpPr txBox="1"/>
          <p:nvPr/>
        </p:nvSpPr>
        <p:spPr>
          <a:xfrm>
            <a:off x="2948999" y="2924325"/>
            <a:ext cx="29838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000000"/>
                </a:solidFill>
                <a:latin typeface="Twentieth Century"/>
                <a:ea typeface="Twentieth Century"/>
                <a:cs typeface="Twentieth Century"/>
                <a:sym typeface="Twentieth Century"/>
              </a:rPr>
              <a:t>engagement and reciprocity</a:t>
            </a:r>
            <a:endParaRPr sz="1800">
              <a:solidFill>
                <a:srgbClr val="000000"/>
              </a:solidFill>
              <a:latin typeface="Twentieth Century"/>
              <a:ea typeface="Twentieth Century"/>
              <a:cs typeface="Twentieth Century"/>
              <a:sym typeface="Twentieth Century"/>
            </a:endParaRPr>
          </a:p>
        </p:txBody>
      </p:sp>
      <p:sp>
        <p:nvSpPr>
          <p:cNvPr id="922" name="Google Shape;922;g10d959ad661_0_114"/>
          <p:cNvSpPr txBox="1"/>
          <p:nvPr/>
        </p:nvSpPr>
        <p:spPr>
          <a:xfrm>
            <a:off x="6840300" y="2676892"/>
            <a:ext cx="1278000" cy="4002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2000">
                <a:solidFill>
                  <a:srgbClr val="000000"/>
                </a:solidFill>
                <a:latin typeface="Google Sans"/>
                <a:ea typeface="Google Sans"/>
                <a:cs typeface="Google Sans"/>
                <a:sym typeface="Google Sans"/>
              </a:rPr>
              <a:t>HIGH</a:t>
            </a:r>
            <a:endParaRPr sz="2000">
              <a:solidFill>
                <a:srgbClr val="000000"/>
              </a:solidFill>
              <a:latin typeface="Google Sans"/>
              <a:ea typeface="Google Sans"/>
              <a:cs typeface="Google Sans"/>
              <a:sym typeface="Google Sans"/>
            </a:endParaRPr>
          </a:p>
        </p:txBody>
      </p:sp>
      <p:sp>
        <p:nvSpPr>
          <p:cNvPr id="923" name="Google Shape;923;g10d959ad661_0_114"/>
          <p:cNvSpPr txBox="1"/>
          <p:nvPr/>
        </p:nvSpPr>
        <p:spPr>
          <a:xfrm>
            <a:off x="1412477" y="2687094"/>
            <a:ext cx="1278000" cy="3693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CA" sz="1800">
                <a:solidFill>
                  <a:srgbClr val="000000"/>
                </a:solidFill>
                <a:latin typeface="Google Sans"/>
                <a:ea typeface="Google Sans"/>
                <a:cs typeface="Google Sans"/>
                <a:sym typeface="Google Sans"/>
              </a:rPr>
              <a:t>LOW</a:t>
            </a:r>
            <a:endParaRPr sz="1800">
              <a:solidFill>
                <a:srgbClr val="000000"/>
              </a:solidFill>
              <a:latin typeface="Google Sans"/>
              <a:ea typeface="Google Sans"/>
              <a:cs typeface="Google Sans"/>
              <a:sym typeface="Google Sans"/>
            </a:endParaRPr>
          </a:p>
        </p:txBody>
      </p:sp>
      <p:sp>
        <p:nvSpPr>
          <p:cNvPr id="924" name="Google Shape;924;g10d959ad661_0_114"/>
          <p:cNvSpPr txBox="1"/>
          <p:nvPr/>
        </p:nvSpPr>
        <p:spPr>
          <a:xfrm>
            <a:off x="77925" y="3521175"/>
            <a:ext cx="5049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t>Community-based </a:t>
            </a:r>
            <a:r>
              <a:rPr lang="en-CA"/>
              <a:t>participatory</a:t>
            </a:r>
            <a:r>
              <a:rPr lang="en-CA"/>
              <a:t> research seeks to democratize knowledge creation by validating multiple sources of knowledge and promoting the use of multiple methods of discovery and dissemination. The goal of CBPR is social action (broadly defined) for the purpose of achieving (directly or indirectly) social change and social justice.</a:t>
            </a:r>
            <a:endParaRPr/>
          </a:p>
        </p:txBody>
      </p:sp>
      <p:pic>
        <p:nvPicPr>
          <p:cNvPr id="925" name="Google Shape;925;g10d959ad661_0_114"/>
          <p:cNvPicPr preferRelativeResize="0"/>
          <p:nvPr/>
        </p:nvPicPr>
        <p:blipFill>
          <a:blip r:embed="rId4">
            <a:alphaModFix/>
          </a:blip>
          <a:stretch>
            <a:fillRect/>
          </a:stretch>
        </p:blipFill>
        <p:spPr>
          <a:xfrm>
            <a:off x="5140100" y="3598350"/>
            <a:ext cx="4000500" cy="1143000"/>
          </a:xfrm>
          <a:prstGeom prst="rect">
            <a:avLst/>
          </a:prstGeom>
          <a:noFill/>
          <a:ln>
            <a:noFill/>
          </a:ln>
        </p:spPr>
      </p:pic>
      <p:sp>
        <p:nvSpPr>
          <p:cNvPr id="926" name="Google Shape;926;g10d959ad661_0_114"/>
          <p:cNvSpPr txBox="1"/>
          <p:nvPr/>
        </p:nvSpPr>
        <p:spPr>
          <a:xfrm>
            <a:off x="5451475" y="4691925"/>
            <a:ext cx="3631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hlinkClick r:id="rId5"/>
              </a:rPr>
              <a:t>https://www.communityresearchcanada.ca/</a:t>
            </a:r>
            <a:r>
              <a:rPr lang="en-CA"/>
              <a:t>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g10c2234c135_0_21"/>
          <p:cNvSpPr txBox="1"/>
          <p:nvPr/>
        </p:nvSpPr>
        <p:spPr>
          <a:xfrm>
            <a:off x="457172" y="-153939"/>
            <a:ext cx="8228700" cy="9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CA" sz="3300">
                <a:solidFill>
                  <a:srgbClr val="0070C0"/>
                </a:solidFill>
                <a:latin typeface="Google Sans"/>
                <a:ea typeface="Google Sans"/>
                <a:cs typeface="Google Sans"/>
                <a:sym typeface="Google Sans"/>
              </a:rPr>
              <a:t>My approach from my social location</a:t>
            </a:r>
            <a:endParaRPr i="0" sz="3300" u="none" cap="none" strike="noStrike">
              <a:solidFill>
                <a:srgbClr val="0070C0"/>
              </a:solidFill>
              <a:latin typeface="Google Sans"/>
              <a:ea typeface="Google Sans"/>
              <a:cs typeface="Google Sans"/>
              <a:sym typeface="Google Sans"/>
            </a:endParaRPr>
          </a:p>
        </p:txBody>
      </p:sp>
      <p:sp>
        <p:nvSpPr>
          <p:cNvPr id="161" name="Google Shape;161;g10c2234c135_0_21"/>
          <p:cNvSpPr txBox="1"/>
          <p:nvPr/>
        </p:nvSpPr>
        <p:spPr>
          <a:xfrm>
            <a:off x="396575" y="775150"/>
            <a:ext cx="8228700" cy="4071300"/>
          </a:xfrm>
          <a:prstGeom prst="rect">
            <a:avLst/>
          </a:prstGeom>
          <a:noFill/>
          <a:ln>
            <a:noFill/>
          </a:ln>
        </p:spPr>
        <p:txBody>
          <a:bodyPr anchorCtr="0" anchor="t" bIns="0" lIns="0" spcFirstLastPara="1" rIns="0" wrap="square" tIns="0">
            <a:normAutofit fontScale="77500" lnSpcReduction="20000"/>
          </a:bodyPr>
          <a:lstStyle/>
          <a:p>
            <a:pPr indent="-338070" lvl="0" marL="419100" marR="0" rtl="0" algn="l">
              <a:lnSpc>
                <a:spcPct val="90000"/>
              </a:lnSpc>
              <a:spcBef>
                <a:spcPts val="1300"/>
              </a:spcBef>
              <a:spcAft>
                <a:spcPts val="0"/>
              </a:spcAft>
              <a:buSzPct val="100000"/>
              <a:buFont typeface="Google Sans"/>
              <a:buChar char="●"/>
            </a:pPr>
            <a:r>
              <a:rPr lang="en-CA" sz="2482">
                <a:latin typeface="Google Sans"/>
                <a:ea typeface="Google Sans"/>
                <a:cs typeface="Google Sans"/>
                <a:sym typeface="Google Sans"/>
              </a:rPr>
              <a:t>Completed training in cultural acumen and anti-racism through UVic and externally, and </a:t>
            </a:r>
            <a:r>
              <a:rPr lang="en-CA" sz="2482">
                <a:latin typeface="Google Sans"/>
                <a:ea typeface="Google Sans"/>
                <a:cs typeface="Google Sans"/>
                <a:sym typeface="Google Sans"/>
              </a:rPr>
              <a:t>committed</a:t>
            </a:r>
            <a:r>
              <a:rPr lang="en-CA" sz="2482">
                <a:latin typeface="Google Sans"/>
                <a:ea typeface="Google Sans"/>
                <a:cs typeface="Google Sans"/>
                <a:sym typeface="Google Sans"/>
              </a:rPr>
              <a:t> to ongoing learning</a:t>
            </a:r>
            <a:br>
              <a:rPr lang="en-CA" sz="2482">
                <a:latin typeface="Google Sans"/>
                <a:ea typeface="Google Sans"/>
                <a:cs typeface="Google Sans"/>
                <a:sym typeface="Google Sans"/>
              </a:rPr>
            </a:b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38070" lvl="0" marL="4191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Develop </a:t>
            </a:r>
            <a:r>
              <a:rPr lang="en-CA" sz="2482">
                <a:latin typeface="Google Sans"/>
                <a:ea typeface="Google Sans"/>
                <a:cs typeface="Google Sans"/>
                <a:sym typeface="Google Sans"/>
              </a:rPr>
              <a:t>teaching</a:t>
            </a:r>
            <a:r>
              <a:rPr lang="en-CA" sz="2482">
                <a:latin typeface="Google Sans"/>
                <a:ea typeface="Google Sans"/>
                <a:cs typeface="Google Sans"/>
                <a:sym typeface="Google Sans"/>
              </a:rPr>
              <a:t> content with </a:t>
            </a:r>
            <a:r>
              <a:rPr lang="en-CA" sz="2482">
                <a:latin typeface="Google Sans"/>
                <a:ea typeface="Google Sans"/>
                <a:cs typeface="Google Sans"/>
                <a:sym typeface="Google Sans"/>
              </a:rPr>
              <a:t>diverse</a:t>
            </a:r>
            <a:r>
              <a:rPr lang="en-CA" sz="2482">
                <a:latin typeface="Google Sans"/>
                <a:ea typeface="Google Sans"/>
                <a:cs typeface="Google Sans"/>
                <a:sym typeface="Google Sans"/>
              </a:rPr>
              <a:t> team and seek advice from advisors that are BIPOC and/or experts in this content</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38070" lvl="0" marL="4191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In</a:t>
            </a:r>
            <a:r>
              <a:rPr lang="en-CA" sz="2482">
                <a:latin typeface="Google Sans"/>
                <a:ea typeface="Google Sans"/>
                <a:cs typeface="Google Sans"/>
                <a:sym typeface="Google Sans"/>
              </a:rPr>
              <a:t>clude </a:t>
            </a:r>
            <a:r>
              <a:rPr lang="en-CA" sz="2482">
                <a:latin typeface="Google Sans"/>
                <a:ea typeface="Google Sans"/>
                <a:cs typeface="Google Sans"/>
                <a:sym typeface="Google Sans"/>
              </a:rPr>
              <a:t>available</a:t>
            </a:r>
            <a:r>
              <a:rPr lang="en-CA" sz="2482">
                <a:latin typeface="Google Sans"/>
                <a:ea typeface="Google Sans"/>
                <a:cs typeface="Google Sans"/>
                <a:sym typeface="Google Sans"/>
              </a:rPr>
              <a:t> materials directly from BIPOC sources while minimizing burden such as repeated class visits. Incorporate BIPOC speakers if not a burden and with a reciprocity practice.</a:t>
            </a:r>
            <a:br>
              <a:rPr lang="en-CA" sz="2482">
                <a:latin typeface="Google Sans"/>
                <a:ea typeface="Google Sans"/>
                <a:cs typeface="Google Sans"/>
                <a:sym typeface="Google Sans"/>
              </a:rPr>
            </a:br>
            <a:endParaRPr sz="2482">
              <a:latin typeface="Google Sans"/>
              <a:ea typeface="Google Sans"/>
              <a:cs typeface="Google Sans"/>
              <a:sym typeface="Google Sans"/>
            </a:endParaRPr>
          </a:p>
          <a:p>
            <a:pPr indent="-338070" lvl="0" marL="419100" rtl="0" algn="l">
              <a:lnSpc>
                <a:spcPct val="90000"/>
              </a:lnSpc>
              <a:spcBef>
                <a:spcPts val="0"/>
              </a:spcBef>
              <a:spcAft>
                <a:spcPts val="0"/>
              </a:spcAft>
              <a:buSzPct val="100000"/>
              <a:buFont typeface="Google Sans"/>
              <a:buChar char="●"/>
            </a:pPr>
            <a:r>
              <a:rPr lang="en-CA" sz="2482">
                <a:solidFill>
                  <a:schemeClr val="dk1"/>
                </a:solidFill>
                <a:latin typeface="Google Sans"/>
                <a:ea typeface="Google Sans"/>
                <a:cs typeface="Google Sans"/>
                <a:sym typeface="Google Sans"/>
              </a:rPr>
              <a:t>Co-lead ‘</a:t>
            </a:r>
            <a:r>
              <a:rPr lang="en-CA" sz="2482" u="sng">
                <a:solidFill>
                  <a:schemeClr val="hlink"/>
                </a:solidFill>
                <a:latin typeface="Google Sans"/>
                <a:ea typeface="Google Sans"/>
                <a:cs typeface="Google Sans"/>
                <a:sym typeface="Google Sans"/>
                <a:hlinkClick r:id="rId3"/>
              </a:rPr>
              <a:t>Water Underground Talks</a:t>
            </a:r>
            <a:r>
              <a:rPr lang="en-CA" sz="2482">
                <a:solidFill>
                  <a:schemeClr val="dk1"/>
                </a:solidFill>
                <a:latin typeface="Google Sans"/>
                <a:ea typeface="Google Sans"/>
                <a:cs typeface="Google Sans"/>
                <a:sym typeface="Google Sans"/>
              </a:rPr>
              <a:t>’ initiative to bring diverse voices into classroom</a:t>
            </a:r>
            <a:br>
              <a:rPr lang="en-CA" sz="2482">
                <a:solidFill>
                  <a:schemeClr val="dk1"/>
                </a:solidFill>
                <a:latin typeface="Google Sans"/>
                <a:ea typeface="Google Sans"/>
                <a:cs typeface="Google Sans"/>
                <a:sym typeface="Google Sans"/>
              </a:rPr>
            </a:br>
            <a:endParaRPr sz="2482">
              <a:latin typeface="Google Sans"/>
              <a:ea typeface="Google Sans"/>
              <a:cs typeface="Google Sans"/>
              <a:sym typeface="Google Sans"/>
            </a:endParaRPr>
          </a:p>
          <a:p>
            <a:pPr indent="-338070" lvl="0" marL="419100" rtl="0" algn="l">
              <a:lnSpc>
                <a:spcPct val="90000"/>
              </a:lnSpc>
              <a:spcBef>
                <a:spcPts val="0"/>
              </a:spcBef>
              <a:spcAft>
                <a:spcPts val="0"/>
              </a:spcAft>
              <a:buClr>
                <a:srgbClr val="000000"/>
              </a:buClr>
              <a:buSzPct val="100000"/>
              <a:buFont typeface="Google Sans"/>
              <a:buChar char="●"/>
            </a:pPr>
            <a:r>
              <a:rPr lang="en-CA" sz="2482">
                <a:solidFill>
                  <a:schemeClr val="dk1"/>
                </a:solidFill>
                <a:latin typeface="Google Sans"/>
                <a:ea typeface="Google Sans"/>
                <a:cs typeface="Google Sans"/>
                <a:sym typeface="Google Sans"/>
              </a:rPr>
              <a:t>Partner with Indigneous communities in research, always aiming to apply best practices of working in a good way</a:t>
            </a:r>
            <a:br>
              <a:rPr lang="en-CA" sz="2482">
                <a:solidFill>
                  <a:schemeClr val="dk1"/>
                </a:solidFill>
                <a:latin typeface="Google Sans"/>
                <a:ea typeface="Google Sans"/>
                <a:cs typeface="Google Sans"/>
                <a:sym typeface="Google Sans"/>
              </a:rPr>
            </a:br>
            <a:endParaRPr sz="2482">
              <a:latin typeface="Google Sans"/>
              <a:ea typeface="Google Sans"/>
              <a:cs typeface="Google Sans"/>
              <a:sym typeface="Google Sans"/>
            </a:endParaRPr>
          </a:p>
          <a:p>
            <a:pPr indent="-338070" lvl="0" marL="419100" marR="0" rtl="0" algn="l">
              <a:lnSpc>
                <a:spcPct val="90000"/>
              </a:lnSpc>
              <a:spcBef>
                <a:spcPts val="0"/>
              </a:spcBef>
              <a:spcAft>
                <a:spcPts val="0"/>
              </a:spcAft>
              <a:buSzPct val="100000"/>
              <a:buFont typeface="Google Sans"/>
              <a:buChar char="●"/>
            </a:pPr>
            <a:r>
              <a:rPr lang="en-CA" sz="2482">
                <a:latin typeface="Google Sans"/>
                <a:ea typeface="Google Sans"/>
                <a:cs typeface="Google Sans"/>
                <a:sym typeface="Google Sans"/>
              </a:rPr>
              <a:t>Be open to learning, feedback and </a:t>
            </a:r>
            <a:r>
              <a:rPr lang="en-CA" sz="2482">
                <a:latin typeface="Google Sans"/>
                <a:ea typeface="Google Sans"/>
                <a:cs typeface="Google Sans"/>
                <a:sym typeface="Google Sans"/>
              </a:rPr>
              <a:t>criticism</a:t>
            </a:r>
            <a:r>
              <a:rPr lang="en-CA" sz="2482">
                <a:latin typeface="Google Sans"/>
                <a:ea typeface="Google Sans"/>
                <a:cs typeface="Google Sans"/>
                <a:sym typeface="Google Sans"/>
              </a:rPr>
              <a:t> to do better in the future</a:t>
            </a:r>
            <a:endParaRPr sz="2482">
              <a:latin typeface="Google Sans"/>
              <a:ea typeface="Google Sans"/>
              <a:cs typeface="Google Sans"/>
              <a:sym typeface="Google Sans"/>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0" name="Shape 930"/>
        <p:cNvGrpSpPr/>
        <p:nvPr/>
      </p:nvGrpSpPr>
      <p:grpSpPr>
        <a:xfrm>
          <a:off x="0" y="0"/>
          <a:ext cx="0" cy="0"/>
          <a:chOff x="0" y="0"/>
          <a:chExt cx="0" cy="0"/>
        </a:xfrm>
      </p:grpSpPr>
      <p:sp>
        <p:nvSpPr>
          <p:cNvPr id="931" name="Google Shape;931;gcfc951ce8d_1_665"/>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932" name="Google Shape;932;gcfc951ce8d_1_665"/>
          <p:cNvSpPr txBox="1"/>
          <p:nvPr>
            <p:ph type="ctrTitle"/>
          </p:nvPr>
        </p:nvSpPr>
        <p:spPr>
          <a:xfrm>
            <a:off x="93950" y="127100"/>
            <a:ext cx="5272200" cy="1284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2580">
                <a:solidFill>
                  <a:srgbClr val="0070C0"/>
                </a:solidFill>
                <a:latin typeface="Google Sans"/>
                <a:ea typeface="Google Sans"/>
                <a:cs typeface="Google Sans"/>
                <a:sym typeface="Google Sans"/>
              </a:rPr>
              <a:t>Best practices for partnering with Indigenous communities</a:t>
            </a:r>
            <a:endParaRPr b="1" sz="2580">
              <a:solidFill>
                <a:srgbClr val="0070C0"/>
              </a:solidFill>
              <a:latin typeface="Google Sans"/>
              <a:ea typeface="Google Sans"/>
              <a:cs typeface="Google Sans"/>
              <a:sym typeface="Google Sans"/>
            </a:endParaRPr>
          </a:p>
        </p:txBody>
      </p:sp>
      <p:pic>
        <p:nvPicPr>
          <p:cNvPr id="933" name="Google Shape;933;gcfc951ce8d_1_665"/>
          <p:cNvPicPr preferRelativeResize="0"/>
          <p:nvPr/>
        </p:nvPicPr>
        <p:blipFill>
          <a:blip r:embed="rId3">
            <a:alphaModFix/>
          </a:blip>
          <a:stretch>
            <a:fillRect/>
          </a:stretch>
        </p:blipFill>
        <p:spPr>
          <a:xfrm>
            <a:off x="4893950" y="1434304"/>
            <a:ext cx="3903882" cy="2162783"/>
          </a:xfrm>
          <a:prstGeom prst="rect">
            <a:avLst/>
          </a:prstGeom>
          <a:noFill/>
          <a:ln>
            <a:noFill/>
          </a:ln>
        </p:spPr>
      </p:pic>
      <p:pic>
        <p:nvPicPr>
          <p:cNvPr id="934" name="Google Shape;934;gcfc951ce8d_1_665"/>
          <p:cNvPicPr preferRelativeResize="0"/>
          <p:nvPr/>
        </p:nvPicPr>
        <p:blipFill>
          <a:blip r:embed="rId4">
            <a:alphaModFix/>
          </a:blip>
          <a:stretch>
            <a:fillRect/>
          </a:stretch>
        </p:blipFill>
        <p:spPr>
          <a:xfrm>
            <a:off x="524593" y="1385175"/>
            <a:ext cx="4013782" cy="2354149"/>
          </a:xfrm>
          <a:prstGeom prst="rect">
            <a:avLst/>
          </a:prstGeom>
          <a:noFill/>
          <a:ln>
            <a:noFill/>
          </a:ln>
        </p:spPr>
      </p:pic>
      <p:pic>
        <p:nvPicPr>
          <p:cNvPr id="935" name="Google Shape;935;gcfc951ce8d_1_665"/>
          <p:cNvPicPr preferRelativeResize="0"/>
          <p:nvPr/>
        </p:nvPicPr>
        <p:blipFill>
          <a:blip r:embed="rId5">
            <a:alphaModFix/>
          </a:blip>
          <a:stretch>
            <a:fillRect/>
          </a:stretch>
        </p:blipFill>
        <p:spPr>
          <a:xfrm>
            <a:off x="2979362" y="3424135"/>
            <a:ext cx="3025574" cy="1719373"/>
          </a:xfrm>
          <a:prstGeom prst="rect">
            <a:avLst/>
          </a:prstGeom>
          <a:noFill/>
          <a:ln>
            <a:noFill/>
          </a:ln>
        </p:spPr>
      </p:pic>
      <p:pic>
        <p:nvPicPr>
          <p:cNvPr id="936" name="Google Shape;936;gcfc951ce8d_1_665"/>
          <p:cNvPicPr preferRelativeResize="0"/>
          <p:nvPr/>
        </p:nvPicPr>
        <p:blipFill>
          <a:blip r:embed="rId6">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937" name="Google Shape;937;gcfc951ce8d_1_665"/>
          <p:cNvSpPr/>
          <p:nvPr/>
        </p:nvSpPr>
        <p:spPr>
          <a:xfrm>
            <a:off x="5590050" y="895425"/>
            <a:ext cx="12507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g108a1879435_0_59"/>
          <p:cNvSpPr txBox="1"/>
          <p:nvPr>
            <p:ph type="ctrTitle"/>
          </p:nvPr>
        </p:nvSpPr>
        <p:spPr>
          <a:xfrm>
            <a:off x="297300" y="114475"/>
            <a:ext cx="8549400" cy="8547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SzPts val="990"/>
              <a:buNone/>
            </a:pPr>
            <a:r>
              <a:rPr lang="en-CA" sz="2500">
                <a:solidFill>
                  <a:srgbClr val="0070C0"/>
                </a:solidFill>
                <a:latin typeface="Google Sans"/>
                <a:ea typeface="Google Sans"/>
                <a:cs typeface="Google Sans"/>
                <a:sym typeface="Google Sans"/>
              </a:rPr>
              <a:t>Decreasing summer low flows in Xwulqw'selu Sto'lo (Koksilah Watershed, BC) impact salmon and people</a:t>
            </a:r>
            <a:endParaRPr sz="2500">
              <a:solidFill>
                <a:srgbClr val="0070C0"/>
              </a:solidFill>
              <a:latin typeface="Google Sans"/>
              <a:ea typeface="Google Sans"/>
              <a:cs typeface="Google Sans"/>
              <a:sym typeface="Google Sans"/>
            </a:endParaRPr>
          </a:p>
        </p:txBody>
      </p:sp>
      <p:sp>
        <p:nvSpPr>
          <p:cNvPr id="943" name="Google Shape;943;g108a1879435_0_59"/>
          <p:cNvSpPr txBox="1"/>
          <p:nvPr/>
        </p:nvSpPr>
        <p:spPr>
          <a:xfrm>
            <a:off x="3952825" y="1027350"/>
            <a:ext cx="4945200" cy="22812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Summer flows in the Koksilah River have been exceptionally low in recent years at times when demand for water is the greatest threatening the survival of resident and anadromous salmonid species and the aquatic ecosystem.</a:t>
            </a:r>
            <a:endParaRPr sz="1200">
              <a:solidFill>
                <a:schemeClr val="dk1"/>
              </a:solidFill>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Xwulqw'selu Sto'lo is unceded Cowichan Tribes territory and the fisheries are treaty rights.</a:t>
            </a:r>
            <a:endParaRPr sz="1200">
              <a:solidFill>
                <a:schemeClr val="dk1"/>
              </a:solidFill>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Summer low flows are decreasing due to climate change, agricultural irrigation and possibly forestry</a:t>
            </a:r>
            <a:endParaRPr sz="1200">
              <a:solidFill>
                <a:schemeClr val="dk1"/>
              </a:solidFill>
              <a:latin typeface="Google Sans"/>
              <a:ea typeface="Google Sans"/>
              <a:cs typeface="Google Sans"/>
              <a:sym typeface="Google Sans"/>
            </a:endParaRPr>
          </a:p>
        </p:txBody>
      </p:sp>
      <p:sp>
        <p:nvSpPr>
          <p:cNvPr id="944" name="Google Shape;944;g108a1879435_0_59"/>
          <p:cNvSpPr txBox="1"/>
          <p:nvPr/>
        </p:nvSpPr>
        <p:spPr>
          <a:xfrm>
            <a:off x="5577400" y="4527000"/>
            <a:ext cx="4089900" cy="591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800">
                <a:solidFill>
                  <a:schemeClr val="dk1"/>
                </a:solidFill>
                <a:latin typeface="Google Sans"/>
                <a:ea typeface="Google Sans"/>
                <a:cs typeface="Google Sans"/>
                <a:sym typeface="Google Sans"/>
              </a:rPr>
              <a:t>Reference and weblinks:</a:t>
            </a:r>
            <a:endParaRPr sz="8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800" u="sng">
                <a:solidFill>
                  <a:schemeClr val="hlink"/>
                </a:solidFill>
                <a:latin typeface="Google Sans"/>
                <a:ea typeface="Google Sans"/>
                <a:cs typeface="Google Sans"/>
                <a:sym typeface="Google Sans"/>
                <a:hlinkClick r:id="rId3"/>
              </a:rPr>
              <a:t>https://www.koksilahwater.ca/watershed</a:t>
            </a:r>
            <a:endParaRPr sz="8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800" u="sng">
                <a:solidFill>
                  <a:schemeClr val="hlink"/>
                </a:solidFill>
                <a:latin typeface="Google Sans"/>
                <a:ea typeface="Google Sans"/>
                <a:cs typeface="Google Sans"/>
                <a:sym typeface="Google Sans"/>
                <a:hlinkClick r:id="rId4"/>
              </a:rPr>
              <a:t>https://thenarwhal.ca/bc-koksilah-water-sustainability-plan/</a:t>
            </a:r>
            <a:r>
              <a:rPr lang="en-CA" sz="800">
                <a:solidFill>
                  <a:schemeClr val="dk1"/>
                </a:solidFill>
                <a:latin typeface="Google Sans"/>
                <a:ea typeface="Google Sans"/>
                <a:cs typeface="Google Sans"/>
                <a:sym typeface="Google Sans"/>
              </a:rPr>
              <a:t>  </a:t>
            </a:r>
            <a:endParaRPr sz="800">
              <a:solidFill>
                <a:schemeClr val="dk1"/>
              </a:solidFill>
              <a:latin typeface="Google Sans"/>
              <a:ea typeface="Google Sans"/>
              <a:cs typeface="Google Sans"/>
              <a:sym typeface="Google Sans"/>
            </a:endParaRPr>
          </a:p>
        </p:txBody>
      </p:sp>
      <p:sp>
        <p:nvSpPr>
          <p:cNvPr id="945" name="Google Shape;945;g108a1879435_0_59"/>
          <p:cNvSpPr/>
          <p:nvPr/>
        </p:nvSpPr>
        <p:spPr>
          <a:xfrm>
            <a:off x="1290750" y="4622975"/>
            <a:ext cx="1424100" cy="1803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g108a1879435_0_59"/>
          <p:cNvSpPr txBox="1"/>
          <p:nvPr/>
        </p:nvSpPr>
        <p:spPr>
          <a:xfrm>
            <a:off x="176200" y="4347675"/>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British Columbia, ‘Canada’ </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quantity</a:t>
            </a:r>
            <a:endParaRPr>
              <a:latin typeface="Google Sans"/>
              <a:ea typeface="Google Sans"/>
              <a:cs typeface="Google Sans"/>
              <a:sym typeface="Google Sans"/>
            </a:endParaRPr>
          </a:p>
        </p:txBody>
      </p:sp>
      <p:pic>
        <p:nvPicPr>
          <p:cNvPr id="947" name="Google Shape;947;g108a1879435_0_59"/>
          <p:cNvPicPr preferRelativeResize="0"/>
          <p:nvPr/>
        </p:nvPicPr>
        <p:blipFill>
          <a:blip r:embed="rId5">
            <a:alphaModFix/>
          </a:blip>
          <a:stretch>
            <a:fillRect/>
          </a:stretch>
        </p:blipFill>
        <p:spPr>
          <a:xfrm>
            <a:off x="242350" y="1169679"/>
            <a:ext cx="3741251" cy="2804134"/>
          </a:xfrm>
          <a:prstGeom prst="rect">
            <a:avLst/>
          </a:prstGeom>
          <a:noFill/>
          <a:ln>
            <a:noFill/>
          </a:ln>
        </p:spPr>
      </p:pic>
      <p:sp>
        <p:nvSpPr>
          <p:cNvPr id="948" name="Google Shape;948;g108a1879435_0_59"/>
          <p:cNvSpPr txBox="1"/>
          <p:nvPr/>
        </p:nvSpPr>
        <p:spPr>
          <a:xfrm>
            <a:off x="242350" y="3875100"/>
            <a:ext cx="3000000" cy="276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Clr>
                <a:schemeClr val="dk1"/>
              </a:buClr>
              <a:buSzPts val="1100"/>
              <a:buFont typeface="Arial"/>
              <a:buNone/>
            </a:pPr>
            <a:r>
              <a:rPr lang="en-CA" sz="600">
                <a:solidFill>
                  <a:srgbClr val="666666"/>
                </a:solidFill>
                <a:latin typeface="Public Sans"/>
                <a:ea typeface="Public Sans"/>
                <a:cs typeface="Public Sans"/>
                <a:sym typeface="Public Sans"/>
              </a:rPr>
              <a:t>Tim Kulchyski, Cowichan Tribes member and fisheries biologist, </a:t>
            </a:r>
            <a:r>
              <a:rPr lang="en-CA" sz="600" u="sng">
                <a:solidFill>
                  <a:schemeClr val="hlink"/>
                </a:solidFill>
                <a:latin typeface="Public Sans"/>
                <a:ea typeface="Public Sans"/>
                <a:cs typeface="Public Sans"/>
                <a:sym typeface="Public Sans"/>
                <a:hlinkClick r:id="rId6"/>
              </a:rPr>
              <a:t>The Narwhal</a:t>
            </a:r>
            <a:endParaRPr sz="600">
              <a:solidFill>
                <a:srgbClr val="666666"/>
              </a:solidFill>
              <a:latin typeface="Public Sans"/>
              <a:ea typeface="Public Sans"/>
              <a:cs typeface="Public Sans"/>
              <a:sym typeface="Public Sans"/>
            </a:endParaRPr>
          </a:p>
        </p:txBody>
      </p:sp>
      <p:sp>
        <p:nvSpPr>
          <p:cNvPr id="949" name="Google Shape;949;g108a1879435_0_59"/>
          <p:cNvSpPr txBox="1"/>
          <p:nvPr/>
        </p:nvSpPr>
        <p:spPr>
          <a:xfrm>
            <a:off x="4657150" y="3279150"/>
            <a:ext cx="4431600" cy="9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Bright spot:</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Cowichan Tribes and the Province of British Columbia are scoping the possibility of co-management with a Wastershed Sustainability Plan. </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100">
              <a:solidFill>
                <a:schemeClr val="dk1"/>
              </a:solidFill>
              <a:latin typeface="Google Sans"/>
              <a:ea typeface="Google Sans"/>
              <a:cs typeface="Google Sans"/>
              <a:sym typeface="Google Sans"/>
            </a:endParaRPr>
          </a:p>
        </p:txBody>
      </p:sp>
      <p:pic>
        <p:nvPicPr>
          <p:cNvPr id="950" name="Google Shape;950;g108a1879435_0_59"/>
          <p:cNvPicPr preferRelativeResize="0"/>
          <p:nvPr/>
        </p:nvPicPr>
        <p:blipFill>
          <a:blip r:embed="rId7">
            <a:alphaModFix/>
          </a:blip>
          <a:stretch>
            <a:fillRect/>
          </a:stretch>
        </p:blipFill>
        <p:spPr>
          <a:xfrm>
            <a:off x="4023675" y="3942925"/>
            <a:ext cx="643775" cy="610928"/>
          </a:xfrm>
          <a:prstGeom prst="rect">
            <a:avLst/>
          </a:prstGeom>
          <a:noFill/>
          <a:ln>
            <a:noFill/>
          </a:ln>
        </p:spPr>
      </p:pic>
      <p:pic>
        <p:nvPicPr>
          <p:cNvPr id="951" name="Google Shape;951;g108a1879435_0_59"/>
          <p:cNvPicPr preferRelativeResize="0"/>
          <p:nvPr/>
        </p:nvPicPr>
        <p:blipFill>
          <a:blip r:embed="rId8">
            <a:alphaModFix/>
          </a:blip>
          <a:stretch>
            <a:fillRect/>
          </a:stretch>
        </p:blipFill>
        <p:spPr>
          <a:xfrm>
            <a:off x="4069825" y="3279140"/>
            <a:ext cx="643775" cy="647085"/>
          </a:xfrm>
          <a:prstGeom prst="rect">
            <a:avLst/>
          </a:prstGeom>
          <a:noFill/>
          <a:ln>
            <a:noFill/>
          </a:ln>
        </p:spPr>
      </p:pic>
      <p:sp>
        <p:nvSpPr>
          <p:cNvPr id="952" name="Google Shape;952;g108a1879435_0_59"/>
          <p:cNvSpPr txBox="1"/>
          <p:nvPr/>
        </p:nvSpPr>
        <p:spPr>
          <a:xfrm>
            <a:off x="4685950" y="3928950"/>
            <a:ext cx="4305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 </a:t>
            </a:r>
            <a:r>
              <a:rPr lang="en-CA" sz="1100">
                <a:solidFill>
                  <a:schemeClr val="dk1"/>
                </a:solidFill>
                <a:latin typeface="Google Sans"/>
                <a:ea typeface="Google Sans"/>
                <a:cs typeface="Google Sans"/>
                <a:sym typeface="Google Sans"/>
              </a:rPr>
              <a:t>Extreme low flows caused Province to restrict groundwater use by agriculture</a:t>
            </a:r>
            <a:endParaRPr sz="1100">
              <a:solidFill>
                <a:schemeClr val="dk1"/>
              </a:solidFill>
              <a:latin typeface="Google Sans"/>
              <a:ea typeface="Google Sans"/>
              <a:cs typeface="Google Sans"/>
              <a:sym typeface="Google Sans"/>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gcfc951ce8d_1_794"/>
          <p:cNvSpPr txBox="1"/>
          <p:nvPr>
            <p:ph type="ctrTitle"/>
          </p:nvPr>
        </p:nvSpPr>
        <p:spPr>
          <a:xfrm>
            <a:off x="223500" y="147450"/>
            <a:ext cx="8920500" cy="7224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CA" sz="2400">
                <a:solidFill>
                  <a:srgbClr val="0070C0"/>
                </a:solidFill>
                <a:highlight>
                  <a:schemeClr val="lt1"/>
                </a:highlight>
                <a:latin typeface="Google Sans"/>
                <a:ea typeface="Google Sans"/>
                <a:cs typeface="Google Sans"/>
                <a:sym typeface="Google Sans"/>
              </a:rPr>
              <a:t>Summer low flows in the Xwulqw'selu Sto'lo (Koksilah Watershed) are important to salmon and people</a:t>
            </a:r>
            <a:endParaRPr sz="2400">
              <a:solidFill>
                <a:srgbClr val="0070C0"/>
              </a:solidFill>
              <a:highlight>
                <a:schemeClr val="lt1"/>
              </a:highlight>
              <a:latin typeface="Google Sans"/>
              <a:ea typeface="Google Sans"/>
              <a:cs typeface="Google Sans"/>
              <a:sym typeface="Google Sans"/>
            </a:endParaRPr>
          </a:p>
        </p:txBody>
      </p:sp>
      <p:sp>
        <p:nvSpPr>
          <p:cNvPr id="958" name="Google Shape;958;gcfc951ce8d_1_794"/>
          <p:cNvSpPr txBox="1"/>
          <p:nvPr/>
        </p:nvSpPr>
        <p:spPr>
          <a:xfrm>
            <a:off x="25425" y="478515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CA" sz="1200">
                <a:solidFill>
                  <a:schemeClr val="dk1"/>
                </a:solidFill>
                <a:latin typeface="Google Sans"/>
                <a:ea typeface="Google Sans"/>
                <a:cs typeface="Google Sans"/>
                <a:sym typeface="Google Sans"/>
              </a:rPr>
              <a:t>See much more info and reports at </a:t>
            </a:r>
            <a:r>
              <a:rPr i="1" lang="en-CA" sz="1200" u="sng">
                <a:solidFill>
                  <a:srgbClr val="1155CC"/>
                </a:solidFill>
                <a:latin typeface="Google Sans"/>
                <a:ea typeface="Google Sans"/>
                <a:cs typeface="Google Sans"/>
                <a:sym typeface="Google Sans"/>
                <a:hlinkClick r:id="rId3">
                  <a:extLst>
                    <a:ext uri="{A12FA001-AC4F-418D-AE19-62706E023703}">
                      <ahyp:hlinkClr val="tx"/>
                    </a:ext>
                  </a:extLst>
                </a:hlinkClick>
              </a:rPr>
              <a:t>koksilahwater.ca/watershed</a:t>
            </a:r>
            <a:r>
              <a:rPr lang="en-CA" sz="1200">
                <a:latin typeface="Google Sans"/>
                <a:ea typeface="Google Sans"/>
                <a:cs typeface="Google Sans"/>
                <a:sym typeface="Google Sans"/>
              </a:rPr>
              <a:t> </a:t>
            </a:r>
            <a:r>
              <a:rPr lang="en-CA" sz="1200">
                <a:solidFill>
                  <a:schemeClr val="dk1"/>
                </a:solidFill>
                <a:latin typeface="Google Sans"/>
                <a:ea typeface="Google Sans"/>
                <a:cs typeface="Google Sans"/>
                <a:sym typeface="Google Sans"/>
              </a:rPr>
              <a:t>or Narwhal article  </a:t>
            </a:r>
            <a:r>
              <a:rPr lang="en-CA" sz="1200" u="sng">
                <a:solidFill>
                  <a:srgbClr val="1155CC"/>
                </a:solidFill>
                <a:latin typeface="Google Sans"/>
                <a:ea typeface="Google Sans"/>
                <a:cs typeface="Google Sans"/>
                <a:sym typeface="Google Sans"/>
                <a:hlinkClick r:id="rId4">
                  <a:extLst>
                    <a:ext uri="{A12FA001-AC4F-418D-AE19-62706E023703}">
                      <ahyp:hlinkClr val="tx"/>
                    </a:ext>
                  </a:extLst>
                </a:hlinkClick>
              </a:rPr>
              <a:t>A plan to heal the Koksilah watershed</a:t>
            </a:r>
            <a:endParaRPr sz="1200">
              <a:latin typeface="Google Sans"/>
              <a:ea typeface="Google Sans"/>
              <a:cs typeface="Google Sans"/>
              <a:sym typeface="Google Sans"/>
            </a:endParaRPr>
          </a:p>
        </p:txBody>
      </p:sp>
      <p:pic>
        <p:nvPicPr>
          <p:cNvPr descr="Cowichan Watershed Board's Tim Kulchyski and Tom Rutherford answer common questions about the why, when, where and how much fish need water in the Cowichan/Koksilah watershed.  6 minutes." id="959" name="Google Shape;959;gcfc951ce8d_1_794" title="Why Fish Need Water.  (Cowichan Watershed Board. July 2020)">
            <a:hlinkClick r:id="rId5"/>
          </p:cNvPr>
          <p:cNvPicPr preferRelativeResize="0"/>
          <p:nvPr/>
        </p:nvPicPr>
        <p:blipFill>
          <a:blip r:embed="rId6">
            <a:alphaModFix/>
          </a:blip>
          <a:stretch>
            <a:fillRect/>
          </a:stretch>
        </p:blipFill>
        <p:spPr>
          <a:xfrm>
            <a:off x="315025" y="1173350"/>
            <a:ext cx="4070377" cy="3052775"/>
          </a:xfrm>
          <a:prstGeom prst="rect">
            <a:avLst/>
          </a:prstGeom>
          <a:noFill/>
          <a:ln>
            <a:noFill/>
          </a:ln>
        </p:spPr>
      </p:pic>
      <p:pic>
        <p:nvPicPr>
          <p:cNvPr id="960" name="Google Shape;960;gcfc951ce8d_1_794"/>
          <p:cNvPicPr preferRelativeResize="0"/>
          <p:nvPr/>
        </p:nvPicPr>
        <p:blipFill>
          <a:blip r:embed="rId7">
            <a:alphaModFix/>
          </a:blip>
          <a:stretch>
            <a:fillRect/>
          </a:stretch>
        </p:blipFill>
        <p:spPr>
          <a:xfrm>
            <a:off x="4555701" y="1122500"/>
            <a:ext cx="4287551" cy="3650349"/>
          </a:xfrm>
          <a:prstGeom prst="rect">
            <a:avLst/>
          </a:prstGeom>
          <a:noFill/>
          <a:ln>
            <a:noFill/>
          </a:ln>
        </p:spPr>
      </p:pic>
      <p:sp>
        <p:nvSpPr>
          <p:cNvPr id="961" name="Google Shape;961;gcfc951ce8d_1_794"/>
          <p:cNvSpPr txBox="1"/>
          <p:nvPr>
            <p:ph type="ctrTitle"/>
          </p:nvPr>
        </p:nvSpPr>
        <p:spPr>
          <a:xfrm>
            <a:off x="1774684" y="4320563"/>
            <a:ext cx="3702600" cy="4887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CA" sz="1600">
                <a:highlight>
                  <a:schemeClr val="lt1"/>
                </a:highlight>
                <a:latin typeface="Google Sans"/>
                <a:ea typeface="Google Sans"/>
                <a:cs typeface="Google Sans"/>
                <a:sym typeface="Google Sans"/>
              </a:rPr>
              <a:t>Survey from Modus 2021 report</a:t>
            </a:r>
            <a:endParaRPr sz="1500">
              <a:highlight>
                <a:schemeClr val="lt1"/>
              </a:highlight>
              <a:latin typeface="Google Sans"/>
              <a:ea typeface="Google Sans"/>
              <a:cs typeface="Google Sans"/>
              <a:sym typeface="Google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9"/>
                                        </p:tgtEl>
                                        <p:attrNameLst>
                                          <p:attrName>style.visibility</p:attrName>
                                        </p:attrNameLst>
                                      </p:cBhvr>
                                      <p:to>
                                        <p:strVal val="visible"/>
                                      </p:to>
                                    </p:set>
                                    <p:animEffect filter="fade" transition="in">
                                      <p:cBhvr>
                                        <p:cTn dur="1000"/>
                                        <p:tgtEl>
                                          <p:spTgt spid="9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gcfc951ce8d_1_802"/>
          <p:cNvSpPr txBox="1"/>
          <p:nvPr>
            <p:ph type="ctrTitle"/>
          </p:nvPr>
        </p:nvSpPr>
        <p:spPr>
          <a:xfrm>
            <a:off x="223500" y="147450"/>
            <a:ext cx="8920500" cy="8217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CA" sz="2600">
                <a:solidFill>
                  <a:srgbClr val="0070C0"/>
                </a:solidFill>
                <a:highlight>
                  <a:schemeClr val="lt1"/>
                </a:highlight>
                <a:latin typeface="Google Sans"/>
                <a:ea typeface="Google Sans"/>
                <a:cs typeface="Google Sans"/>
                <a:sym typeface="Google Sans"/>
              </a:rPr>
              <a:t>Multiple causes for decreasing summer low flows in the Xwulqw'selu Sto'lo (Koksilah Watershed) </a:t>
            </a:r>
            <a:endParaRPr sz="2200">
              <a:solidFill>
                <a:srgbClr val="0070C0"/>
              </a:solidFill>
              <a:highlight>
                <a:schemeClr val="lt1"/>
              </a:highlight>
              <a:latin typeface="Google Sans"/>
              <a:ea typeface="Google Sans"/>
              <a:cs typeface="Google Sans"/>
              <a:sym typeface="Google Sans"/>
            </a:endParaRPr>
          </a:p>
        </p:txBody>
      </p:sp>
      <p:sp>
        <p:nvSpPr>
          <p:cNvPr id="967" name="Google Shape;967;gcfc951ce8d_1_802"/>
          <p:cNvSpPr txBox="1"/>
          <p:nvPr>
            <p:ph type="ctrTitle"/>
          </p:nvPr>
        </p:nvSpPr>
        <p:spPr>
          <a:xfrm>
            <a:off x="2940484" y="4193088"/>
            <a:ext cx="3702600" cy="488700"/>
          </a:xfrm>
          <a:prstGeom prst="rect">
            <a:avLst/>
          </a:prstGeom>
        </p:spPr>
        <p:txBody>
          <a:bodyPr anchorCtr="0" anchor="t" bIns="34275" lIns="68575" spcFirstLastPara="1" rIns="68575" wrap="square" tIns="34275">
            <a:noAutofit/>
          </a:bodyPr>
          <a:lstStyle/>
          <a:p>
            <a:pPr indent="0" lvl="0" marL="0" rtl="0" algn="ctr">
              <a:spcBef>
                <a:spcPts val="0"/>
              </a:spcBef>
              <a:spcAft>
                <a:spcPts val="0"/>
              </a:spcAft>
              <a:buNone/>
            </a:pPr>
            <a:r>
              <a:rPr lang="en-CA" sz="1600">
                <a:highlight>
                  <a:schemeClr val="lt1"/>
                </a:highlight>
                <a:latin typeface="Google Sans"/>
                <a:ea typeface="Google Sans"/>
                <a:cs typeface="Google Sans"/>
                <a:sym typeface="Google Sans"/>
              </a:rPr>
              <a:t>Graphs from Hatfield 2021 report</a:t>
            </a:r>
            <a:endParaRPr sz="1500">
              <a:highlight>
                <a:schemeClr val="lt1"/>
              </a:highlight>
              <a:latin typeface="Google Sans"/>
              <a:ea typeface="Google Sans"/>
              <a:cs typeface="Google Sans"/>
              <a:sym typeface="Google Sans"/>
            </a:endParaRPr>
          </a:p>
        </p:txBody>
      </p:sp>
      <p:pic>
        <p:nvPicPr>
          <p:cNvPr id="968" name="Google Shape;968;gcfc951ce8d_1_802"/>
          <p:cNvPicPr preferRelativeResize="0"/>
          <p:nvPr/>
        </p:nvPicPr>
        <p:blipFill>
          <a:blip r:embed="rId3">
            <a:alphaModFix/>
          </a:blip>
          <a:stretch>
            <a:fillRect/>
          </a:stretch>
        </p:blipFill>
        <p:spPr>
          <a:xfrm>
            <a:off x="-5100" y="1139302"/>
            <a:ext cx="4533250" cy="2950450"/>
          </a:xfrm>
          <a:prstGeom prst="rect">
            <a:avLst/>
          </a:prstGeom>
          <a:noFill/>
          <a:ln>
            <a:noFill/>
          </a:ln>
        </p:spPr>
      </p:pic>
      <p:pic>
        <p:nvPicPr>
          <p:cNvPr id="969" name="Google Shape;969;gcfc951ce8d_1_802"/>
          <p:cNvPicPr preferRelativeResize="0"/>
          <p:nvPr/>
        </p:nvPicPr>
        <p:blipFill>
          <a:blip r:embed="rId4">
            <a:alphaModFix/>
          </a:blip>
          <a:stretch>
            <a:fillRect/>
          </a:stretch>
        </p:blipFill>
        <p:spPr>
          <a:xfrm>
            <a:off x="4672400" y="1139300"/>
            <a:ext cx="4194297" cy="2345963"/>
          </a:xfrm>
          <a:prstGeom prst="rect">
            <a:avLst/>
          </a:prstGeom>
          <a:noFill/>
          <a:ln>
            <a:noFill/>
          </a:ln>
        </p:spPr>
      </p:pic>
      <p:sp>
        <p:nvSpPr>
          <p:cNvPr id="970" name="Google Shape;970;gcfc951ce8d_1_802"/>
          <p:cNvSpPr txBox="1"/>
          <p:nvPr/>
        </p:nvSpPr>
        <p:spPr>
          <a:xfrm>
            <a:off x="25425" y="4785150"/>
            <a:ext cx="91440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i="1" lang="en-CA" sz="1200">
                <a:solidFill>
                  <a:schemeClr val="dk1"/>
                </a:solidFill>
                <a:latin typeface="Google Sans"/>
                <a:ea typeface="Google Sans"/>
                <a:cs typeface="Google Sans"/>
                <a:sym typeface="Google Sans"/>
              </a:rPr>
              <a:t>See much more info and reports at </a:t>
            </a:r>
            <a:r>
              <a:rPr i="1" lang="en-CA" sz="1200" u="sng">
                <a:solidFill>
                  <a:srgbClr val="1155CC"/>
                </a:solidFill>
                <a:latin typeface="Google Sans"/>
                <a:ea typeface="Google Sans"/>
                <a:cs typeface="Google Sans"/>
                <a:sym typeface="Google Sans"/>
                <a:hlinkClick r:id="rId5">
                  <a:extLst>
                    <a:ext uri="{A12FA001-AC4F-418D-AE19-62706E023703}">
                      <ahyp:hlinkClr val="tx"/>
                    </a:ext>
                  </a:extLst>
                </a:hlinkClick>
              </a:rPr>
              <a:t>koksilahwater.ca/watershed</a:t>
            </a:r>
            <a:r>
              <a:rPr lang="en-CA" sz="1200">
                <a:latin typeface="Google Sans"/>
                <a:ea typeface="Google Sans"/>
                <a:cs typeface="Google Sans"/>
                <a:sym typeface="Google Sans"/>
              </a:rPr>
              <a:t> </a:t>
            </a:r>
            <a:r>
              <a:rPr lang="en-CA" sz="1200">
                <a:solidFill>
                  <a:schemeClr val="dk1"/>
                </a:solidFill>
                <a:latin typeface="Google Sans"/>
                <a:ea typeface="Google Sans"/>
                <a:cs typeface="Google Sans"/>
                <a:sym typeface="Google Sans"/>
              </a:rPr>
              <a:t>or Narwhal article  </a:t>
            </a:r>
            <a:r>
              <a:rPr lang="en-CA" sz="1200" u="sng">
                <a:solidFill>
                  <a:srgbClr val="1155CC"/>
                </a:solidFill>
                <a:latin typeface="Google Sans"/>
                <a:ea typeface="Google Sans"/>
                <a:cs typeface="Google Sans"/>
                <a:sym typeface="Google Sans"/>
                <a:hlinkClick r:id="rId6">
                  <a:extLst>
                    <a:ext uri="{A12FA001-AC4F-418D-AE19-62706E023703}">
                      <ahyp:hlinkClr val="tx"/>
                    </a:ext>
                  </a:extLst>
                </a:hlinkClick>
              </a:rPr>
              <a:t>A plan to heal the Koksilah watershed</a:t>
            </a:r>
            <a:endParaRPr sz="1200">
              <a:latin typeface="Google Sans"/>
              <a:ea typeface="Google Sans"/>
              <a:cs typeface="Google Sans"/>
              <a:sym typeface="Google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4" name="Shape 974"/>
        <p:cNvGrpSpPr/>
        <p:nvPr/>
      </p:nvGrpSpPr>
      <p:grpSpPr>
        <a:xfrm>
          <a:off x="0" y="0"/>
          <a:ext cx="0" cy="0"/>
          <a:chOff x="0" y="0"/>
          <a:chExt cx="0" cy="0"/>
        </a:xfrm>
      </p:grpSpPr>
      <p:sp>
        <p:nvSpPr>
          <p:cNvPr id="975" name="Google Shape;975;g10d959ad661_0_258"/>
          <p:cNvSpPr txBox="1"/>
          <p:nvPr/>
        </p:nvSpPr>
        <p:spPr>
          <a:xfrm>
            <a:off x="142625" y="1800325"/>
            <a:ext cx="3693900" cy="2355000"/>
          </a:xfrm>
          <a:prstGeom prst="rect">
            <a:avLst/>
          </a:prstGeom>
          <a:no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100"/>
              <a:buFont typeface="Arial"/>
              <a:buNone/>
            </a:pPr>
            <a:r>
              <a:rPr b="1" lang="en-CA" sz="2100">
                <a:solidFill>
                  <a:srgbClr val="0070C0"/>
                </a:solidFill>
                <a:latin typeface="Google Sans"/>
                <a:ea typeface="Google Sans"/>
                <a:cs typeface="Google Sans"/>
                <a:sym typeface="Google Sans"/>
              </a:rPr>
              <a:t>Rank and justify the top three specific tools (not just general categories such as ‘Laws’) that you think are most appropriate for applying in the Koksilah Watershed case study</a:t>
            </a:r>
            <a:endParaRPr b="1" sz="1800">
              <a:solidFill>
                <a:srgbClr val="0070C0"/>
              </a:solidFill>
              <a:latin typeface="Google Sans"/>
              <a:ea typeface="Google Sans"/>
              <a:cs typeface="Google Sans"/>
              <a:sym typeface="Google Sans"/>
            </a:endParaRPr>
          </a:p>
        </p:txBody>
      </p:sp>
      <p:pic>
        <p:nvPicPr>
          <p:cNvPr id="976" name="Google Shape;976;g10d959ad661_0_258"/>
          <p:cNvPicPr preferRelativeResize="0"/>
          <p:nvPr/>
        </p:nvPicPr>
        <p:blipFill>
          <a:blip r:embed="rId3">
            <a:alphaModFix/>
          </a:blip>
          <a:stretch>
            <a:fillRect/>
          </a:stretch>
        </p:blipFill>
        <p:spPr>
          <a:xfrm>
            <a:off x="1359825" y="434251"/>
            <a:ext cx="1124425" cy="1169675"/>
          </a:xfrm>
          <a:prstGeom prst="rect">
            <a:avLst/>
          </a:prstGeom>
          <a:noFill/>
          <a:ln>
            <a:noFill/>
          </a:ln>
        </p:spPr>
      </p:pic>
      <p:sp>
        <p:nvSpPr>
          <p:cNvPr id="977" name="Google Shape;977;g10d959ad661_0_258"/>
          <p:cNvSpPr txBox="1"/>
          <p:nvPr/>
        </p:nvSpPr>
        <p:spPr>
          <a:xfrm>
            <a:off x="1620950" y="553450"/>
            <a:ext cx="55860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3020">
                <a:solidFill>
                  <a:srgbClr val="0070C0"/>
                </a:solidFill>
                <a:latin typeface="Google Sans"/>
                <a:ea typeface="Google Sans"/>
                <a:cs typeface="Google Sans"/>
                <a:sym typeface="Google Sans"/>
              </a:rPr>
              <a:t>Breakout groups!</a:t>
            </a:r>
            <a:endParaRPr b="1" sz="3020">
              <a:solidFill>
                <a:srgbClr val="0070C0"/>
              </a:solidFill>
              <a:latin typeface="Google Sans"/>
              <a:ea typeface="Google Sans"/>
              <a:cs typeface="Google Sans"/>
              <a:sym typeface="Google Sans"/>
            </a:endParaRPr>
          </a:p>
        </p:txBody>
      </p:sp>
      <p:sp>
        <p:nvSpPr>
          <p:cNvPr id="978" name="Google Shape;978;g10d959ad661_0_258"/>
          <p:cNvSpPr txBox="1"/>
          <p:nvPr/>
        </p:nvSpPr>
        <p:spPr>
          <a:xfrm>
            <a:off x="271525" y="4218875"/>
            <a:ext cx="57597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t>Criteria for ranking should include:</a:t>
            </a:r>
            <a:endParaRPr/>
          </a:p>
          <a:p>
            <a:pPr indent="-317500" lvl="0" marL="457200" rtl="0" algn="l">
              <a:spcBef>
                <a:spcPts val="0"/>
              </a:spcBef>
              <a:spcAft>
                <a:spcPts val="0"/>
              </a:spcAft>
              <a:buSzPts val="1400"/>
              <a:buChar char="●"/>
            </a:pPr>
            <a:r>
              <a:rPr lang="en-CA"/>
              <a:t>Likely usefulness of the tool to problem</a:t>
            </a:r>
            <a:endParaRPr/>
          </a:p>
          <a:p>
            <a:pPr indent="-317500" lvl="0" marL="457200" rtl="0" algn="l">
              <a:spcBef>
                <a:spcPts val="0"/>
              </a:spcBef>
              <a:spcAft>
                <a:spcPts val="0"/>
              </a:spcAft>
              <a:buSzPts val="1400"/>
              <a:buChar char="●"/>
            </a:pPr>
            <a:r>
              <a:rPr lang="en-CA"/>
              <a:t>Appropriateness</a:t>
            </a:r>
            <a:r>
              <a:rPr lang="en-CA"/>
              <a:t> of you using the tool given your social location</a:t>
            </a:r>
            <a:endParaRPr/>
          </a:p>
        </p:txBody>
      </p:sp>
      <p:pic>
        <p:nvPicPr>
          <p:cNvPr id="979" name="Google Shape;979;g10d959ad661_0_258"/>
          <p:cNvPicPr preferRelativeResize="0"/>
          <p:nvPr/>
        </p:nvPicPr>
        <p:blipFill>
          <a:blip r:embed="rId4">
            <a:alphaModFix/>
          </a:blip>
          <a:stretch>
            <a:fillRect/>
          </a:stretch>
        </p:blipFill>
        <p:spPr>
          <a:xfrm>
            <a:off x="3906725" y="1924770"/>
            <a:ext cx="5132499" cy="20519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g108a1879435_0_93"/>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986" name="Google Shape;986;g108a1879435_0_93"/>
          <p:cNvSpPr txBox="1"/>
          <p:nvPr>
            <p:ph type="title"/>
          </p:nvPr>
        </p:nvSpPr>
        <p:spPr>
          <a:xfrm>
            <a:off x="1171975" y="1667400"/>
            <a:ext cx="6626100" cy="1808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CA" sz="2400">
                <a:solidFill>
                  <a:srgbClr val="0070C0"/>
                </a:solidFill>
                <a:latin typeface="Google Sans"/>
                <a:ea typeface="Google Sans"/>
                <a:cs typeface="Google Sans"/>
                <a:sym typeface="Google Sans"/>
              </a:rPr>
              <a:t>Additional resources for help students to keep learning and engaging</a:t>
            </a:r>
            <a:endParaRPr sz="3900">
              <a:solidFill>
                <a:srgbClr val="0070C0"/>
              </a:solidFill>
              <a:latin typeface="Google Sans"/>
              <a:ea typeface="Google Sans"/>
              <a:cs typeface="Google Sans"/>
              <a:sym typeface="Google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gcfc951ce8d_1_548"/>
          <p:cNvSpPr txBox="1"/>
          <p:nvPr>
            <p:ph type="ctrTitle"/>
          </p:nvPr>
        </p:nvSpPr>
        <p:spPr>
          <a:xfrm>
            <a:off x="0" y="-186400"/>
            <a:ext cx="6308700" cy="8574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rPr b="1" lang="en-CA" sz="2820">
                <a:solidFill>
                  <a:srgbClr val="0070C0"/>
                </a:solidFill>
                <a:latin typeface="Google Sans"/>
                <a:ea typeface="Google Sans"/>
                <a:cs typeface="Google Sans"/>
                <a:sym typeface="Google Sans"/>
              </a:rPr>
              <a:t>Potential</a:t>
            </a:r>
            <a:r>
              <a:rPr b="1" lang="en-CA" sz="2820">
                <a:solidFill>
                  <a:srgbClr val="0070C0"/>
                </a:solidFill>
                <a:latin typeface="Google Sans"/>
                <a:ea typeface="Google Sans"/>
                <a:cs typeface="Google Sans"/>
                <a:sym typeface="Google Sans"/>
              </a:rPr>
              <a:t> resources</a:t>
            </a:r>
            <a:endParaRPr b="1" sz="2820">
              <a:solidFill>
                <a:srgbClr val="0070C0"/>
              </a:solidFill>
              <a:latin typeface="Google Sans"/>
              <a:ea typeface="Google Sans"/>
              <a:cs typeface="Google Sans"/>
              <a:sym typeface="Google Sans"/>
            </a:endParaRPr>
          </a:p>
        </p:txBody>
      </p:sp>
      <p:sp>
        <p:nvSpPr>
          <p:cNvPr id="992" name="Google Shape;992;gcfc951ce8d_1_548"/>
          <p:cNvSpPr txBox="1"/>
          <p:nvPr/>
        </p:nvSpPr>
        <p:spPr>
          <a:xfrm>
            <a:off x="203950" y="2141250"/>
            <a:ext cx="3223500" cy="1046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000">
                <a:latin typeface="Google Sans"/>
                <a:ea typeface="Google Sans"/>
                <a:cs typeface="Google Sans"/>
                <a:sym typeface="Google Sans"/>
              </a:rPr>
              <a:t>Many useful educational resources:</a:t>
            </a:r>
            <a:br>
              <a:rPr lang="en-CA" sz="1000">
                <a:latin typeface="Google Sans"/>
                <a:ea typeface="Google Sans"/>
                <a:cs typeface="Google Sans"/>
                <a:sym typeface="Google Sans"/>
              </a:rPr>
            </a:br>
            <a:r>
              <a:rPr lang="en-CA" sz="1000" u="sng">
                <a:solidFill>
                  <a:schemeClr val="hlink"/>
                </a:solidFill>
                <a:latin typeface="Google Sans"/>
                <a:ea typeface="Google Sans"/>
                <a:cs typeface="Google Sans"/>
                <a:sym typeface="Google Sans"/>
                <a:hlinkClick r:id="rId3"/>
              </a:rPr>
              <a:t>National Centre for Truth and Reconciliation - Education </a:t>
            </a:r>
            <a:endParaRPr sz="1000">
              <a:latin typeface="Google Sans"/>
              <a:ea typeface="Google Sans"/>
              <a:cs typeface="Google Sans"/>
              <a:sym typeface="Google Sans"/>
            </a:endParaRPr>
          </a:p>
          <a:p>
            <a:pPr indent="0" lvl="0" marL="0" rtl="0" algn="l">
              <a:lnSpc>
                <a:spcPct val="115000"/>
              </a:lnSpc>
              <a:spcBef>
                <a:spcPts val="0"/>
              </a:spcBef>
              <a:spcAft>
                <a:spcPts val="0"/>
              </a:spcAft>
              <a:buNone/>
            </a:pPr>
            <a:r>
              <a:rPr lang="en-CA" sz="1000">
                <a:latin typeface="Google Sans"/>
                <a:ea typeface="Google Sans"/>
                <a:cs typeface="Google Sans"/>
                <a:sym typeface="Google Sans"/>
              </a:rPr>
              <a:t>or the </a:t>
            </a:r>
            <a:r>
              <a:rPr lang="en-CA" sz="1000">
                <a:solidFill>
                  <a:schemeClr val="dk1"/>
                </a:solidFill>
                <a:latin typeface="Google Sans"/>
                <a:ea typeface="Google Sans"/>
                <a:cs typeface="Google Sans"/>
                <a:sym typeface="Google Sans"/>
              </a:rPr>
              <a:t>TRC REPORTS:</a:t>
            </a:r>
            <a:r>
              <a:rPr lang="en-CA" sz="1000">
                <a:solidFill>
                  <a:srgbClr val="FF0000"/>
                </a:solidFill>
                <a:uFill>
                  <a:noFill/>
                </a:uFill>
                <a:latin typeface="Google Sans"/>
                <a:ea typeface="Google Sans"/>
                <a:cs typeface="Google Sans"/>
                <a:sym typeface="Google Sans"/>
                <a:hlinkClick r:id="rId4">
                  <a:extLst>
                    <a:ext uri="{A12FA001-AC4F-418D-AE19-62706E023703}">
                      <ahyp:hlinkClr val="tx"/>
                    </a:ext>
                  </a:extLst>
                </a:hlinkClick>
              </a:rPr>
              <a:t> </a:t>
            </a:r>
            <a:r>
              <a:rPr lang="en-CA" sz="1000" u="sng">
                <a:solidFill>
                  <a:srgbClr val="4472C4"/>
                </a:solidFill>
                <a:latin typeface="Google Sans"/>
                <a:ea typeface="Google Sans"/>
                <a:cs typeface="Google Sans"/>
                <a:sym typeface="Google Sans"/>
                <a:hlinkClick r:id="rId5">
                  <a:extLst>
                    <a:ext uri="{A12FA001-AC4F-418D-AE19-62706E023703}">
                      <ahyp:hlinkClr val="tx"/>
                    </a:ext>
                  </a:extLst>
                </a:hlinkClick>
              </a:rPr>
              <a:t>https://nctr.ca/records/reports/</a:t>
            </a:r>
            <a:endParaRPr sz="1000" u="sng">
              <a:solidFill>
                <a:srgbClr val="4472C4"/>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latin typeface="Google Sans"/>
              <a:ea typeface="Google Sans"/>
              <a:cs typeface="Google Sans"/>
              <a:sym typeface="Google Sans"/>
            </a:endParaRPr>
          </a:p>
        </p:txBody>
      </p:sp>
      <p:pic>
        <p:nvPicPr>
          <p:cNvPr id="993" name="Google Shape;993;gcfc951ce8d_1_548"/>
          <p:cNvPicPr preferRelativeResize="0"/>
          <p:nvPr/>
        </p:nvPicPr>
        <p:blipFill>
          <a:blip r:embed="rId6">
            <a:alphaModFix/>
          </a:blip>
          <a:stretch>
            <a:fillRect/>
          </a:stretch>
        </p:blipFill>
        <p:spPr>
          <a:xfrm>
            <a:off x="327425" y="886240"/>
            <a:ext cx="2843369" cy="1048650"/>
          </a:xfrm>
          <a:prstGeom prst="rect">
            <a:avLst/>
          </a:prstGeom>
          <a:noFill/>
          <a:ln>
            <a:noFill/>
          </a:ln>
        </p:spPr>
      </p:pic>
      <p:pic>
        <p:nvPicPr>
          <p:cNvPr descr="The Voices from Here video series features stories of First Nations, Inuit &amp; Métis participants. Stories shed light on histories of resilience and resurgence." id="994" name="Google Shape;994;gcfc951ce8d_1_548" title="Voices From Here: Series Trailer 2">
            <a:hlinkClick r:id="rId7"/>
          </p:cNvPr>
          <p:cNvPicPr preferRelativeResize="0"/>
          <p:nvPr/>
        </p:nvPicPr>
        <p:blipFill>
          <a:blip r:embed="rId8">
            <a:alphaModFix/>
          </a:blip>
          <a:stretch>
            <a:fillRect/>
          </a:stretch>
        </p:blipFill>
        <p:spPr>
          <a:xfrm>
            <a:off x="6451488" y="324550"/>
            <a:ext cx="2446500" cy="1834875"/>
          </a:xfrm>
          <a:prstGeom prst="rect">
            <a:avLst/>
          </a:prstGeom>
          <a:noFill/>
          <a:ln>
            <a:noFill/>
          </a:ln>
        </p:spPr>
      </p:pic>
      <p:sp>
        <p:nvSpPr>
          <p:cNvPr id="995" name="Google Shape;995;gcfc951ce8d_1_548"/>
          <p:cNvSpPr txBox="1"/>
          <p:nvPr/>
        </p:nvSpPr>
        <p:spPr>
          <a:xfrm>
            <a:off x="6534050" y="2194875"/>
            <a:ext cx="2406000" cy="103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100" u="sng">
                <a:solidFill>
                  <a:schemeClr val="hlink"/>
                </a:solidFill>
                <a:highlight>
                  <a:srgbClr val="F9F9F9"/>
                </a:highlight>
                <a:latin typeface="Google Sans"/>
                <a:ea typeface="Google Sans"/>
                <a:cs typeface="Google Sans"/>
                <a:sym typeface="Google Sans"/>
                <a:hlinkClick r:id="rId9"/>
              </a:rPr>
              <a:t>Voices From Here</a:t>
            </a:r>
            <a:r>
              <a:rPr lang="en-CA" sz="1100">
                <a:solidFill>
                  <a:schemeClr val="dk1"/>
                </a:solidFill>
                <a:highlight>
                  <a:srgbClr val="F9F9F9"/>
                </a:highlight>
                <a:latin typeface="Google Sans"/>
                <a:ea typeface="Google Sans"/>
                <a:cs typeface="Google Sans"/>
                <a:sym typeface="Google Sans"/>
              </a:rPr>
              <a:t>:</a:t>
            </a:r>
            <a:br>
              <a:rPr lang="en-CA" sz="1100">
                <a:solidFill>
                  <a:schemeClr val="dk1"/>
                </a:solidFill>
                <a:highlight>
                  <a:srgbClr val="F9F9F9"/>
                </a:highlight>
                <a:latin typeface="Google Sans"/>
                <a:ea typeface="Google Sans"/>
                <a:cs typeface="Google Sans"/>
                <a:sym typeface="Google Sans"/>
              </a:rPr>
            </a:br>
            <a:r>
              <a:rPr lang="en-CA" sz="1100">
                <a:solidFill>
                  <a:schemeClr val="dk1"/>
                </a:solidFill>
                <a:highlight>
                  <a:srgbClr val="F9F9F9"/>
                </a:highlight>
                <a:latin typeface="Google Sans"/>
                <a:ea typeface="Google Sans"/>
                <a:cs typeface="Google Sans"/>
                <a:sym typeface="Google Sans"/>
              </a:rPr>
              <a:t>Excellent series of 10-15min videos featuring first-person stories of 9 different Indigenous people from across the country.</a:t>
            </a:r>
            <a:endParaRPr sz="1100">
              <a:solidFill>
                <a:schemeClr val="dk1"/>
              </a:solidFill>
              <a:highlight>
                <a:srgbClr val="F9F9F9"/>
              </a:highlight>
              <a:latin typeface="Google Sans"/>
              <a:ea typeface="Google Sans"/>
              <a:cs typeface="Google Sans"/>
              <a:sym typeface="Google Sans"/>
            </a:endParaRPr>
          </a:p>
        </p:txBody>
      </p:sp>
      <p:pic>
        <p:nvPicPr>
          <p:cNvPr id="996" name="Google Shape;996;gcfc951ce8d_1_548"/>
          <p:cNvPicPr preferRelativeResize="0"/>
          <p:nvPr/>
        </p:nvPicPr>
        <p:blipFill>
          <a:blip r:embed="rId10">
            <a:alphaModFix/>
          </a:blip>
          <a:stretch>
            <a:fillRect/>
          </a:stretch>
        </p:blipFill>
        <p:spPr>
          <a:xfrm>
            <a:off x="3388336" y="460250"/>
            <a:ext cx="2792538" cy="1699176"/>
          </a:xfrm>
          <a:prstGeom prst="rect">
            <a:avLst/>
          </a:prstGeom>
          <a:noFill/>
          <a:ln>
            <a:noFill/>
          </a:ln>
        </p:spPr>
      </p:pic>
      <p:sp>
        <p:nvSpPr>
          <p:cNvPr id="997" name="Google Shape;997;gcfc951ce8d_1_548"/>
          <p:cNvSpPr txBox="1"/>
          <p:nvPr/>
        </p:nvSpPr>
        <p:spPr>
          <a:xfrm>
            <a:off x="3451500" y="2163675"/>
            <a:ext cx="3000000" cy="823500"/>
          </a:xfrm>
          <a:prstGeom prst="rect">
            <a:avLst/>
          </a:prstGeom>
          <a:noFill/>
          <a:ln>
            <a:noFill/>
          </a:ln>
        </p:spPr>
        <p:txBody>
          <a:bodyPr anchorCtr="0" anchor="t" bIns="91425" lIns="91425" spcFirstLastPara="1" rIns="91425" wrap="square" tIns="91425">
            <a:spAutoFit/>
          </a:bodyPr>
          <a:lstStyle/>
          <a:p>
            <a:pPr indent="0" lvl="0" marL="0" rtl="0" algn="l">
              <a:lnSpc>
                <a:spcPct val="105000"/>
              </a:lnSpc>
              <a:spcBef>
                <a:spcPts val="0"/>
              </a:spcBef>
              <a:spcAft>
                <a:spcPts val="1200"/>
              </a:spcAft>
              <a:buNone/>
            </a:pPr>
            <a:r>
              <a:rPr lang="en-CA" sz="1000" u="sng">
                <a:solidFill>
                  <a:schemeClr val="hlink"/>
                </a:solidFill>
                <a:highlight>
                  <a:srgbClr val="F9F9F9"/>
                </a:highlight>
                <a:latin typeface="Google Sans"/>
                <a:ea typeface="Google Sans"/>
                <a:cs typeface="Google Sans"/>
                <a:sym typeface="Google Sans"/>
                <a:hlinkClick r:id="rId11"/>
              </a:rPr>
              <a:t>Canadian Shame: A History of Residential Schools</a:t>
            </a:r>
            <a:r>
              <a:rPr lang="en-CA" sz="1000">
                <a:solidFill>
                  <a:srgbClr val="606060"/>
                </a:solidFill>
                <a:highlight>
                  <a:srgbClr val="F9F9F9"/>
                </a:highlight>
                <a:latin typeface="Google Sans"/>
                <a:ea typeface="Google Sans"/>
                <a:cs typeface="Google Sans"/>
                <a:sym typeface="Google Sans"/>
              </a:rPr>
              <a:t>: </a:t>
            </a:r>
            <a:r>
              <a:rPr lang="en-CA" sz="1000">
                <a:solidFill>
                  <a:schemeClr val="dk1"/>
                </a:solidFill>
                <a:highlight>
                  <a:srgbClr val="F9F9F9"/>
                </a:highlight>
                <a:latin typeface="Google Sans"/>
                <a:ea typeface="Google Sans"/>
                <a:cs typeface="Google Sans"/>
                <a:sym typeface="Google Sans"/>
              </a:rPr>
              <a:t>TedX talk by Ginger Gosnell-Myers, of Nisga’a and Kwakwaka’wakw heritage, is a policy expert, researcher, and activist.</a:t>
            </a:r>
            <a:endParaRPr sz="1000">
              <a:solidFill>
                <a:schemeClr val="dk1"/>
              </a:solidFill>
              <a:highlight>
                <a:srgbClr val="F9F9F9"/>
              </a:highlight>
              <a:latin typeface="Google Sans"/>
              <a:ea typeface="Google Sans"/>
              <a:cs typeface="Google Sans"/>
              <a:sym typeface="Google Sans"/>
            </a:endParaRPr>
          </a:p>
        </p:txBody>
      </p:sp>
      <p:sp>
        <p:nvSpPr>
          <p:cNvPr id="998" name="Google Shape;998;gcfc951ce8d_1_548"/>
          <p:cNvSpPr txBox="1"/>
          <p:nvPr/>
        </p:nvSpPr>
        <p:spPr>
          <a:xfrm>
            <a:off x="7095804" y="4260052"/>
            <a:ext cx="12282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u="sng">
                <a:solidFill>
                  <a:srgbClr val="1155CC"/>
                </a:solidFill>
                <a:latin typeface="Helvetica Neue"/>
                <a:ea typeface="Helvetica Neue"/>
                <a:cs typeface="Helvetica Neue"/>
                <a:sym typeface="Helvetica Neue"/>
                <a:hlinkClick r:id="rId12">
                  <a:extLst>
                    <a:ext uri="{A12FA001-AC4F-418D-AE19-62706E023703}">
                      <ahyp:hlinkClr val="tx"/>
                    </a:ext>
                  </a:extLst>
                </a:hlinkClick>
              </a:rPr>
              <a:t>Four Seasons of Reconciliation</a:t>
            </a:r>
            <a:r>
              <a:rPr lang="en-CA" sz="1100">
                <a:solidFill>
                  <a:schemeClr val="dk1"/>
                </a:solidFill>
                <a:latin typeface="Helvetica Neue"/>
                <a:ea typeface="Helvetica Neue"/>
                <a:cs typeface="Helvetica Neue"/>
                <a:sym typeface="Helvetica Neue"/>
              </a:rPr>
              <a:t> </a:t>
            </a:r>
            <a:br>
              <a:rPr lang="en-CA" sz="1100">
                <a:solidFill>
                  <a:schemeClr val="dk1"/>
                </a:solidFill>
                <a:latin typeface="Helvetica Neue"/>
                <a:ea typeface="Helvetica Neue"/>
                <a:cs typeface="Helvetica Neue"/>
                <a:sym typeface="Helvetica Neue"/>
              </a:rPr>
            </a:br>
            <a:r>
              <a:rPr lang="en-CA" sz="1100">
                <a:solidFill>
                  <a:schemeClr val="dk1"/>
                </a:solidFill>
                <a:latin typeface="Helvetica Neue"/>
                <a:ea typeface="Helvetica Neue"/>
                <a:cs typeface="Helvetica Neue"/>
                <a:sym typeface="Helvetica Neue"/>
              </a:rPr>
              <a:t>(and </a:t>
            </a:r>
            <a:r>
              <a:rPr lang="en-CA" sz="1100" u="sng">
                <a:solidFill>
                  <a:srgbClr val="1155CC"/>
                </a:solidFill>
                <a:latin typeface="Helvetica Neue"/>
                <a:ea typeface="Helvetica Neue"/>
                <a:cs typeface="Helvetica Neue"/>
                <a:sym typeface="Helvetica Neue"/>
                <a:hlinkClick r:id="rId13">
                  <a:extLst>
                    <a:ext uri="{A12FA001-AC4F-418D-AE19-62706E023703}">
                      <ahyp:hlinkClr val="tx"/>
                    </a:ext>
                  </a:extLst>
                </a:hlinkClick>
              </a:rPr>
              <a:t>pdf</a:t>
            </a:r>
            <a:r>
              <a:rPr lang="en-CA" sz="1100">
                <a:solidFill>
                  <a:schemeClr val="dk1"/>
                </a:solidFill>
                <a:latin typeface="Helvetica Neue"/>
                <a:ea typeface="Helvetica Neue"/>
                <a:cs typeface="Helvetica Neue"/>
                <a:sym typeface="Helvetica Neue"/>
              </a:rPr>
              <a:t>)</a:t>
            </a:r>
            <a:endParaRPr/>
          </a:p>
        </p:txBody>
      </p:sp>
      <p:pic>
        <p:nvPicPr>
          <p:cNvPr id="999" name="Google Shape;999;gcfc951ce8d_1_548"/>
          <p:cNvPicPr preferRelativeResize="0"/>
          <p:nvPr/>
        </p:nvPicPr>
        <p:blipFill>
          <a:blip r:embed="rId14">
            <a:alphaModFix/>
          </a:blip>
          <a:stretch>
            <a:fillRect/>
          </a:stretch>
        </p:blipFill>
        <p:spPr>
          <a:xfrm>
            <a:off x="7242053" y="3198680"/>
            <a:ext cx="731890" cy="1061372"/>
          </a:xfrm>
          <a:prstGeom prst="rect">
            <a:avLst/>
          </a:prstGeom>
          <a:noFill/>
          <a:ln>
            <a:noFill/>
          </a:ln>
        </p:spPr>
      </p:pic>
      <p:pic>
        <p:nvPicPr>
          <p:cNvPr id="1000" name="Google Shape;1000;gcfc951ce8d_1_548"/>
          <p:cNvPicPr preferRelativeResize="0"/>
          <p:nvPr/>
        </p:nvPicPr>
        <p:blipFill>
          <a:blip r:embed="rId15">
            <a:alphaModFix/>
          </a:blip>
          <a:stretch>
            <a:fillRect/>
          </a:stretch>
        </p:blipFill>
        <p:spPr>
          <a:xfrm>
            <a:off x="4012681" y="3488169"/>
            <a:ext cx="1850034" cy="221524"/>
          </a:xfrm>
          <a:prstGeom prst="rect">
            <a:avLst/>
          </a:prstGeom>
          <a:noFill/>
          <a:ln>
            <a:noFill/>
          </a:ln>
        </p:spPr>
      </p:pic>
      <p:pic>
        <p:nvPicPr>
          <p:cNvPr id="1001" name="Google Shape;1001;gcfc951ce8d_1_548"/>
          <p:cNvPicPr preferRelativeResize="0"/>
          <p:nvPr/>
        </p:nvPicPr>
        <p:blipFill>
          <a:blip r:embed="rId16">
            <a:alphaModFix/>
          </a:blip>
          <a:stretch>
            <a:fillRect/>
          </a:stretch>
        </p:blipFill>
        <p:spPr>
          <a:xfrm>
            <a:off x="4005212" y="3705472"/>
            <a:ext cx="1850034" cy="358456"/>
          </a:xfrm>
          <a:prstGeom prst="rect">
            <a:avLst/>
          </a:prstGeom>
          <a:noFill/>
          <a:ln>
            <a:noFill/>
          </a:ln>
        </p:spPr>
      </p:pic>
      <p:pic>
        <p:nvPicPr>
          <p:cNvPr id="1002" name="Google Shape;1002;gcfc951ce8d_1_548"/>
          <p:cNvPicPr preferRelativeResize="0"/>
          <p:nvPr/>
        </p:nvPicPr>
        <p:blipFill>
          <a:blip r:embed="rId17">
            <a:alphaModFix/>
          </a:blip>
          <a:stretch>
            <a:fillRect/>
          </a:stretch>
        </p:blipFill>
        <p:spPr>
          <a:xfrm>
            <a:off x="4219695" y="4095363"/>
            <a:ext cx="1396566" cy="243682"/>
          </a:xfrm>
          <a:prstGeom prst="rect">
            <a:avLst/>
          </a:prstGeom>
          <a:noFill/>
          <a:ln>
            <a:noFill/>
          </a:ln>
        </p:spPr>
      </p:pic>
      <p:pic>
        <p:nvPicPr>
          <p:cNvPr id="1003" name="Google Shape;1003;gcfc951ce8d_1_548"/>
          <p:cNvPicPr preferRelativeResize="0"/>
          <p:nvPr/>
        </p:nvPicPr>
        <p:blipFill>
          <a:blip r:embed="rId18">
            <a:alphaModFix/>
          </a:blip>
          <a:stretch>
            <a:fillRect/>
          </a:stretch>
        </p:blipFill>
        <p:spPr>
          <a:xfrm>
            <a:off x="1369792" y="3697569"/>
            <a:ext cx="735805" cy="919438"/>
          </a:xfrm>
          <a:prstGeom prst="rect">
            <a:avLst/>
          </a:prstGeom>
          <a:noFill/>
          <a:ln>
            <a:noFill/>
          </a:ln>
        </p:spPr>
      </p:pic>
      <p:sp>
        <p:nvSpPr>
          <p:cNvPr id="1004" name="Google Shape;1004;gcfc951ce8d_1_548"/>
          <p:cNvSpPr txBox="1"/>
          <p:nvPr/>
        </p:nvSpPr>
        <p:spPr>
          <a:xfrm>
            <a:off x="3915380" y="4402000"/>
            <a:ext cx="22614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u="sng">
                <a:solidFill>
                  <a:srgbClr val="1155CC"/>
                </a:solidFill>
                <a:latin typeface="Helvetica Neue"/>
                <a:ea typeface="Helvetica Neue"/>
                <a:cs typeface="Helvetica Neue"/>
                <a:sym typeface="Helvetica Neue"/>
                <a:hlinkClick r:id="rId19">
                  <a:extLst>
                    <a:ext uri="{A12FA001-AC4F-418D-AE19-62706E023703}">
                      <ahyp:hlinkClr val="tx"/>
                    </a:ext>
                  </a:extLst>
                </a:hlinkClick>
              </a:rPr>
              <a:t>Indigenous Canada course</a:t>
            </a:r>
            <a:endParaRPr/>
          </a:p>
        </p:txBody>
      </p:sp>
      <p:pic>
        <p:nvPicPr>
          <p:cNvPr id="1005" name="Google Shape;1005;gcfc951ce8d_1_548"/>
          <p:cNvPicPr preferRelativeResize="0"/>
          <p:nvPr/>
        </p:nvPicPr>
        <p:blipFill>
          <a:blip r:embed="rId20">
            <a:alphaModFix/>
          </a:blip>
          <a:stretch>
            <a:fillRect/>
          </a:stretch>
        </p:blipFill>
        <p:spPr>
          <a:xfrm>
            <a:off x="527366" y="3356447"/>
            <a:ext cx="2739978" cy="350596"/>
          </a:xfrm>
          <a:prstGeom prst="rect">
            <a:avLst/>
          </a:prstGeom>
          <a:noFill/>
          <a:ln>
            <a:noFill/>
          </a:ln>
        </p:spPr>
      </p:pic>
      <p:pic>
        <p:nvPicPr>
          <p:cNvPr id="1006" name="Google Shape;1006;gcfc951ce8d_1_548"/>
          <p:cNvPicPr preferRelativeResize="0"/>
          <p:nvPr/>
        </p:nvPicPr>
        <p:blipFill>
          <a:blip r:embed="rId21">
            <a:alphaModFix/>
          </a:blip>
          <a:stretch>
            <a:fillRect/>
          </a:stretch>
        </p:blipFill>
        <p:spPr>
          <a:xfrm>
            <a:off x="594600" y="3697460"/>
            <a:ext cx="735807" cy="919670"/>
          </a:xfrm>
          <a:prstGeom prst="rect">
            <a:avLst/>
          </a:prstGeom>
          <a:noFill/>
          <a:ln>
            <a:noFill/>
          </a:ln>
        </p:spPr>
      </p:pic>
      <p:pic>
        <p:nvPicPr>
          <p:cNvPr id="1007" name="Google Shape;1007;gcfc951ce8d_1_548"/>
          <p:cNvPicPr preferRelativeResize="0"/>
          <p:nvPr/>
        </p:nvPicPr>
        <p:blipFill>
          <a:blip r:embed="rId22">
            <a:alphaModFix/>
          </a:blip>
          <a:stretch>
            <a:fillRect/>
          </a:stretch>
        </p:blipFill>
        <p:spPr>
          <a:xfrm>
            <a:off x="2144977" y="3697460"/>
            <a:ext cx="735807" cy="919670"/>
          </a:xfrm>
          <a:prstGeom prst="rect">
            <a:avLst/>
          </a:prstGeom>
          <a:noFill/>
          <a:ln>
            <a:noFill/>
          </a:ln>
        </p:spPr>
      </p:pic>
      <p:sp>
        <p:nvSpPr>
          <p:cNvPr id="1008" name="Google Shape;1008;gcfc951ce8d_1_548"/>
          <p:cNvSpPr txBox="1"/>
          <p:nvPr/>
        </p:nvSpPr>
        <p:spPr>
          <a:xfrm>
            <a:off x="673650" y="4617000"/>
            <a:ext cx="24465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u="sng">
                <a:solidFill>
                  <a:schemeClr val="hlink"/>
                </a:solidFill>
                <a:latin typeface="Helvetica Neue"/>
                <a:ea typeface="Helvetica Neue"/>
                <a:cs typeface="Helvetica Neue"/>
                <a:sym typeface="Helvetica Neue"/>
                <a:hlinkClick r:id="rId23"/>
              </a:rPr>
              <a:t>Indigenous Corporate Training</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4"/>
                                        </p:tgtEl>
                                        <p:attrNameLst>
                                          <p:attrName>style.visibility</p:attrName>
                                        </p:attrNameLst>
                                      </p:cBhvr>
                                      <p:to>
                                        <p:strVal val="visible"/>
                                      </p:to>
                                    </p:set>
                                    <p:animEffect filter="fade" transition="in">
                                      <p:cBhvr>
                                        <p:cTn dur="1000"/>
                                        <p:tgtEl>
                                          <p:spTgt spid="9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2" name="Shape 1012"/>
        <p:cNvGrpSpPr/>
        <p:nvPr/>
      </p:nvGrpSpPr>
      <p:grpSpPr>
        <a:xfrm>
          <a:off x="0" y="0"/>
          <a:ext cx="0" cy="0"/>
          <a:chOff x="0" y="0"/>
          <a:chExt cx="0" cy="0"/>
        </a:xfrm>
      </p:grpSpPr>
      <p:sp>
        <p:nvSpPr>
          <p:cNvPr id="1013" name="Google Shape;1013;g1068c956af8_0_0"/>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1014" name="Google Shape;1014;g1068c956af8_0_0"/>
          <p:cNvSpPr txBox="1"/>
          <p:nvPr>
            <p:ph type="ctrTitle"/>
          </p:nvPr>
        </p:nvSpPr>
        <p:spPr>
          <a:xfrm>
            <a:off x="948450" y="129025"/>
            <a:ext cx="7247100" cy="12849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2880">
                <a:solidFill>
                  <a:srgbClr val="0070C0"/>
                </a:solidFill>
                <a:latin typeface="Google Sans"/>
                <a:ea typeface="Google Sans"/>
                <a:cs typeface="Google Sans"/>
                <a:sym typeface="Google Sans"/>
              </a:rPr>
              <a:t>Resources and examples of decolonizing engineering and water</a:t>
            </a:r>
            <a:endParaRPr b="1" sz="2880">
              <a:solidFill>
                <a:srgbClr val="0070C0"/>
              </a:solidFill>
              <a:latin typeface="Google Sans"/>
              <a:ea typeface="Google Sans"/>
              <a:cs typeface="Google Sans"/>
              <a:sym typeface="Google Sans"/>
            </a:endParaRPr>
          </a:p>
        </p:txBody>
      </p:sp>
      <p:pic>
        <p:nvPicPr>
          <p:cNvPr id="1015" name="Google Shape;1015;g1068c956af8_0_0"/>
          <p:cNvPicPr preferRelativeResize="0"/>
          <p:nvPr/>
        </p:nvPicPr>
        <p:blipFill>
          <a:blip r:embed="rId3">
            <a:alphaModFix/>
          </a:blip>
          <a:stretch>
            <a:fillRect/>
          </a:stretch>
        </p:blipFill>
        <p:spPr>
          <a:xfrm>
            <a:off x="71775" y="1374775"/>
            <a:ext cx="3244875" cy="2181525"/>
          </a:xfrm>
          <a:prstGeom prst="rect">
            <a:avLst/>
          </a:prstGeom>
          <a:noFill/>
          <a:ln>
            <a:noFill/>
          </a:ln>
        </p:spPr>
      </p:pic>
      <p:sp>
        <p:nvSpPr>
          <p:cNvPr id="1016" name="Google Shape;1016;g1068c956af8_0_0"/>
          <p:cNvSpPr txBox="1"/>
          <p:nvPr/>
        </p:nvSpPr>
        <p:spPr>
          <a:xfrm>
            <a:off x="194213" y="35563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4"/>
              </a:rPr>
              <a:t>https://apsc.ubc.ca/EDI/truth-and-role-engineers-in-decolonization</a:t>
            </a:r>
            <a:r>
              <a:rPr lang="en-CA" sz="600"/>
              <a:t> </a:t>
            </a:r>
            <a:endParaRPr sz="600"/>
          </a:p>
        </p:txBody>
      </p:sp>
      <p:pic>
        <p:nvPicPr>
          <p:cNvPr id="1017" name="Google Shape;1017;g1068c956af8_0_0"/>
          <p:cNvPicPr preferRelativeResize="0"/>
          <p:nvPr/>
        </p:nvPicPr>
        <p:blipFill>
          <a:blip r:embed="rId5">
            <a:alphaModFix/>
          </a:blip>
          <a:stretch>
            <a:fillRect/>
          </a:stretch>
        </p:blipFill>
        <p:spPr>
          <a:xfrm>
            <a:off x="3373799" y="1769959"/>
            <a:ext cx="2860501" cy="1603600"/>
          </a:xfrm>
          <a:prstGeom prst="rect">
            <a:avLst/>
          </a:prstGeom>
          <a:noFill/>
          <a:ln>
            <a:noFill/>
          </a:ln>
        </p:spPr>
      </p:pic>
      <p:sp>
        <p:nvSpPr>
          <p:cNvPr id="1018" name="Google Shape;1018;g1068c956af8_0_0"/>
          <p:cNvSpPr txBox="1"/>
          <p:nvPr/>
        </p:nvSpPr>
        <p:spPr>
          <a:xfrm>
            <a:off x="3504000" y="35563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6"/>
              </a:rPr>
              <a:t>https://decolonizingwater.ca/</a:t>
            </a:r>
            <a:r>
              <a:rPr lang="en-CA" sz="600"/>
              <a:t> </a:t>
            </a:r>
            <a:endParaRPr sz="600"/>
          </a:p>
        </p:txBody>
      </p:sp>
      <p:pic>
        <p:nvPicPr>
          <p:cNvPr id="1019" name="Google Shape;1019;g1068c956af8_0_0"/>
          <p:cNvPicPr preferRelativeResize="0"/>
          <p:nvPr/>
        </p:nvPicPr>
        <p:blipFill>
          <a:blip r:embed="rId7">
            <a:alphaModFix/>
          </a:blip>
          <a:stretch>
            <a:fillRect/>
          </a:stretch>
        </p:blipFill>
        <p:spPr>
          <a:xfrm>
            <a:off x="6290075" y="1680725"/>
            <a:ext cx="2860501" cy="1981174"/>
          </a:xfrm>
          <a:prstGeom prst="rect">
            <a:avLst/>
          </a:prstGeom>
          <a:noFill/>
          <a:ln cap="flat" cmpd="sng" w="9525">
            <a:solidFill>
              <a:schemeClr val="dk2"/>
            </a:solidFill>
            <a:prstDash val="solid"/>
            <a:round/>
            <a:headEnd len="sm" w="sm" type="none"/>
            <a:tailEnd len="sm" w="sm" type="none"/>
          </a:ln>
        </p:spPr>
      </p:pic>
      <p:sp>
        <p:nvSpPr>
          <p:cNvPr id="1020" name="Google Shape;1020;g1068c956af8_0_0"/>
          <p:cNvSpPr txBox="1"/>
          <p:nvPr/>
        </p:nvSpPr>
        <p:spPr>
          <a:xfrm>
            <a:off x="6267850" y="3678850"/>
            <a:ext cx="40272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8"/>
              </a:rPr>
              <a:t>https://www.researchgate.net/publication/277992187_Decolonization_Is_Not_a_Metaphor</a:t>
            </a:r>
            <a:r>
              <a:rPr lang="en-CA" sz="600"/>
              <a:t> </a:t>
            </a:r>
            <a:endParaRPr sz="6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gcfc951ce8d_1_658"/>
          <p:cNvSpPr txBox="1"/>
          <p:nvPr>
            <p:ph type="ctrTitle"/>
          </p:nvPr>
        </p:nvSpPr>
        <p:spPr>
          <a:xfrm>
            <a:off x="464100" y="345575"/>
            <a:ext cx="4381200" cy="10917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b="1" lang="en-CA" sz="3400">
                <a:solidFill>
                  <a:srgbClr val="0070C0"/>
                </a:solidFill>
                <a:latin typeface="Google Sans"/>
                <a:ea typeface="Google Sans"/>
                <a:cs typeface="Google Sans"/>
                <a:sym typeface="Google Sans"/>
              </a:rPr>
              <a:t>Additional resources for </a:t>
            </a:r>
            <a:r>
              <a:rPr b="1" lang="en-CA" sz="3400">
                <a:solidFill>
                  <a:srgbClr val="0070C0"/>
                </a:solidFill>
                <a:latin typeface="Google Sans"/>
                <a:ea typeface="Google Sans"/>
                <a:cs typeface="Google Sans"/>
                <a:sym typeface="Google Sans"/>
                <a:extLst>
                  <a:ext uri="http://customooxmlschemas.google.com/">
                    <go:slidesCustomData xmlns:go="http://customooxmlschemas.google.com/" textRoundtripDataId="17"/>
                  </a:ext>
                </a:extLst>
              </a:rPr>
              <a:t>Indigenous Methodologies</a:t>
            </a:r>
            <a:endParaRPr b="1" sz="3400">
              <a:solidFill>
                <a:srgbClr val="0070C0"/>
              </a:solidFill>
              <a:latin typeface="Google Sans"/>
              <a:ea typeface="Google Sans"/>
              <a:cs typeface="Google Sans"/>
              <a:sym typeface="Google Sans"/>
            </a:endParaRPr>
          </a:p>
        </p:txBody>
      </p:sp>
      <p:pic>
        <p:nvPicPr>
          <p:cNvPr id="1026" name="Google Shape;1026;gcfc951ce8d_1_658"/>
          <p:cNvPicPr preferRelativeResize="0"/>
          <p:nvPr/>
        </p:nvPicPr>
        <p:blipFill>
          <a:blip r:embed="rId3">
            <a:alphaModFix/>
          </a:blip>
          <a:stretch>
            <a:fillRect/>
          </a:stretch>
        </p:blipFill>
        <p:spPr>
          <a:xfrm>
            <a:off x="5462884" y="1529151"/>
            <a:ext cx="2894919" cy="1329525"/>
          </a:xfrm>
          <a:prstGeom prst="rect">
            <a:avLst/>
          </a:prstGeom>
          <a:noFill/>
          <a:ln cap="flat" cmpd="sng" w="9525">
            <a:solidFill>
              <a:schemeClr val="dk2"/>
            </a:solidFill>
            <a:prstDash val="solid"/>
            <a:round/>
            <a:headEnd len="sm" w="sm" type="none"/>
            <a:tailEnd len="sm" w="sm" type="none"/>
          </a:ln>
        </p:spPr>
      </p:pic>
      <p:sp>
        <p:nvSpPr>
          <p:cNvPr id="1027" name="Google Shape;1027;gcfc951ce8d_1_658"/>
          <p:cNvSpPr txBox="1"/>
          <p:nvPr/>
        </p:nvSpPr>
        <p:spPr>
          <a:xfrm>
            <a:off x="6106525" y="1783650"/>
            <a:ext cx="3000000" cy="3693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None/>
            </a:pPr>
            <a:r>
              <a:rPr lang="en-CA" sz="600" u="sng">
                <a:solidFill>
                  <a:srgbClr val="009999"/>
                </a:solidFill>
                <a:hlinkClick r:id="rId4">
                  <a:extLst>
                    <a:ext uri="{A12FA001-AC4F-418D-AE19-62706E023703}">
                      <ahyp:hlinkClr val="tx"/>
                    </a:ext>
                  </a:extLst>
                </a:hlinkClick>
              </a:rPr>
              <a:t>https://www.nwic.edu/wp-content/uploads/2016/08/Dont-talk-about-what-you-dont-know.-on-not-conducting-research-with-in-Indigenous-contexts.pdf</a:t>
            </a:r>
            <a:endParaRPr sz="600"/>
          </a:p>
        </p:txBody>
      </p:sp>
      <p:pic>
        <p:nvPicPr>
          <p:cNvPr id="1028" name="Google Shape;1028;gcfc951ce8d_1_658"/>
          <p:cNvPicPr preferRelativeResize="0"/>
          <p:nvPr/>
        </p:nvPicPr>
        <p:blipFill>
          <a:blip r:embed="rId5">
            <a:alphaModFix/>
          </a:blip>
          <a:stretch>
            <a:fillRect/>
          </a:stretch>
        </p:blipFill>
        <p:spPr>
          <a:xfrm>
            <a:off x="6029924" y="2502300"/>
            <a:ext cx="2000902" cy="1654300"/>
          </a:xfrm>
          <a:prstGeom prst="rect">
            <a:avLst/>
          </a:prstGeom>
          <a:noFill/>
          <a:ln cap="flat" cmpd="sng" w="9525">
            <a:solidFill>
              <a:schemeClr val="dk2"/>
            </a:solidFill>
            <a:prstDash val="solid"/>
            <a:round/>
            <a:headEnd len="sm" w="sm" type="none"/>
            <a:tailEnd len="sm" w="sm" type="none"/>
          </a:ln>
        </p:spPr>
      </p:pic>
      <p:sp>
        <p:nvSpPr>
          <p:cNvPr id="1029" name="Google Shape;1029;gcfc951ce8d_1_658"/>
          <p:cNvSpPr txBox="1"/>
          <p:nvPr/>
        </p:nvSpPr>
        <p:spPr>
          <a:xfrm>
            <a:off x="6964263" y="334572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6"/>
              </a:rPr>
              <a:t>https://jps.library.utoronto.ca/index.php/des/article/view/21166</a:t>
            </a:r>
            <a:r>
              <a:rPr lang="en-CA" sz="600"/>
              <a:t> </a:t>
            </a:r>
            <a:endParaRPr sz="600"/>
          </a:p>
        </p:txBody>
      </p:sp>
      <p:pic>
        <p:nvPicPr>
          <p:cNvPr id="1030" name="Google Shape;1030;gcfc951ce8d_1_658"/>
          <p:cNvPicPr preferRelativeResize="0"/>
          <p:nvPr/>
        </p:nvPicPr>
        <p:blipFill>
          <a:blip r:embed="rId7">
            <a:alphaModFix/>
          </a:blip>
          <a:stretch>
            <a:fillRect/>
          </a:stretch>
        </p:blipFill>
        <p:spPr>
          <a:xfrm>
            <a:off x="6476744" y="3622621"/>
            <a:ext cx="2564356" cy="1446190"/>
          </a:xfrm>
          <a:prstGeom prst="rect">
            <a:avLst/>
          </a:prstGeom>
          <a:noFill/>
          <a:ln cap="flat" cmpd="sng" w="9525">
            <a:solidFill>
              <a:schemeClr val="dk2"/>
            </a:solidFill>
            <a:prstDash val="solid"/>
            <a:round/>
            <a:headEnd len="sm" w="sm" type="none"/>
            <a:tailEnd len="sm" w="sm" type="none"/>
          </a:ln>
        </p:spPr>
      </p:pic>
      <p:sp>
        <p:nvSpPr>
          <p:cNvPr id="1031" name="Google Shape;1031;gcfc951ce8d_1_658"/>
          <p:cNvSpPr txBox="1"/>
          <p:nvPr/>
        </p:nvSpPr>
        <p:spPr>
          <a:xfrm>
            <a:off x="6629150" y="455850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8"/>
              </a:rPr>
              <a:t>https://journals.sagepub.com/doi/full/10.1177/00178969211009269</a:t>
            </a:r>
            <a:r>
              <a:rPr lang="en-CA" sz="600"/>
              <a:t> </a:t>
            </a:r>
            <a:endParaRPr sz="600"/>
          </a:p>
        </p:txBody>
      </p:sp>
      <p:pic>
        <p:nvPicPr>
          <p:cNvPr id="1032" name="Google Shape;1032;gcfc951ce8d_1_658"/>
          <p:cNvPicPr preferRelativeResize="0"/>
          <p:nvPr/>
        </p:nvPicPr>
        <p:blipFill>
          <a:blip r:embed="rId9">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1033" name="Google Shape;1033;gcfc951ce8d_1_658"/>
          <p:cNvSpPr/>
          <p:nvPr/>
        </p:nvSpPr>
        <p:spPr>
          <a:xfrm>
            <a:off x="5474900" y="405275"/>
            <a:ext cx="21174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4" name="Google Shape;1034;gcfc951ce8d_1_658"/>
          <p:cNvSpPr txBox="1"/>
          <p:nvPr>
            <p:ph idx="1" type="subTitle"/>
          </p:nvPr>
        </p:nvSpPr>
        <p:spPr>
          <a:xfrm>
            <a:off x="98875" y="1822800"/>
            <a:ext cx="5086200" cy="1676700"/>
          </a:xfrm>
          <a:prstGeom prst="rect">
            <a:avLst/>
          </a:prstGeom>
        </p:spPr>
        <p:txBody>
          <a:bodyPr anchorCtr="0" anchor="t" bIns="34275" lIns="68575" spcFirstLastPara="1" rIns="68575" wrap="square" tIns="34275">
            <a:noAutofit/>
          </a:bodyPr>
          <a:lstStyle/>
          <a:p>
            <a:pPr indent="0" lvl="0" marL="0" rtl="0" algn="just">
              <a:lnSpc>
                <a:spcPct val="115000"/>
              </a:lnSpc>
              <a:spcBef>
                <a:spcPts val="800"/>
              </a:spcBef>
              <a:spcAft>
                <a:spcPts val="0"/>
              </a:spcAft>
              <a:buClr>
                <a:schemeClr val="dk1"/>
              </a:buClr>
              <a:buSzPts val="514"/>
              <a:buFont typeface="Arial"/>
              <a:buNone/>
            </a:pPr>
            <a:r>
              <a:rPr b="1" lang="en-CA" sz="1400">
                <a:solidFill>
                  <a:srgbClr val="0070C0"/>
                </a:solidFill>
                <a:latin typeface="Google Sans"/>
                <a:ea typeface="Google Sans"/>
                <a:cs typeface="Google Sans"/>
                <a:sym typeface="Google Sans"/>
              </a:rPr>
              <a:t>Involvement of Elders</a:t>
            </a:r>
            <a:r>
              <a:rPr lang="en-CA" sz="1400">
                <a:solidFill>
                  <a:srgbClr val="0070C0"/>
                </a:solidFill>
                <a:latin typeface="Google Sans"/>
                <a:ea typeface="Google Sans"/>
                <a:cs typeface="Google Sans"/>
                <a:sym typeface="Google Sans"/>
              </a:rPr>
              <a:t>:</a:t>
            </a:r>
            <a:r>
              <a:rPr lang="en-CA" sz="1400">
                <a:latin typeface="Google Sans"/>
                <a:ea typeface="Google Sans"/>
                <a:cs typeface="Google Sans"/>
                <a:sym typeface="Google Sans"/>
              </a:rPr>
              <a:t> Elders are an important part of the Indigenous culture because of the traditional knowledge that they impart. They carry the traditional teachings, the ceremonies, and the stories of all our relations. For research to be based on Indigenous knowledge, elders need to be included. Reserve communities typically have a band council and engage specified elders to act as advisers. Researchers typically address the band council and/or elders before doing research with the community. </a:t>
            </a:r>
            <a:endParaRPr sz="1400">
              <a:latin typeface="Google Sans"/>
              <a:ea typeface="Google Sans"/>
              <a:cs typeface="Google Sans"/>
              <a:sym typeface="Google Sans"/>
            </a:endParaRPr>
          </a:p>
          <a:p>
            <a:pPr indent="0" lvl="0" marL="0" rtl="0" algn="ctr">
              <a:lnSpc>
                <a:spcPct val="150000"/>
              </a:lnSpc>
              <a:spcBef>
                <a:spcPts val="800"/>
              </a:spcBef>
              <a:spcAft>
                <a:spcPts val="0"/>
              </a:spcAft>
              <a:buSzPts val="605"/>
              <a:buNone/>
            </a:pPr>
            <a:r>
              <a:t/>
            </a:r>
            <a:endParaRPr sz="1400">
              <a:latin typeface="Google Sans"/>
              <a:ea typeface="Google Sans"/>
              <a:cs typeface="Google Sans"/>
              <a:sym typeface="Google Sans"/>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pic>
        <p:nvPicPr>
          <p:cNvPr id="1039" name="Google Shape;1039;g1180b50930f_0_0"/>
          <p:cNvPicPr preferRelativeResize="0"/>
          <p:nvPr/>
        </p:nvPicPr>
        <p:blipFill>
          <a:blip r:embed="rId3">
            <a:alphaModFix/>
          </a:blip>
          <a:stretch>
            <a:fillRect/>
          </a:stretch>
        </p:blipFill>
        <p:spPr>
          <a:xfrm>
            <a:off x="5435925" y="104775"/>
            <a:ext cx="3631874" cy="1329525"/>
          </a:xfrm>
          <a:prstGeom prst="rect">
            <a:avLst/>
          </a:prstGeom>
          <a:noFill/>
          <a:ln cap="flat" cmpd="sng" w="19050">
            <a:solidFill>
              <a:schemeClr val="dk2"/>
            </a:solidFill>
            <a:prstDash val="solid"/>
            <a:round/>
            <a:headEnd len="sm" w="sm" type="none"/>
            <a:tailEnd len="sm" w="sm" type="none"/>
          </a:ln>
        </p:spPr>
      </p:pic>
      <p:sp>
        <p:nvSpPr>
          <p:cNvPr id="1040" name="Google Shape;1040;g1180b50930f_0_0"/>
          <p:cNvSpPr/>
          <p:nvPr/>
        </p:nvSpPr>
        <p:spPr>
          <a:xfrm>
            <a:off x="5474900" y="405275"/>
            <a:ext cx="2117400" cy="210300"/>
          </a:xfrm>
          <a:prstGeom prst="rect">
            <a:avLst/>
          </a:prstGeom>
          <a:noFill/>
          <a:ln cap="flat" cmpd="sng" w="19050">
            <a:solidFill>
              <a:srgbClr val="C7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Researchers from across the country and around the world gathered in Hamilton and Six Nations of the Grand River for the Global Water Futures Inaugural Annual Science Meeting, June 3 - 6, 2018. &#10;&#10;The meeting was jointly hosted by McMaster University and Six Nations and was attended by over 350 delegates -- focusing on the co-creation of Indigenous and scientific research. &#10;&#10;This meeting is believed to be the first major science gathering on a First Nation in Canada. &#10;&#10;Find out more at www.globalwaterfutures.ca" id="1041" name="Google Shape;1041;g1180b50930f_0_0" title="Global Water Futures Inaugural Annual Science Meeting">
            <a:hlinkClick r:id="rId4"/>
          </p:cNvPr>
          <p:cNvPicPr preferRelativeResize="0"/>
          <p:nvPr/>
        </p:nvPicPr>
        <p:blipFill>
          <a:blip r:embed="rId5">
            <a:alphaModFix/>
          </a:blip>
          <a:stretch>
            <a:fillRect/>
          </a:stretch>
        </p:blipFill>
        <p:spPr>
          <a:xfrm>
            <a:off x="4495800" y="1620725"/>
            <a:ext cx="4271200" cy="3203400"/>
          </a:xfrm>
          <a:prstGeom prst="rect">
            <a:avLst/>
          </a:prstGeom>
          <a:noFill/>
          <a:ln>
            <a:noFill/>
          </a:ln>
        </p:spPr>
      </p:pic>
      <p:pic>
        <p:nvPicPr>
          <p:cNvPr id="1042" name="Google Shape;1042;g1180b50930f_0_0"/>
          <p:cNvPicPr preferRelativeResize="0"/>
          <p:nvPr/>
        </p:nvPicPr>
        <p:blipFill>
          <a:blip r:embed="rId6">
            <a:alphaModFix/>
          </a:blip>
          <a:stretch>
            <a:fillRect/>
          </a:stretch>
        </p:blipFill>
        <p:spPr>
          <a:xfrm>
            <a:off x="374900" y="1650688"/>
            <a:ext cx="3631874" cy="3188011"/>
          </a:xfrm>
          <a:prstGeom prst="rect">
            <a:avLst/>
          </a:prstGeom>
          <a:noFill/>
          <a:ln cap="flat" cmpd="sng" w="19050">
            <a:solidFill>
              <a:schemeClr val="dk2"/>
            </a:solidFill>
            <a:prstDash val="solid"/>
            <a:round/>
            <a:headEnd len="sm" w="sm" type="none"/>
            <a:tailEnd len="sm" w="sm" type="none"/>
          </a:ln>
        </p:spPr>
      </p:pic>
      <p:sp>
        <p:nvSpPr>
          <p:cNvPr id="1043" name="Google Shape;1043;g1180b50930f_0_0"/>
          <p:cNvSpPr txBox="1"/>
          <p:nvPr/>
        </p:nvSpPr>
        <p:spPr>
          <a:xfrm>
            <a:off x="415800" y="4843675"/>
            <a:ext cx="3631800" cy="29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700" u="sng">
                <a:solidFill>
                  <a:schemeClr val="hlink"/>
                </a:solidFill>
                <a:hlinkClick r:id="rId7"/>
              </a:rPr>
              <a:t>https://eos.org/features/water-wisdom-the-indigenous-scientists-walking-in-two-worlds</a:t>
            </a:r>
            <a:r>
              <a:rPr lang="en-CA" sz="700"/>
              <a:t> </a:t>
            </a:r>
            <a:endParaRPr sz="700"/>
          </a:p>
        </p:txBody>
      </p:sp>
      <p:sp>
        <p:nvSpPr>
          <p:cNvPr id="1044" name="Google Shape;1044;g1180b50930f_0_0"/>
          <p:cNvSpPr txBox="1"/>
          <p:nvPr>
            <p:ph type="ctrTitle"/>
          </p:nvPr>
        </p:nvSpPr>
        <p:spPr>
          <a:xfrm>
            <a:off x="464100" y="345575"/>
            <a:ext cx="4381200" cy="10917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b="1" lang="en-CA" sz="3400">
                <a:solidFill>
                  <a:srgbClr val="0070C0"/>
                </a:solidFill>
                <a:latin typeface="Google Sans"/>
                <a:ea typeface="Google Sans"/>
                <a:cs typeface="Google Sans"/>
                <a:sym typeface="Google Sans"/>
              </a:rPr>
              <a:t>Additional resources for working across knowledge systems</a:t>
            </a:r>
            <a:endParaRPr b="1" sz="3400">
              <a:solidFill>
                <a:srgbClr val="0070C0"/>
              </a:solidFill>
              <a:latin typeface="Google Sans"/>
              <a:ea typeface="Google Sans"/>
              <a:cs typeface="Google Sans"/>
              <a:sym typeface="Google Sans"/>
            </a:endParaRPr>
          </a:p>
        </p:txBody>
      </p:sp>
      <p:sp>
        <p:nvSpPr>
          <p:cNvPr id="1045" name="Google Shape;1045;g1180b50930f_0_0"/>
          <p:cNvSpPr txBox="1"/>
          <p:nvPr/>
        </p:nvSpPr>
        <p:spPr>
          <a:xfrm>
            <a:off x="4495800" y="1498300"/>
            <a:ext cx="457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solidFill>
                  <a:schemeClr val="lt1"/>
                </a:solidFill>
              </a:rPr>
              <a:t>Global Water Futures approach and conference</a:t>
            </a:r>
            <a:endParaRPr>
              <a:solidFill>
                <a:schemeClr val="lt1"/>
              </a:solidFill>
            </a:endParaRPr>
          </a:p>
        </p:txBody>
      </p:sp>
      <p:sp>
        <p:nvSpPr>
          <p:cNvPr id="1046" name="Google Shape;1046;g1180b50930f_0_0"/>
          <p:cNvSpPr txBox="1"/>
          <p:nvPr/>
        </p:nvSpPr>
        <p:spPr>
          <a:xfrm>
            <a:off x="5341825" y="4789825"/>
            <a:ext cx="2936400" cy="307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CA" sz="800">
                <a:latin typeface="Calibri"/>
                <a:ea typeface="Calibri"/>
                <a:cs typeface="Calibri"/>
                <a:sym typeface="Calibri"/>
              </a:rPr>
              <a:t>(noting that video generally centres non-Indigenous voices)</a:t>
            </a:r>
            <a:endParaRPr sz="8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1"/>
                                        </p:tgtEl>
                                        <p:attrNameLst>
                                          <p:attrName>style.visibility</p:attrName>
                                        </p:attrNameLst>
                                      </p:cBhvr>
                                      <p:to>
                                        <p:strVal val="visible"/>
                                      </p:to>
                                    </p:set>
                                    <p:animEffect filter="fade" transition="in">
                                      <p:cBhvr>
                                        <p:cTn dur="1000"/>
                                        <p:tgtEl>
                                          <p:spTgt spid="10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g108a1879435_0_77"/>
          <p:cNvPicPr preferRelativeResize="0"/>
          <p:nvPr/>
        </p:nvPicPr>
        <p:blipFill>
          <a:blip r:embed="rId3">
            <a:alphaModFix/>
          </a:blip>
          <a:stretch>
            <a:fillRect/>
          </a:stretch>
        </p:blipFill>
        <p:spPr>
          <a:xfrm>
            <a:off x="0" y="8"/>
            <a:ext cx="9144000" cy="5715000"/>
          </a:xfrm>
          <a:prstGeom prst="rect">
            <a:avLst/>
          </a:prstGeom>
          <a:noFill/>
          <a:ln>
            <a:noFill/>
          </a:ln>
        </p:spPr>
      </p:pic>
      <p:sp>
        <p:nvSpPr>
          <p:cNvPr id="168" name="Google Shape;168;g108a1879435_0_77"/>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169" name="Google Shape;169;g108a1879435_0_77"/>
          <p:cNvSpPr txBox="1"/>
          <p:nvPr>
            <p:ph type="title"/>
          </p:nvPr>
        </p:nvSpPr>
        <p:spPr>
          <a:xfrm>
            <a:off x="6351475" y="119075"/>
            <a:ext cx="2730600" cy="11748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b="1" lang="en-CA" sz="1200">
                <a:latin typeface="Google Sans"/>
                <a:ea typeface="Google Sans"/>
                <a:cs typeface="Google Sans"/>
                <a:sym typeface="Google Sans"/>
              </a:rPr>
              <a:t>We introduce aspects of environmental justice and Indigenous Studies in the context of water resources and try to provide additional resources to deepen your learning </a:t>
            </a:r>
            <a:endParaRPr b="1" sz="1200">
              <a:latin typeface="Google Sans"/>
              <a:ea typeface="Google Sans"/>
              <a:cs typeface="Google Sans"/>
              <a:sym typeface="Google Sans"/>
            </a:endParaRPr>
          </a:p>
        </p:txBody>
      </p:sp>
      <p:sp>
        <p:nvSpPr>
          <p:cNvPr id="170" name="Google Shape;170;g108a1879435_0_77"/>
          <p:cNvSpPr txBox="1"/>
          <p:nvPr>
            <p:ph type="title"/>
          </p:nvPr>
        </p:nvSpPr>
        <p:spPr>
          <a:xfrm>
            <a:off x="102250" y="1800750"/>
            <a:ext cx="2529600" cy="18087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CA" sz="2400">
                <a:solidFill>
                  <a:schemeClr val="lt1"/>
                </a:solidFill>
                <a:latin typeface="Google Sans"/>
                <a:ea typeface="Google Sans"/>
                <a:cs typeface="Google Sans"/>
                <a:sym typeface="Google Sans"/>
              </a:rPr>
              <a:t>Environmental justice and </a:t>
            </a:r>
            <a:r>
              <a:rPr lang="en-CA" sz="2400">
                <a:solidFill>
                  <a:schemeClr val="lt1"/>
                </a:solidFill>
                <a:latin typeface="Google Sans"/>
                <a:ea typeface="Google Sans"/>
                <a:cs typeface="Google Sans"/>
                <a:sym typeface="Google Sans"/>
              </a:rPr>
              <a:t>Indigenous Studies are large, </a:t>
            </a:r>
            <a:r>
              <a:rPr lang="en-CA" sz="2400">
                <a:solidFill>
                  <a:schemeClr val="lt1"/>
                </a:solidFill>
                <a:latin typeface="Google Sans"/>
                <a:ea typeface="Google Sans"/>
                <a:cs typeface="Google Sans"/>
                <a:sym typeface="Google Sans"/>
              </a:rPr>
              <a:t>important</a:t>
            </a:r>
            <a:r>
              <a:rPr lang="en-CA" sz="2400">
                <a:solidFill>
                  <a:schemeClr val="lt1"/>
                </a:solidFill>
                <a:latin typeface="Google Sans"/>
                <a:ea typeface="Google Sans"/>
                <a:cs typeface="Google Sans"/>
                <a:sym typeface="Google Sans"/>
              </a:rPr>
              <a:t> disciplines with vast literatures</a:t>
            </a:r>
            <a:endParaRPr sz="3900">
              <a:solidFill>
                <a:schemeClr val="lt1"/>
              </a:solidFill>
              <a:latin typeface="Google Sans"/>
              <a:ea typeface="Google Sans"/>
              <a:cs typeface="Google Sans"/>
              <a:sym typeface="Google Sans"/>
            </a:endParaRPr>
          </a:p>
        </p:txBody>
      </p:sp>
      <p:sp>
        <p:nvSpPr>
          <p:cNvPr id="171" name="Google Shape;171;g108a1879435_0_77"/>
          <p:cNvSpPr/>
          <p:nvPr/>
        </p:nvSpPr>
        <p:spPr>
          <a:xfrm>
            <a:off x="2546575" y="581525"/>
            <a:ext cx="585300" cy="4313400"/>
          </a:xfrm>
          <a:prstGeom prst="leftBrace">
            <a:avLst>
              <a:gd fmla="val 50000" name="adj1"/>
              <a:gd fmla="val 50000" name="adj2"/>
            </a:avLst>
          </a:prstGeom>
          <a:no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g108a1879435_0_77"/>
          <p:cNvSpPr/>
          <p:nvPr/>
        </p:nvSpPr>
        <p:spPr>
          <a:xfrm>
            <a:off x="6178750" y="351225"/>
            <a:ext cx="266100" cy="902100"/>
          </a:xfrm>
          <a:prstGeom prst="rightBrace">
            <a:avLst>
              <a:gd fmla="val 50000" name="adj1"/>
              <a:gd fmla="val 50000" name="adj2"/>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108a1879435_0_77"/>
          <p:cNvSpPr txBox="1"/>
          <p:nvPr/>
        </p:nvSpPr>
        <p:spPr>
          <a:xfrm>
            <a:off x="6216775" y="4859150"/>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4"/>
              </a:rPr>
              <a:t>https://octavianreport.com/rostrum/why-icebergs-are-still-dangerous/</a:t>
            </a:r>
            <a:r>
              <a:rPr lang="en-CA" sz="600"/>
              <a:t> </a:t>
            </a:r>
            <a:endParaRPr sz="600"/>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gcfc951ce8d_1_270"/>
          <p:cNvSpPr txBox="1"/>
          <p:nvPr/>
        </p:nvSpPr>
        <p:spPr>
          <a:xfrm>
            <a:off x="7827925" y="1528325"/>
            <a:ext cx="969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8761D"/>
              </a:solidFill>
              <a:latin typeface="Google Sans"/>
              <a:ea typeface="Google Sans"/>
              <a:cs typeface="Google Sans"/>
              <a:sym typeface="Google Sans"/>
            </a:endParaRPr>
          </a:p>
        </p:txBody>
      </p:sp>
      <p:sp>
        <p:nvSpPr>
          <p:cNvPr id="1052" name="Google Shape;1052;gcfc951ce8d_1_270"/>
          <p:cNvSpPr txBox="1"/>
          <p:nvPr>
            <p:ph type="ctrTitle"/>
          </p:nvPr>
        </p:nvSpPr>
        <p:spPr>
          <a:xfrm>
            <a:off x="-32225" y="91025"/>
            <a:ext cx="5803200" cy="1093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b="1" lang="en-CA" sz="2480">
                <a:solidFill>
                  <a:srgbClr val="0070C0"/>
                </a:solidFill>
                <a:latin typeface="Google Sans"/>
                <a:ea typeface="Google Sans"/>
                <a:cs typeface="Google Sans"/>
                <a:sym typeface="Google Sans"/>
              </a:rPr>
              <a:t>Working definitions for Equity, Diversity and Inclusion (EDI)</a:t>
            </a:r>
            <a:endParaRPr b="1" sz="2480">
              <a:solidFill>
                <a:srgbClr val="0070C0"/>
              </a:solidFill>
              <a:latin typeface="Google Sans"/>
              <a:ea typeface="Google Sans"/>
              <a:cs typeface="Google Sans"/>
              <a:sym typeface="Google Sans"/>
            </a:endParaRPr>
          </a:p>
        </p:txBody>
      </p:sp>
      <p:sp>
        <p:nvSpPr>
          <p:cNvPr id="1053" name="Google Shape;1053;gcfc951ce8d_1_270"/>
          <p:cNvSpPr txBox="1"/>
          <p:nvPr>
            <p:ph idx="4294967295" type="title"/>
          </p:nvPr>
        </p:nvSpPr>
        <p:spPr>
          <a:xfrm>
            <a:off x="465525" y="1266800"/>
            <a:ext cx="8373600" cy="37776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None/>
            </a:pPr>
            <a:r>
              <a:rPr lang="en-CA" sz="1420">
                <a:latin typeface="Google Sans"/>
                <a:ea typeface="Google Sans"/>
                <a:cs typeface="Google Sans"/>
                <a:sym typeface="Google Sans"/>
              </a:rPr>
              <a:t> </a:t>
            </a:r>
            <a:endParaRPr sz="1420">
              <a:latin typeface="Google Sans"/>
              <a:ea typeface="Google Sans"/>
              <a:cs typeface="Google Sans"/>
              <a:sym typeface="Google Sans"/>
            </a:endParaRPr>
          </a:p>
          <a:p>
            <a:pPr indent="0" lvl="0" marL="0" rtl="0" algn="l">
              <a:lnSpc>
                <a:spcPct val="115000"/>
              </a:lnSpc>
              <a:spcBef>
                <a:spcPts val="0"/>
              </a:spcBef>
              <a:spcAft>
                <a:spcPts val="0"/>
              </a:spcAft>
              <a:buNone/>
            </a:pPr>
            <a:r>
              <a:rPr b="1" lang="en-CA" sz="1420">
                <a:latin typeface="Google Sans"/>
                <a:ea typeface="Google Sans"/>
                <a:cs typeface="Google Sans"/>
                <a:sym typeface="Google Sans"/>
              </a:rPr>
              <a:t>Equity</a:t>
            </a:r>
            <a:r>
              <a:rPr lang="en-CA" sz="1420">
                <a:latin typeface="Google Sans"/>
                <a:ea typeface="Google Sans"/>
                <a:cs typeface="Google Sans"/>
                <a:sym typeface="Google Sans"/>
              </a:rPr>
              <a:t> is defined as the removal of systemic barriers and biases enabling all individuals to have equal opportunity to access and benefit from the program.</a:t>
            </a:r>
            <a:endParaRPr sz="1420">
              <a:latin typeface="Google Sans"/>
              <a:ea typeface="Google Sans"/>
              <a:cs typeface="Google Sans"/>
              <a:sym typeface="Google Sans"/>
            </a:endParaRPr>
          </a:p>
          <a:p>
            <a:pPr indent="0" lvl="0" marL="0" rtl="0" algn="l">
              <a:lnSpc>
                <a:spcPct val="115000"/>
              </a:lnSpc>
              <a:spcBef>
                <a:spcPts val="0"/>
              </a:spcBef>
              <a:spcAft>
                <a:spcPts val="0"/>
              </a:spcAft>
              <a:buNone/>
            </a:pPr>
            <a:r>
              <a:rPr lang="en-CA" sz="1420">
                <a:solidFill>
                  <a:srgbClr val="999999"/>
                </a:solidFill>
                <a:latin typeface="Google Sans"/>
                <a:ea typeface="Google Sans"/>
                <a:cs typeface="Google Sans"/>
                <a:sym typeface="Google Sans"/>
              </a:rPr>
              <a:t>To achieve this, all individuals who participate in the research ecosystem must develop a strong understanding of the systemic barriers faced by individuals from underrepresented groups (e.g., women, persons with disabilities, Indigenous Peoples, racialized minorities, individuals from the LGBTQ2+ community) and put in place impactful measures to address these barriers.</a:t>
            </a:r>
            <a:endParaRPr sz="1420">
              <a:solidFill>
                <a:srgbClr val="999999"/>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CA" sz="1420">
                <a:latin typeface="Google Sans"/>
                <a:ea typeface="Google Sans"/>
                <a:cs typeface="Google Sans"/>
                <a:sym typeface="Google Sans"/>
              </a:rPr>
              <a:t>Diversity </a:t>
            </a:r>
            <a:r>
              <a:rPr lang="en-CA" sz="1420">
                <a:latin typeface="Google Sans"/>
                <a:ea typeface="Google Sans"/>
                <a:cs typeface="Google Sans"/>
                <a:sym typeface="Google Sans"/>
              </a:rPr>
              <a:t>is defined as differences in race, colour, place of origin, religion, immigrant and newcomer status, ethnic origin, ability, sex, sexual orientation, gender identity, gender expression and age.</a:t>
            </a:r>
            <a:endParaRPr sz="1420">
              <a:latin typeface="Google Sans"/>
              <a:ea typeface="Google Sans"/>
              <a:cs typeface="Google Sans"/>
              <a:sym typeface="Google Sans"/>
            </a:endParaRPr>
          </a:p>
          <a:p>
            <a:pPr indent="0" lvl="0" marL="0" rtl="0" algn="l">
              <a:lnSpc>
                <a:spcPct val="115000"/>
              </a:lnSpc>
              <a:spcBef>
                <a:spcPts val="0"/>
              </a:spcBef>
              <a:spcAft>
                <a:spcPts val="0"/>
              </a:spcAft>
              <a:buNone/>
            </a:pPr>
            <a:r>
              <a:rPr lang="en-CA" sz="1420">
                <a:solidFill>
                  <a:srgbClr val="999999"/>
                </a:solidFill>
                <a:latin typeface="Google Sans"/>
                <a:ea typeface="Google Sans"/>
                <a:cs typeface="Google Sans"/>
                <a:sym typeface="Google Sans"/>
              </a:rPr>
              <a:t> A diversity of perspectives and lived experiences is fundamental to achieving research and training excellence.</a:t>
            </a:r>
            <a:endParaRPr sz="1420">
              <a:solidFill>
                <a:srgbClr val="999999"/>
              </a:solidFill>
              <a:latin typeface="Google Sans"/>
              <a:ea typeface="Google Sans"/>
              <a:cs typeface="Google Sans"/>
              <a:sym typeface="Google Sans"/>
            </a:endParaRPr>
          </a:p>
          <a:p>
            <a:pPr indent="0" lvl="0" marL="0" rtl="0" algn="l">
              <a:lnSpc>
                <a:spcPct val="115000"/>
              </a:lnSpc>
              <a:spcBef>
                <a:spcPts val="0"/>
              </a:spcBef>
              <a:spcAft>
                <a:spcPts val="0"/>
              </a:spcAft>
              <a:buNone/>
            </a:pPr>
            <a:r>
              <a:rPr b="1" lang="en-CA" sz="1420">
                <a:latin typeface="Google Sans"/>
                <a:ea typeface="Google Sans"/>
                <a:cs typeface="Google Sans"/>
                <a:sym typeface="Google Sans"/>
              </a:rPr>
              <a:t>Inclusion</a:t>
            </a:r>
            <a:r>
              <a:rPr lang="en-CA" sz="1420">
                <a:latin typeface="Google Sans"/>
                <a:ea typeface="Google Sans"/>
                <a:cs typeface="Google Sans"/>
                <a:sym typeface="Google Sans"/>
              </a:rPr>
              <a:t> is defined as the practice of ensuring that all individuals are valued and respected for their contributions and are equally supported.</a:t>
            </a:r>
            <a:endParaRPr sz="1420">
              <a:latin typeface="Google Sans"/>
              <a:ea typeface="Google Sans"/>
              <a:cs typeface="Google Sans"/>
              <a:sym typeface="Google Sans"/>
            </a:endParaRPr>
          </a:p>
          <a:p>
            <a:pPr indent="0" lvl="0" marL="0" rtl="0" algn="l">
              <a:lnSpc>
                <a:spcPct val="115000"/>
              </a:lnSpc>
              <a:spcBef>
                <a:spcPts val="0"/>
              </a:spcBef>
              <a:spcAft>
                <a:spcPts val="0"/>
              </a:spcAft>
              <a:buNone/>
            </a:pPr>
            <a:r>
              <a:rPr lang="en-CA" sz="1420">
                <a:solidFill>
                  <a:srgbClr val="888888"/>
                </a:solidFill>
                <a:latin typeface="Google Sans"/>
                <a:ea typeface="Google Sans"/>
                <a:cs typeface="Google Sans"/>
                <a:sym typeface="Google Sans"/>
              </a:rPr>
              <a:t>Ensuring that all team members are integrated and supported is fundamental to achieving research and training excellence.</a:t>
            </a:r>
            <a:endParaRPr sz="1420">
              <a:solidFill>
                <a:srgbClr val="888888"/>
              </a:solidFill>
              <a:latin typeface="Google Sans"/>
              <a:ea typeface="Google Sans"/>
              <a:cs typeface="Google Sans"/>
              <a:sym typeface="Google Sans"/>
            </a:endParaRPr>
          </a:p>
          <a:p>
            <a:pPr indent="0" lvl="0" marL="0" rtl="0" algn="l">
              <a:lnSpc>
                <a:spcPct val="100000"/>
              </a:lnSpc>
              <a:spcBef>
                <a:spcPts val="0"/>
              </a:spcBef>
              <a:spcAft>
                <a:spcPts val="0"/>
              </a:spcAft>
              <a:buClr>
                <a:schemeClr val="dk1"/>
              </a:buClr>
              <a:buSzPts val="990"/>
              <a:buFont typeface="Arial"/>
              <a:buNone/>
            </a:pPr>
            <a:r>
              <a:t/>
            </a:r>
            <a:endParaRPr sz="1420">
              <a:latin typeface="Google Sans"/>
              <a:ea typeface="Google Sans"/>
              <a:cs typeface="Google Sans"/>
              <a:sym typeface="Google Sans"/>
            </a:endParaRPr>
          </a:p>
          <a:p>
            <a:pPr indent="0" lvl="0" marL="0" rtl="0" algn="l">
              <a:lnSpc>
                <a:spcPct val="100000"/>
              </a:lnSpc>
              <a:spcBef>
                <a:spcPts val="0"/>
              </a:spcBef>
              <a:spcAft>
                <a:spcPts val="0"/>
              </a:spcAft>
              <a:buNone/>
            </a:pPr>
            <a:r>
              <a:t/>
            </a:r>
            <a:endParaRPr sz="1420">
              <a:latin typeface="Google Sans"/>
              <a:ea typeface="Google Sans"/>
              <a:cs typeface="Google Sans"/>
              <a:sym typeface="Google Sans"/>
            </a:endParaRPr>
          </a:p>
        </p:txBody>
      </p:sp>
      <p:pic>
        <p:nvPicPr>
          <p:cNvPr id="1054" name="Google Shape;1054;gcfc951ce8d_1_270"/>
          <p:cNvPicPr preferRelativeResize="0"/>
          <p:nvPr/>
        </p:nvPicPr>
        <p:blipFill>
          <a:blip r:embed="rId3">
            <a:alphaModFix/>
          </a:blip>
          <a:stretch>
            <a:fillRect/>
          </a:stretch>
        </p:blipFill>
        <p:spPr>
          <a:xfrm>
            <a:off x="5612760" y="166325"/>
            <a:ext cx="3279814" cy="793500"/>
          </a:xfrm>
          <a:prstGeom prst="rect">
            <a:avLst/>
          </a:prstGeom>
          <a:noFill/>
          <a:ln>
            <a:noFill/>
          </a:ln>
        </p:spPr>
      </p:pic>
      <p:sp>
        <p:nvSpPr>
          <p:cNvPr id="1055" name="Google Shape;1055;gcfc951ce8d_1_270"/>
          <p:cNvSpPr txBox="1"/>
          <p:nvPr/>
        </p:nvSpPr>
        <p:spPr>
          <a:xfrm>
            <a:off x="7043113" y="866600"/>
            <a:ext cx="2539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u="sng">
                <a:solidFill>
                  <a:schemeClr val="hlink"/>
                </a:solidFill>
                <a:latin typeface="Google Sans"/>
                <a:ea typeface="Google Sans"/>
                <a:cs typeface="Google Sans"/>
                <a:sym typeface="Google Sans"/>
                <a:hlinkClick r:id="rId4"/>
              </a:rPr>
              <a:t>Link</a:t>
            </a:r>
            <a:r>
              <a:rPr lang="en-CA" u="sng">
                <a:solidFill>
                  <a:schemeClr val="hlink"/>
                </a:solidFill>
                <a:hlinkClick r:id="rId5"/>
              </a:rPr>
              <a:t> </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gcfc951ce8d_0_22"/>
          <p:cNvSpPr txBox="1"/>
          <p:nvPr>
            <p:ph type="title"/>
          </p:nvPr>
        </p:nvSpPr>
        <p:spPr>
          <a:xfrm>
            <a:off x="258125" y="252150"/>
            <a:ext cx="8520600" cy="5727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rPr b="1" lang="en-CA" sz="3100">
                <a:solidFill>
                  <a:srgbClr val="0070C0"/>
                </a:solidFill>
                <a:latin typeface="Google Sans"/>
                <a:ea typeface="Google Sans"/>
                <a:cs typeface="Google Sans"/>
                <a:sym typeface="Google Sans"/>
              </a:rPr>
              <a:t>Visualization of </a:t>
            </a:r>
            <a:r>
              <a:rPr b="1" lang="en-CA" sz="3100">
                <a:solidFill>
                  <a:srgbClr val="0070C0"/>
                </a:solidFill>
                <a:latin typeface="Google Sans"/>
                <a:ea typeface="Google Sans"/>
                <a:cs typeface="Google Sans"/>
                <a:sym typeface="Google Sans"/>
              </a:rPr>
              <a:t>Equality, </a:t>
            </a:r>
            <a:r>
              <a:rPr b="1" lang="en-CA" sz="3100">
                <a:solidFill>
                  <a:srgbClr val="0070C0"/>
                </a:solidFill>
                <a:latin typeface="Google Sans"/>
                <a:ea typeface="Google Sans"/>
                <a:cs typeface="Google Sans"/>
                <a:sym typeface="Google Sans"/>
              </a:rPr>
              <a:t>Equity and </a:t>
            </a:r>
            <a:r>
              <a:rPr b="1" lang="en-CA" sz="3100">
                <a:solidFill>
                  <a:srgbClr val="0070C0"/>
                </a:solidFill>
                <a:latin typeface="Google Sans"/>
                <a:ea typeface="Google Sans"/>
                <a:cs typeface="Google Sans"/>
                <a:sym typeface="Google Sans"/>
                <a:extLst>
                  <a:ext uri="http://customooxmlschemas.google.com/">
                    <go:slidesCustomData xmlns:go="http://customooxmlschemas.google.com/" textRoundtripDataId="18"/>
                  </a:ext>
                </a:extLst>
              </a:rPr>
              <a:t>Justice</a:t>
            </a:r>
            <a:endParaRPr b="1" sz="3100">
              <a:solidFill>
                <a:srgbClr val="0070C0"/>
              </a:solidFill>
              <a:latin typeface="Google Sans"/>
              <a:ea typeface="Google Sans"/>
              <a:cs typeface="Google Sans"/>
              <a:sym typeface="Google Sans"/>
            </a:endParaRPr>
          </a:p>
        </p:txBody>
      </p:sp>
      <p:pic>
        <p:nvPicPr>
          <p:cNvPr id="1061" name="Google Shape;1061;gcfc951ce8d_0_22"/>
          <p:cNvPicPr preferRelativeResize="0"/>
          <p:nvPr/>
        </p:nvPicPr>
        <p:blipFill>
          <a:blip r:embed="rId3">
            <a:alphaModFix/>
          </a:blip>
          <a:stretch>
            <a:fillRect/>
          </a:stretch>
        </p:blipFill>
        <p:spPr>
          <a:xfrm>
            <a:off x="1054497" y="824850"/>
            <a:ext cx="7035003" cy="4211825"/>
          </a:xfrm>
          <a:prstGeom prst="rect">
            <a:avLst/>
          </a:prstGeom>
          <a:noFill/>
          <a:ln>
            <a:noFill/>
          </a:ln>
        </p:spPr>
      </p:pic>
      <p:sp>
        <p:nvSpPr>
          <p:cNvPr id="1062" name="Google Shape;1062;gcfc951ce8d_0_22"/>
          <p:cNvSpPr txBox="1"/>
          <p:nvPr/>
        </p:nvSpPr>
        <p:spPr>
          <a:xfrm>
            <a:off x="59525" y="4823225"/>
            <a:ext cx="63009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00"/>
              <a:t>Source: </a:t>
            </a:r>
            <a:r>
              <a:rPr lang="en-CA" sz="800" u="sng">
                <a:solidFill>
                  <a:schemeClr val="hlink"/>
                </a:solidFill>
                <a:hlinkClick r:id="rId4"/>
              </a:rPr>
              <a:t>https://www.mobilizegreen.org/blog/2018/9/30/environmental-equity-vs-environmental-justice-whats-the-difference</a:t>
            </a:r>
            <a:endParaRPr sz="800"/>
          </a:p>
          <a:p>
            <a:pPr indent="0" lvl="0" marL="0" rtl="0" algn="l">
              <a:spcBef>
                <a:spcPts val="0"/>
              </a:spcBef>
              <a:spcAft>
                <a:spcPts val="0"/>
              </a:spcAft>
              <a:buNone/>
            </a:pPr>
            <a:r>
              <a:t/>
            </a:r>
            <a:endParaRPr sz="800"/>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7" name="Shape 1067"/>
        <p:cNvGrpSpPr/>
        <p:nvPr/>
      </p:nvGrpSpPr>
      <p:grpSpPr>
        <a:xfrm>
          <a:off x="0" y="0"/>
          <a:ext cx="0" cy="0"/>
          <a:chOff x="0" y="0"/>
          <a:chExt cx="0" cy="0"/>
        </a:xfrm>
      </p:grpSpPr>
      <p:sp>
        <p:nvSpPr>
          <p:cNvPr id="1068" name="Google Shape;1068;g10c201014cb_0_242"/>
          <p:cNvSpPr txBox="1"/>
          <p:nvPr>
            <p:ph idx="1" type="subTitle"/>
          </p:nvPr>
        </p:nvSpPr>
        <p:spPr>
          <a:xfrm>
            <a:off x="-95875" y="1028525"/>
            <a:ext cx="4617900" cy="4186200"/>
          </a:xfrm>
          <a:prstGeom prst="rect">
            <a:avLst/>
          </a:prstGeom>
        </p:spPr>
        <p:txBody>
          <a:bodyPr anchorCtr="0" anchor="t" bIns="34275" lIns="68575" spcFirstLastPara="1" rIns="68575" wrap="square" tIns="34275">
            <a:normAutofit/>
          </a:bodyPr>
          <a:lstStyle/>
          <a:p>
            <a:pPr indent="-304800" lvl="0" marL="457200" rtl="0" algn="l">
              <a:lnSpc>
                <a:spcPct val="150000"/>
              </a:lnSpc>
              <a:spcBef>
                <a:spcPts val="800"/>
              </a:spcBef>
              <a:spcAft>
                <a:spcPts val="0"/>
              </a:spcAft>
              <a:buSzPts val="1200"/>
              <a:buFont typeface="Google Sans"/>
              <a:buChar char="●"/>
            </a:pPr>
            <a:r>
              <a:rPr lang="en-CA" sz="1200">
                <a:latin typeface="Google Sans"/>
                <a:ea typeface="Google Sans"/>
                <a:cs typeface="Google Sans"/>
                <a:sym typeface="Google Sans"/>
              </a:rPr>
              <a:t>Consistently learning about EDI</a:t>
            </a:r>
            <a:endParaRPr sz="1200">
              <a:latin typeface="Google Sans"/>
              <a:ea typeface="Google Sans"/>
              <a:cs typeface="Google Sans"/>
              <a:sym typeface="Google Sans"/>
            </a:endParaRPr>
          </a:p>
          <a:p>
            <a:pPr indent="-304800" lvl="0" marL="457200" rtl="0" algn="l">
              <a:lnSpc>
                <a:spcPct val="150000"/>
              </a:lnSpc>
              <a:spcBef>
                <a:spcPts val="0"/>
              </a:spcBef>
              <a:spcAft>
                <a:spcPts val="0"/>
              </a:spcAft>
              <a:buSzPts val="1200"/>
              <a:buFont typeface="Google Sans"/>
              <a:buChar char="●"/>
            </a:pPr>
            <a:r>
              <a:rPr lang="en-CA" sz="1200">
                <a:latin typeface="Google Sans"/>
                <a:ea typeface="Google Sans"/>
                <a:cs typeface="Google Sans"/>
                <a:sym typeface="Google Sans"/>
              </a:rPr>
              <a:t>Making the connection between diversity and engineering so evident that it’s impossible to discuss engineering or engineering education without acknowledging the Indigenous peoples.</a:t>
            </a:r>
            <a:endParaRPr sz="1200">
              <a:latin typeface="Google Sans"/>
              <a:ea typeface="Google Sans"/>
              <a:cs typeface="Google Sans"/>
              <a:sym typeface="Google Sans"/>
            </a:endParaRPr>
          </a:p>
          <a:p>
            <a:pPr indent="-304800" lvl="0" marL="457200" rtl="0" algn="l">
              <a:lnSpc>
                <a:spcPct val="150000"/>
              </a:lnSpc>
              <a:spcBef>
                <a:spcPts val="0"/>
              </a:spcBef>
              <a:spcAft>
                <a:spcPts val="0"/>
              </a:spcAft>
              <a:buSzPts val="1200"/>
              <a:buFont typeface="Google Sans"/>
              <a:buChar char="●"/>
            </a:pPr>
            <a:r>
              <a:rPr lang="en-CA" sz="1200">
                <a:latin typeface="Google Sans"/>
                <a:ea typeface="Google Sans"/>
                <a:cs typeface="Google Sans"/>
                <a:sym typeface="Google Sans"/>
              </a:rPr>
              <a:t>To create a guide and an EDI group that would help integrate EDI in Engineers (For example, </a:t>
            </a:r>
            <a:r>
              <a:rPr lang="en-CA" sz="1200" u="sng">
                <a:solidFill>
                  <a:schemeClr val="hlink"/>
                </a:solidFill>
                <a:latin typeface="Google Sans"/>
                <a:ea typeface="Google Sans"/>
                <a:cs typeface="Google Sans"/>
                <a:sym typeface="Google Sans"/>
                <a:hlinkClick r:id="rId3"/>
              </a:rPr>
              <a:t>UofT’s  Engineering EDI Action Group</a:t>
            </a:r>
            <a:r>
              <a:rPr lang="en-CA" sz="1200">
                <a:latin typeface="Google Sans"/>
                <a:ea typeface="Google Sans"/>
                <a:cs typeface="Google Sans"/>
                <a:sym typeface="Google Sans"/>
              </a:rPr>
              <a:t>) </a:t>
            </a:r>
            <a:endParaRPr sz="1200">
              <a:latin typeface="Google Sans"/>
              <a:ea typeface="Google Sans"/>
              <a:cs typeface="Google Sans"/>
              <a:sym typeface="Google Sans"/>
            </a:endParaRPr>
          </a:p>
          <a:p>
            <a:pPr indent="-304800" lvl="0" marL="457200" rtl="0" algn="l">
              <a:lnSpc>
                <a:spcPct val="150000"/>
              </a:lnSpc>
              <a:spcBef>
                <a:spcPts val="0"/>
              </a:spcBef>
              <a:spcAft>
                <a:spcPts val="0"/>
              </a:spcAft>
              <a:buSzPts val="1200"/>
              <a:buFont typeface="Google Sans"/>
              <a:buChar char="●"/>
            </a:pPr>
            <a:r>
              <a:rPr lang="en-CA" sz="1200">
                <a:latin typeface="Google Sans"/>
                <a:ea typeface="Google Sans"/>
                <a:cs typeface="Google Sans"/>
                <a:sym typeface="Google Sans"/>
              </a:rPr>
              <a:t>Having Engineering organizations geared towards EDI - Indigenous Engineering Students Association, Engineering Women Association, Black Engineering Association, etc.</a:t>
            </a:r>
            <a:endParaRPr sz="1200">
              <a:latin typeface="Google Sans"/>
              <a:ea typeface="Google Sans"/>
              <a:cs typeface="Google Sans"/>
              <a:sym typeface="Google Sans"/>
            </a:endParaRPr>
          </a:p>
          <a:p>
            <a:pPr indent="-304800" lvl="0" marL="457200" rtl="0" algn="l">
              <a:lnSpc>
                <a:spcPct val="150000"/>
              </a:lnSpc>
              <a:spcBef>
                <a:spcPts val="0"/>
              </a:spcBef>
              <a:spcAft>
                <a:spcPts val="0"/>
              </a:spcAft>
              <a:buSzPts val="1200"/>
              <a:buFont typeface="Google Sans"/>
              <a:buChar char="●"/>
            </a:pPr>
            <a:r>
              <a:rPr lang="en-CA" sz="1200">
                <a:latin typeface="Google Sans"/>
                <a:ea typeface="Google Sans"/>
                <a:cs typeface="Google Sans"/>
                <a:sym typeface="Google Sans"/>
              </a:rPr>
              <a:t>Seeking partnerships with Indigenous communities.</a:t>
            </a:r>
            <a:endParaRPr sz="1200">
              <a:latin typeface="Google Sans"/>
              <a:ea typeface="Google Sans"/>
              <a:cs typeface="Google Sans"/>
              <a:sym typeface="Google Sans"/>
            </a:endParaRPr>
          </a:p>
          <a:p>
            <a:pPr indent="-304800" lvl="0" marL="457200" rtl="0" algn="l">
              <a:lnSpc>
                <a:spcPct val="150000"/>
              </a:lnSpc>
              <a:spcBef>
                <a:spcPts val="0"/>
              </a:spcBef>
              <a:spcAft>
                <a:spcPts val="0"/>
              </a:spcAft>
              <a:buSzPts val="1200"/>
              <a:buFont typeface="Google Sans"/>
              <a:buChar char="●"/>
            </a:pPr>
            <a:r>
              <a:rPr lang="en-CA" sz="1200">
                <a:latin typeface="Google Sans"/>
                <a:ea typeface="Google Sans"/>
                <a:cs typeface="Google Sans"/>
                <a:sym typeface="Google Sans"/>
              </a:rPr>
              <a:t>To conduct practice-informed research that is focused on identifying areas of opportunity within engineering education to advance diversity, equity, and inclusion.</a:t>
            </a:r>
            <a:endParaRPr sz="1200">
              <a:latin typeface="Google Sans"/>
              <a:ea typeface="Google Sans"/>
              <a:cs typeface="Google Sans"/>
              <a:sym typeface="Google Sans"/>
            </a:endParaRPr>
          </a:p>
        </p:txBody>
      </p:sp>
      <p:sp>
        <p:nvSpPr>
          <p:cNvPr id="1069" name="Google Shape;1069;g10c201014cb_0_242"/>
          <p:cNvSpPr txBox="1"/>
          <p:nvPr>
            <p:ph type="ctrTitle"/>
          </p:nvPr>
        </p:nvSpPr>
        <p:spPr>
          <a:xfrm>
            <a:off x="368200" y="104050"/>
            <a:ext cx="3286500" cy="7377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CA" sz="3600">
                <a:solidFill>
                  <a:schemeClr val="accent1"/>
                </a:solidFill>
                <a:latin typeface="Google Sans"/>
                <a:ea typeface="Google Sans"/>
                <a:cs typeface="Google Sans"/>
                <a:sym typeface="Google Sans"/>
              </a:rPr>
              <a:t>Integrating EDI</a:t>
            </a:r>
            <a:endParaRPr sz="3600">
              <a:solidFill>
                <a:schemeClr val="accent1"/>
              </a:solidFill>
              <a:latin typeface="Google Sans"/>
              <a:ea typeface="Google Sans"/>
              <a:cs typeface="Google Sans"/>
              <a:sym typeface="Google Sans"/>
            </a:endParaRPr>
          </a:p>
        </p:txBody>
      </p:sp>
      <p:sp>
        <p:nvSpPr>
          <p:cNvPr id="1070" name="Google Shape;1070;g10c201014cb_0_242"/>
          <p:cNvSpPr txBox="1"/>
          <p:nvPr>
            <p:ph type="ctrTitle"/>
          </p:nvPr>
        </p:nvSpPr>
        <p:spPr>
          <a:xfrm>
            <a:off x="4602575" y="909100"/>
            <a:ext cx="4617900" cy="3651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SzPts val="990"/>
              <a:buNone/>
            </a:pPr>
            <a:r>
              <a:rPr lang="en-CA" sz="3600">
                <a:solidFill>
                  <a:schemeClr val="accent1"/>
                </a:solidFill>
                <a:latin typeface="Google Sans"/>
                <a:ea typeface="Google Sans"/>
                <a:cs typeface="Google Sans"/>
                <a:sym typeface="Google Sans"/>
              </a:rPr>
              <a:t>Integrating Anti-Racism</a:t>
            </a:r>
            <a:endParaRPr sz="3600">
              <a:solidFill>
                <a:schemeClr val="accent1"/>
              </a:solidFill>
              <a:latin typeface="Google Sans"/>
              <a:ea typeface="Google Sans"/>
              <a:cs typeface="Google Sans"/>
              <a:sym typeface="Google Sans"/>
            </a:endParaRPr>
          </a:p>
        </p:txBody>
      </p:sp>
      <p:sp>
        <p:nvSpPr>
          <p:cNvPr id="1071" name="Google Shape;1071;g10c201014cb_0_242"/>
          <p:cNvSpPr txBox="1"/>
          <p:nvPr>
            <p:ph idx="1" type="subTitle"/>
          </p:nvPr>
        </p:nvSpPr>
        <p:spPr>
          <a:xfrm>
            <a:off x="5010550" y="1361825"/>
            <a:ext cx="4017000" cy="3723900"/>
          </a:xfrm>
          <a:prstGeom prst="rect">
            <a:avLst/>
          </a:prstGeom>
        </p:spPr>
        <p:txBody>
          <a:bodyPr anchorCtr="0" anchor="t" bIns="34275" lIns="68575" spcFirstLastPara="1" rIns="68575" wrap="square" tIns="34275">
            <a:normAutofit/>
          </a:bodyPr>
          <a:lstStyle/>
          <a:p>
            <a:pPr indent="-304800" lvl="0" marL="457200" rtl="0" algn="l">
              <a:lnSpc>
                <a:spcPct val="150000"/>
              </a:lnSpc>
              <a:spcBef>
                <a:spcPts val="800"/>
              </a:spcBef>
              <a:spcAft>
                <a:spcPts val="0"/>
              </a:spcAft>
              <a:buSzPts val="1200"/>
              <a:buFont typeface="Google Sans"/>
              <a:buChar char="●"/>
            </a:pPr>
            <a:r>
              <a:rPr lang="en-CA" sz="1200">
                <a:latin typeface="Google Sans"/>
                <a:ea typeface="Google Sans"/>
                <a:cs typeface="Google Sans"/>
                <a:sym typeface="Google Sans"/>
              </a:rPr>
              <a:t>Set-up an Engineering toolkit to combat racism.</a:t>
            </a:r>
            <a:endParaRPr sz="1200">
              <a:latin typeface="Google Sans"/>
              <a:ea typeface="Google Sans"/>
              <a:cs typeface="Google Sans"/>
              <a:sym typeface="Google Sans"/>
            </a:endParaRPr>
          </a:p>
          <a:p>
            <a:pPr indent="-304800" lvl="0" marL="457200" rtl="0" algn="l">
              <a:lnSpc>
                <a:spcPct val="150000"/>
              </a:lnSpc>
              <a:spcBef>
                <a:spcPts val="0"/>
              </a:spcBef>
              <a:spcAft>
                <a:spcPts val="0"/>
              </a:spcAft>
              <a:buSzPts val="1200"/>
              <a:buFont typeface="Google Sans"/>
              <a:buChar char="●"/>
            </a:pPr>
            <a:r>
              <a:rPr lang="en-CA" sz="1200">
                <a:latin typeface="Google Sans"/>
                <a:ea typeface="Google Sans"/>
                <a:cs typeface="Google Sans"/>
                <a:sym typeface="Google Sans"/>
              </a:rPr>
              <a:t>Join roundtable conversations to tackle racism. For example the </a:t>
            </a:r>
            <a:r>
              <a:rPr lang="en-CA" sz="1200" u="sng">
                <a:solidFill>
                  <a:schemeClr val="hlink"/>
                </a:solidFill>
                <a:latin typeface="Google Sans"/>
                <a:ea typeface="Google Sans"/>
                <a:cs typeface="Google Sans"/>
                <a:sym typeface="Google Sans"/>
                <a:hlinkClick r:id="rId4"/>
              </a:rPr>
              <a:t>B.C Community Roundtable on Anti-Racism in education</a:t>
            </a:r>
            <a:r>
              <a:rPr lang="en-CA" sz="1200">
                <a:latin typeface="Google Sans"/>
                <a:ea typeface="Google Sans"/>
                <a:cs typeface="Google Sans"/>
                <a:sym typeface="Google Sans"/>
              </a:rPr>
              <a:t> </a:t>
            </a:r>
            <a:endParaRPr sz="1200">
              <a:latin typeface="Google Sans"/>
              <a:ea typeface="Google Sans"/>
              <a:cs typeface="Google Sans"/>
              <a:sym typeface="Google Sans"/>
            </a:endParaRPr>
          </a:p>
          <a:p>
            <a:pPr indent="-304800" lvl="0" marL="457200" rtl="0" algn="l">
              <a:lnSpc>
                <a:spcPct val="150000"/>
              </a:lnSpc>
              <a:spcBef>
                <a:spcPts val="0"/>
              </a:spcBef>
              <a:spcAft>
                <a:spcPts val="0"/>
              </a:spcAft>
              <a:buSzPts val="1200"/>
              <a:buFont typeface="Google Sans"/>
              <a:buChar char="●"/>
            </a:pPr>
            <a:r>
              <a:rPr lang="en-CA" sz="1200">
                <a:latin typeface="Google Sans"/>
                <a:ea typeface="Google Sans"/>
                <a:cs typeface="Google Sans"/>
                <a:sym typeface="Google Sans"/>
              </a:rPr>
              <a:t> Rethink about the environment (This can be done by discussing real cases on environmental injustice on Indigenous peoples, Blacks and other minority groups).</a:t>
            </a:r>
            <a:endParaRPr sz="1200">
              <a:latin typeface="Google Sans"/>
              <a:ea typeface="Google Sans"/>
              <a:cs typeface="Google Sans"/>
              <a:sym typeface="Google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g10c201014cb_0_248"/>
          <p:cNvSpPr txBox="1"/>
          <p:nvPr>
            <p:ph type="ctrTitle"/>
          </p:nvPr>
        </p:nvSpPr>
        <p:spPr>
          <a:xfrm>
            <a:off x="667200" y="103600"/>
            <a:ext cx="7809600" cy="9234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CA"/>
              <a:t>Resources for EDI Education</a:t>
            </a:r>
            <a:endParaRPr/>
          </a:p>
        </p:txBody>
      </p:sp>
      <p:sp>
        <p:nvSpPr>
          <p:cNvPr id="1078" name="Google Shape;1078;g10c201014cb_0_248"/>
          <p:cNvSpPr txBox="1"/>
          <p:nvPr>
            <p:ph idx="1" type="subTitle"/>
          </p:nvPr>
        </p:nvSpPr>
        <p:spPr>
          <a:xfrm>
            <a:off x="5666550" y="3235450"/>
            <a:ext cx="3179100" cy="13146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CA" sz="1700"/>
              <a:t>The Seattle Public Lib: </a:t>
            </a:r>
            <a:r>
              <a:rPr lang="en-CA" sz="1700" u="sng">
                <a:solidFill>
                  <a:schemeClr val="hlink"/>
                </a:solidFill>
                <a:hlinkClick r:id="rId3"/>
              </a:rPr>
              <a:t>A Toolkit for Anti-racism Allies | The Seattle Public Library </a:t>
            </a:r>
            <a:endParaRPr sz="1900"/>
          </a:p>
        </p:txBody>
      </p:sp>
      <p:pic>
        <p:nvPicPr>
          <p:cNvPr id="1079" name="Google Shape;1079;g10c201014cb_0_248"/>
          <p:cNvPicPr preferRelativeResize="0"/>
          <p:nvPr/>
        </p:nvPicPr>
        <p:blipFill>
          <a:blip r:embed="rId4">
            <a:alphaModFix/>
          </a:blip>
          <a:stretch>
            <a:fillRect/>
          </a:stretch>
        </p:blipFill>
        <p:spPr>
          <a:xfrm>
            <a:off x="152400" y="1543000"/>
            <a:ext cx="3576663" cy="2305100"/>
          </a:xfrm>
          <a:prstGeom prst="rect">
            <a:avLst/>
          </a:prstGeom>
          <a:noFill/>
          <a:ln cap="flat" cmpd="sng" w="9525">
            <a:solidFill>
              <a:schemeClr val="dk2"/>
            </a:solidFill>
            <a:prstDash val="solid"/>
            <a:round/>
            <a:headEnd len="sm" w="sm" type="none"/>
            <a:tailEnd len="sm" w="sm" type="none"/>
          </a:ln>
        </p:spPr>
      </p:pic>
      <p:sp>
        <p:nvSpPr>
          <p:cNvPr id="1080" name="Google Shape;1080;g10c201014cb_0_248"/>
          <p:cNvSpPr txBox="1"/>
          <p:nvPr>
            <p:ph idx="1" type="subTitle"/>
          </p:nvPr>
        </p:nvSpPr>
        <p:spPr>
          <a:xfrm>
            <a:off x="152400" y="3886000"/>
            <a:ext cx="3256200" cy="3888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rPr lang="en-CA" sz="1700"/>
              <a:t>Science: </a:t>
            </a:r>
            <a:r>
              <a:rPr lang="en-CA" sz="1700" u="sng">
                <a:solidFill>
                  <a:schemeClr val="hlink"/>
                </a:solidFill>
                <a:hlinkClick r:id="rId5"/>
              </a:rPr>
              <a:t>Time to look in the mirror</a:t>
            </a:r>
            <a:r>
              <a:rPr lang="en-CA" sz="1700"/>
              <a:t> </a:t>
            </a:r>
            <a:endParaRPr sz="1900"/>
          </a:p>
        </p:txBody>
      </p:sp>
      <p:pic>
        <p:nvPicPr>
          <p:cNvPr id="1081" name="Google Shape;1081;g10c201014cb_0_248"/>
          <p:cNvPicPr preferRelativeResize="0"/>
          <p:nvPr/>
        </p:nvPicPr>
        <p:blipFill>
          <a:blip r:embed="rId6">
            <a:alphaModFix/>
          </a:blip>
          <a:stretch>
            <a:fillRect/>
          </a:stretch>
        </p:blipFill>
        <p:spPr>
          <a:xfrm>
            <a:off x="4192125" y="1258300"/>
            <a:ext cx="4221258" cy="923400"/>
          </a:xfrm>
          <a:prstGeom prst="rect">
            <a:avLst/>
          </a:prstGeom>
          <a:noFill/>
          <a:ln>
            <a:noFill/>
          </a:ln>
        </p:spPr>
      </p:pic>
      <p:sp>
        <p:nvSpPr>
          <p:cNvPr id="1082" name="Google Shape;1082;g10c201014cb_0_248"/>
          <p:cNvSpPr txBox="1"/>
          <p:nvPr>
            <p:ph idx="1" type="subTitle"/>
          </p:nvPr>
        </p:nvSpPr>
        <p:spPr>
          <a:xfrm>
            <a:off x="4192125" y="2281175"/>
            <a:ext cx="4439700" cy="462900"/>
          </a:xfrm>
          <a:prstGeom prst="rect">
            <a:avLst/>
          </a:prstGeom>
        </p:spPr>
        <p:txBody>
          <a:bodyPr anchorCtr="0" anchor="t" bIns="34275" lIns="68575" spcFirstLastPara="1" rIns="68575" wrap="square" tIns="34275">
            <a:normAutofit lnSpcReduction="20000"/>
          </a:bodyPr>
          <a:lstStyle/>
          <a:p>
            <a:pPr indent="0" lvl="0" marL="0" rtl="0" algn="l">
              <a:spcBef>
                <a:spcPts val="800"/>
              </a:spcBef>
              <a:spcAft>
                <a:spcPts val="0"/>
              </a:spcAft>
              <a:buNone/>
            </a:pPr>
            <a:r>
              <a:rPr lang="en-CA" sz="1700"/>
              <a:t>University of Washington Lib: </a:t>
            </a:r>
            <a:r>
              <a:rPr lang="en-CA" sz="1700" u="sng">
                <a:solidFill>
                  <a:schemeClr val="hlink"/>
                </a:solidFill>
                <a:hlinkClick r:id="rId7"/>
              </a:rPr>
              <a:t>Racial Justice Resources: Keeping Current</a:t>
            </a:r>
            <a:endParaRPr sz="1900"/>
          </a:p>
        </p:txBody>
      </p:sp>
      <p:pic>
        <p:nvPicPr>
          <p:cNvPr id="1083" name="Google Shape;1083;g10c201014cb_0_248"/>
          <p:cNvPicPr preferRelativeResize="0"/>
          <p:nvPr/>
        </p:nvPicPr>
        <p:blipFill>
          <a:blip r:embed="rId8">
            <a:alphaModFix/>
          </a:blip>
          <a:stretch>
            <a:fillRect/>
          </a:stretch>
        </p:blipFill>
        <p:spPr>
          <a:xfrm>
            <a:off x="4075449" y="2939500"/>
            <a:ext cx="1591100" cy="20983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8" name="Shape 1088"/>
        <p:cNvGrpSpPr/>
        <p:nvPr/>
      </p:nvGrpSpPr>
      <p:grpSpPr>
        <a:xfrm>
          <a:off x="0" y="0"/>
          <a:ext cx="0" cy="0"/>
          <a:chOff x="0" y="0"/>
          <a:chExt cx="0" cy="0"/>
        </a:xfrm>
      </p:grpSpPr>
      <p:sp>
        <p:nvSpPr>
          <p:cNvPr id="1089" name="Google Shape;1089;g1119db04f8b_0_0"/>
          <p:cNvSpPr txBox="1"/>
          <p:nvPr>
            <p:ph type="ctrTitle"/>
          </p:nvPr>
        </p:nvSpPr>
        <p:spPr>
          <a:xfrm>
            <a:off x="133800" y="-201200"/>
            <a:ext cx="8911500" cy="9234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lang="en-CA"/>
              <a:t>Resources for Indigenous </a:t>
            </a:r>
            <a:r>
              <a:rPr lang="en-CA"/>
              <a:t>research</a:t>
            </a:r>
            <a:r>
              <a:rPr lang="en-CA"/>
              <a:t> ethics</a:t>
            </a:r>
            <a:endParaRPr/>
          </a:p>
        </p:txBody>
      </p:sp>
      <p:pic>
        <p:nvPicPr>
          <p:cNvPr id="1090" name="Google Shape;1090;g1119db04f8b_0_0"/>
          <p:cNvPicPr preferRelativeResize="0"/>
          <p:nvPr/>
        </p:nvPicPr>
        <p:blipFill>
          <a:blip r:embed="rId3">
            <a:alphaModFix/>
          </a:blip>
          <a:stretch>
            <a:fillRect/>
          </a:stretch>
        </p:blipFill>
        <p:spPr>
          <a:xfrm>
            <a:off x="862500" y="1102625"/>
            <a:ext cx="3884009" cy="3811700"/>
          </a:xfrm>
          <a:prstGeom prst="rect">
            <a:avLst/>
          </a:prstGeom>
          <a:noFill/>
          <a:ln>
            <a:noFill/>
          </a:ln>
        </p:spPr>
      </p:pic>
      <p:pic>
        <p:nvPicPr>
          <p:cNvPr id="1091" name="Google Shape;1091;g1119db04f8b_0_0"/>
          <p:cNvPicPr preferRelativeResize="0"/>
          <p:nvPr/>
        </p:nvPicPr>
        <p:blipFill>
          <a:blip r:embed="rId4">
            <a:alphaModFix/>
          </a:blip>
          <a:stretch>
            <a:fillRect/>
          </a:stretch>
        </p:blipFill>
        <p:spPr>
          <a:xfrm>
            <a:off x="4898909" y="1027000"/>
            <a:ext cx="2672358" cy="3811700"/>
          </a:xfrm>
          <a:prstGeom prst="rect">
            <a:avLst/>
          </a:prstGeom>
          <a:noFill/>
          <a:ln>
            <a:noFill/>
          </a:ln>
        </p:spPr>
      </p:pic>
      <p:sp>
        <p:nvSpPr>
          <p:cNvPr id="1092" name="Google Shape;1092;g1119db04f8b_0_0"/>
          <p:cNvSpPr txBox="1"/>
          <p:nvPr/>
        </p:nvSpPr>
        <p:spPr>
          <a:xfrm>
            <a:off x="6245350" y="4884975"/>
            <a:ext cx="3000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5"/>
              </a:rPr>
              <a:t>https://aiatsis.gov.au/sites/default/files/2020-10/aiatsis-code-ethics.pdf</a:t>
            </a:r>
            <a:r>
              <a:rPr lang="en-CA" sz="600"/>
              <a:t> </a:t>
            </a:r>
            <a:endParaRPr sz="6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7" name="Shape 1097"/>
        <p:cNvGrpSpPr/>
        <p:nvPr/>
      </p:nvGrpSpPr>
      <p:grpSpPr>
        <a:xfrm>
          <a:off x="0" y="0"/>
          <a:ext cx="0" cy="0"/>
          <a:chOff x="0" y="0"/>
          <a:chExt cx="0" cy="0"/>
        </a:xfrm>
      </p:grpSpPr>
      <p:sp>
        <p:nvSpPr>
          <p:cNvPr id="1098" name="Google Shape;1098;g108a1879435_0_86"/>
          <p:cNvSpPr txBox="1"/>
          <p:nvPr>
            <p:ph idx="12" type="sldNum"/>
          </p:nvPr>
        </p:nvSpPr>
        <p:spPr>
          <a:xfrm>
            <a:off x="6941250" y="4894847"/>
            <a:ext cx="2133600" cy="205500"/>
          </a:xfrm>
          <a:prstGeom prst="rect">
            <a:avLst/>
          </a:prstGeom>
          <a:noFill/>
          <a:ln>
            <a:noFill/>
          </a:ln>
        </p:spPr>
        <p:txBody>
          <a:bodyPr anchorCtr="0" anchor="t" bIns="45700" lIns="91425" spcFirstLastPara="1" rIns="91425" wrap="square" tIns="45700">
            <a:noAutofit/>
          </a:bodyPr>
          <a:lstStyle/>
          <a:p>
            <a:pPr indent="0" lvl="0" marL="0" rtl="0" algn="r">
              <a:spcBef>
                <a:spcPts val="0"/>
              </a:spcBef>
              <a:spcAft>
                <a:spcPts val="0"/>
              </a:spcAft>
              <a:buClr>
                <a:srgbClr val="000000"/>
              </a:buClr>
              <a:buSzPts val="900"/>
              <a:buFont typeface="Arial"/>
              <a:buNone/>
            </a:pPr>
            <a:fld id="{00000000-1234-1234-1234-123412341234}" type="slidenum">
              <a:rPr lang="en-CA"/>
              <a:t>‹#›</a:t>
            </a:fld>
            <a:endParaRPr/>
          </a:p>
        </p:txBody>
      </p:sp>
      <p:sp>
        <p:nvSpPr>
          <p:cNvPr id="1099" name="Google Shape;1099;g108a1879435_0_86"/>
          <p:cNvSpPr txBox="1"/>
          <p:nvPr>
            <p:ph type="title"/>
          </p:nvPr>
        </p:nvSpPr>
        <p:spPr>
          <a:xfrm>
            <a:off x="1171975" y="1667400"/>
            <a:ext cx="6626100" cy="1808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None/>
            </a:pPr>
            <a:r>
              <a:rPr lang="en-CA" sz="2400">
                <a:solidFill>
                  <a:srgbClr val="0070C0"/>
                </a:solidFill>
                <a:latin typeface="Google Sans"/>
                <a:ea typeface="Google Sans"/>
                <a:cs typeface="Google Sans"/>
                <a:sym typeface="Google Sans"/>
              </a:rPr>
              <a:t>Additional case studies of groundwater-related environmental racism and injustice </a:t>
            </a:r>
            <a:endParaRPr sz="2400">
              <a:solidFill>
                <a:srgbClr val="0070C0"/>
              </a:solidFill>
              <a:latin typeface="Google Sans"/>
              <a:ea typeface="Google Sans"/>
              <a:cs typeface="Google Sans"/>
              <a:sym typeface="Google Sans"/>
            </a:endParaRPr>
          </a:p>
          <a:p>
            <a:pPr indent="0" lvl="0" marL="0" rtl="0" algn="ctr">
              <a:spcBef>
                <a:spcPts val="0"/>
              </a:spcBef>
              <a:spcAft>
                <a:spcPts val="0"/>
              </a:spcAft>
              <a:buNone/>
            </a:pPr>
            <a:r>
              <a:t/>
            </a:r>
            <a:endParaRPr sz="2400">
              <a:solidFill>
                <a:srgbClr val="0070C0"/>
              </a:solidFill>
              <a:latin typeface="Google Sans"/>
              <a:ea typeface="Google Sans"/>
              <a:cs typeface="Google Sans"/>
              <a:sym typeface="Google Sans"/>
            </a:endParaRPr>
          </a:p>
          <a:p>
            <a:pPr indent="0" lvl="0" marL="0" rtl="0" algn="ctr">
              <a:spcBef>
                <a:spcPts val="0"/>
              </a:spcBef>
              <a:spcAft>
                <a:spcPts val="0"/>
              </a:spcAft>
              <a:buNone/>
            </a:pPr>
            <a:r>
              <a:rPr lang="en-CA" sz="2400">
                <a:solidFill>
                  <a:srgbClr val="0070C0"/>
                </a:solidFill>
                <a:latin typeface="Google Sans"/>
                <a:ea typeface="Google Sans"/>
                <a:cs typeface="Google Sans"/>
                <a:sym typeface="Google Sans"/>
              </a:rPr>
              <a:t>(for Assignment 2)</a:t>
            </a:r>
            <a:endParaRPr sz="3900">
              <a:solidFill>
                <a:srgbClr val="0070C0"/>
              </a:solidFill>
              <a:latin typeface="Google Sans"/>
              <a:ea typeface="Google Sans"/>
              <a:cs typeface="Google Sans"/>
              <a:sym typeface="Google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3" name="Shape 1103"/>
        <p:cNvGrpSpPr/>
        <p:nvPr/>
      </p:nvGrpSpPr>
      <p:grpSpPr>
        <a:xfrm>
          <a:off x="0" y="0"/>
          <a:ext cx="0" cy="0"/>
          <a:chOff x="0" y="0"/>
          <a:chExt cx="0" cy="0"/>
        </a:xfrm>
      </p:grpSpPr>
      <p:sp>
        <p:nvSpPr>
          <p:cNvPr id="1104" name="Google Shape;1104;gcfc951ce8d_1_700"/>
          <p:cNvSpPr txBox="1"/>
          <p:nvPr/>
        </p:nvSpPr>
        <p:spPr>
          <a:xfrm>
            <a:off x="4726600" y="2474325"/>
            <a:ext cx="4286100" cy="1477500"/>
          </a:xfrm>
          <a:prstGeom prst="rect">
            <a:avLst/>
          </a:prstGeom>
          <a:solidFill>
            <a:srgbClr val="FFF2CC"/>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a:latin typeface="Google Sans"/>
                <a:ea typeface="Google Sans"/>
                <a:cs typeface="Google Sans"/>
                <a:sym typeface="Google Sans"/>
              </a:rPr>
              <a:t>Environmental justice is the fair treatment and meaningful involvement of all people regardless of race, color, national origin, or income, with respect to the development, implementation, and enforcement of environmental laws, regulations, and policies. </a:t>
            </a:r>
            <a:r>
              <a:rPr lang="en-CA" sz="1000" u="sng">
                <a:solidFill>
                  <a:schemeClr val="hlink"/>
                </a:solidFill>
                <a:latin typeface="Google Sans"/>
                <a:ea typeface="Google Sans"/>
                <a:cs typeface="Google Sans"/>
                <a:sym typeface="Google Sans"/>
                <a:hlinkClick r:id="rId3"/>
              </a:rPr>
              <a:t>US EPA definition</a:t>
            </a:r>
            <a:endParaRPr sz="1000">
              <a:latin typeface="Google Sans"/>
              <a:ea typeface="Google Sans"/>
              <a:cs typeface="Google Sans"/>
              <a:sym typeface="Google Sans"/>
            </a:endParaRPr>
          </a:p>
        </p:txBody>
      </p:sp>
      <p:sp>
        <p:nvSpPr>
          <p:cNvPr id="1105" name="Google Shape;1105;gcfc951ce8d_1_700"/>
          <p:cNvSpPr txBox="1"/>
          <p:nvPr/>
        </p:nvSpPr>
        <p:spPr>
          <a:xfrm>
            <a:off x="4484695" y="755203"/>
            <a:ext cx="4046100" cy="714300"/>
          </a:xfrm>
          <a:prstGeom prst="rect">
            <a:avLst/>
          </a:prstGeom>
          <a:solidFill>
            <a:srgbClr val="CFE2F3"/>
          </a:solid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600">
                <a:solidFill>
                  <a:schemeClr val="dk1"/>
                </a:solidFill>
                <a:latin typeface="Google Sans"/>
                <a:ea typeface="Google Sans"/>
                <a:cs typeface="Google Sans"/>
                <a:sym typeface="Google Sans"/>
              </a:rPr>
              <a:t>Location with significantly impacted groundwater quality or quantity</a:t>
            </a:r>
            <a:endParaRPr sz="1600">
              <a:solidFill>
                <a:schemeClr val="dk1"/>
              </a:solidFill>
              <a:latin typeface="Google Sans"/>
              <a:ea typeface="Google Sans"/>
              <a:cs typeface="Google Sans"/>
              <a:sym typeface="Google Sans"/>
            </a:endParaRPr>
          </a:p>
        </p:txBody>
      </p:sp>
      <p:sp>
        <p:nvSpPr>
          <p:cNvPr id="1106" name="Google Shape;1106;gcfc951ce8d_1_700"/>
          <p:cNvSpPr txBox="1"/>
          <p:nvPr/>
        </p:nvSpPr>
        <p:spPr>
          <a:xfrm>
            <a:off x="445250" y="2571750"/>
            <a:ext cx="3740700" cy="2262600"/>
          </a:xfrm>
          <a:prstGeom prst="rect">
            <a:avLst/>
          </a:prstGeom>
          <a:solidFill>
            <a:srgbClr val="D9EAD3"/>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300">
                <a:latin typeface="Google Sans"/>
                <a:ea typeface="Google Sans"/>
                <a:cs typeface="Google Sans"/>
                <a:sym typeface="Google Sans"/>
              </a:rPr>
              <a:t>Environmental racism refers to environmental policies, practices, or directives that disproportionately disadvantage individuals, groups or communities (intentionally or unintentionally) based on race or colour (Bullard, 2002). Fighting environmental racism is a subset of the larger environmental justice movement, which originated in the United States.</a:t>
            </a:r>
            <a:endParaRPr sz="1300">
              <a:latin typeface="Google Sans"/>
              <a:ea typeface="Google Sans"/>
              <a:cs typeface="Google Sans"/>
              <a:sym typeface="Google Sans"/>
            </a:endParaRPr>
          </a:p>
          <a:p>
            <a:pPr indent="0" lvl="0" marL="0" rtl="0" algn="l">
              <a:spcBef>
                <a:spcPts val="0"/>
              </a:spcBef>
              <a:spcAft>
                <a:spcPts val="0"/>
              </a:spcAft>
              <a:buNone/>
            </a:pPr>
            <a:r>
              <a:rPr lang="en-CA" sz="900">
                <a:solidFill>
                  <a:schemeClr val="dk1"/>
                </a:solidFill>
                <a:latin typeface="Google Sans"/>
                <a:ea typeface="Google Sans"/>
                <a:cs typeface="Google Sans"/>
                <a:sym typeface="Google Sans"/>
              </a:rPr>
              <a:t>WALDRON Ingrid, 2020 “</a:t>
            </a:r>
            <a:r>
              <a:rPr i="1" lang="en-CA" sz="900">
                <a:solidFill>
                  <a:schemeClr val="dk1"/>
                </a:solidFill>
                <a:latin typeface="Google Sans"/>
                <a:ea typeface="Google Sans"/>
                <a:cs typeface="Google Sans"/>
                <a:sym typeface="Google Sans"/>
              </a:rPr>
              <a:t>Environmental Racism in Canada</a:t>
            </a:r>
            <a:r>
              <a:rPr lang="en-CA" sz="900">
                <a:solidFill>
                  <a:schemeClr val="dk1"/>
                </a:solidFill>
                <a:latin typeface="Google Sans"/>
                <a:ea typeface="Google Sans"/>
                <a:cs typeface="Google Sans"/>
                <a:sym typeface="Google Sans"/>
              </a:rPr>
              <a:t>” </a:t>
            </a:r>
            <a:r>
              <a:rPr lang="en-CA" sz="900" u="sng">
                <a:solidFill>
                  <a:schemeClr val="dk1"/>
                </a:solidFill>
                <a:latin typeface="Google Sans"/>
                <a:ea typeface="Google Sans"/>
                <a:cs typeface="Google Sans"/>
                <a:sym typeface="Google Sans"/>
                <a:hlinkClick r:id="rId4">
                  <a:extLst>
                    <a:ext uri="{A12FA001-AC4F-418D-AE19-62706E023703}">
                      <ahyp:hlinkClr val="tx"/>
                    </a:ext>
                  </a:extLst>
                </a:hlinkClick>
              </a:rPr>
              <a:t>https://www.enrichproject.org/</a:t>
            </a:r>
            <a:r>
              <a:rPr lang="en-CA" sz="900">
                <a:solidFill>
                  <a:schemeClr val="dk1"/>
                </a:solidFill>
                <a:latin typeface="Google Sans"/>
                <a:ea typeface="Google Sans"/>
                <a:cs typeface="Google Sans"/>
                <a:sym typeface="Google Sans"/>
              </a:rPr>
              <a:t>   </a:t>
            </a:r>
            <a:endParaRPr sz="1300">
              <a:latin typeface="Google Sans"/>
              <a:ea typeface="Google Sans"/>
              <a:cs typeface="Google Sans"/>
              <a:sym typeface="Google Sans"/>
            </a:endParaRPr>
          </a:p>
        </p:txBody>
      </p:sp>
      <p:sp>
        <p:nvSpPr>
          <p:cNvPr id="1107" name="Google Shape;1107;gcfc951ce8d_1_700"/>
          <p:cNvSpPr/>
          <p:nvPr/>
        </p:nvSpPr>
        <p:spPr>
          <a:xfrm>
            <a:off x="480474" y="1839302"/>
            <a:ext cx="3473400" cy="420000"/>
          </a:xfrm>
          <a:prstGeom prst="roundRect">
            <a:avLst>
              <a:gd fmla="val 16667" name="adj"/>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08" name="Google Shape;1108;gcfc951ce8d_1_700"/>
          <p:cNvCxnSpPr/>
          <p:nvPr/>
        </p:nvCxnSpPr>
        <p:spPr>
          <a:xfrm>
            <a:off x="1412550" y="2299100"/>
            <a:ext cx="57600" cy="288000"/>
          </a:xfrm>
          <a:prstGeom prst="straightConnector1">
            <a:avLst/>
          </a:prstGeom>
          <a:noFill/>
          <a:ln cap="flat" cmpd="sng" w="9525">
            <a:solidFill>
              <a:schemeClr val="dk2"/>
            </a:solidFill>
            <a:prstDash val="solid"/>
            <a:round/>
            <a:headEnd len="med" w="med" type="none"/>
            <a:tailEnd len="med" w="med" type="none"/>
          </a:ln>
        </p:spPr>
      </p:cxnSp>
      <p:sp>
        <p:nvSpPr>
          <p:cNvPr id="1109" name="Google Shape;1109;gcfc951ce8d_1_700"/>
          <p:cNvSpPr/>
          <p:nvPr/>
        </p:nvSpPr>
        <p:spPr>
          <a:xfrm>
            <a:off x="4668176" y="1838114"/>
            <a:ext cx="3967500" cy="420000"/>
          </a:xfrm>
          <a:prstGeom prst="roundRect">
            <a:avLst>
              <a:gd fmla="val 16667" name="adj"/>
            </a:avLst>
          </a:prstGeom>
          <a:solidFill>
            <a:srgbClr val="FFF2C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0" name="Google Shape;1110;gcfc951ce8d_1_700"/>
          <p:cNvCxnSpPr/>
          <p:nvPr/>
        </p:nvCxnSpPr>
        <p:spPr>
          <a:xfrm>
            <a:off x="6822750" y="2299100"/>
            <a:ext cx="57600" cy="288000"/>
          </a:xfrm>
          <a:prstGeom prst="straightConnector1">
            <a:avLst/>
          </a:prstGeom>
          <a:noFill/>
          <a:ln cap="flat" cmpd="sng" w="9525">
            <a:solidFill>
              <a:schemeClr val="dk2"/>
            </a:solidFill>
            <a:prstDash val="solid"/>
            <a:round/>
            <a:headEnd len="med" w="med" type="none"/>
            <a:tailEnd len="med" w="med" type="none"/>
          </a:ln>
        </p:spPr>
      </p:cxnSp>
      <p:sp>
        <p:nvSpPr>
          <p:cNvPr id="1111" name="Google Shape;1111;gcfc951ce8d_1_700"/>
          <p:cNvSpPr/>
          <p:nvPr/>
        </p:nvSpPr>
        <p:spPr>
          <a:xfrm>
            <a:off x="480474" y="1320300"/>
            <a:ext cx="3345900" cy="4200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112" name="Google Shape;1112;gcfc951ce8d_1_700"/>
          <p:cNvCxnSpPr>
            <a:endCxn id="1105" idx="1"/>
          </p:cNvCxnSpPr>
          <p:nvPr/>
        </p:nvCxnSpPr>
        <p:spPr>
          <a:xfrm flipH="1" rot="10800000">
            <a:off x="3826195" y="1112353"/>
            <a:ext cx="658500" cy="287100"/>
          </a:xfrm>
          <a:prstGeom prst="straightConnector1">
            <a:avLst/>
          </a:prstGeom>
          <a:noFill/>
          <a:ln cap="flat" cmpd="sng" w="9525">
            <a:solidFill>
              <a:schemeClr val="dk2"/>
            </a:solidFill>
            <a:prstDash val="solid"/>
            <a:round/>
            <a:headEnd len="med" w="med" type="none"/>
            <a:tailEnd len="med" w="med" type="none"/>
          </a:ln>
        </p:spPr>
      </p:cxnSp>
      <p:sp>
        <p:nvSpPr>
          <p:cNvPr id="1113" name="Google Shape;1113;gcfc951ce8d_1_700"/>
          <p:cNvSpPr txBox="1"/>
          <p:nvPr>
            <p:ph type="ctrTitle"/>
          </p:nvPr>
        </p:nvSpPr>
        <p:spPr>
          <a:xfrm>
            <a:off x="412100" y="282200"/>
            <a:ext cx="8646300" cy="2016900"/>
          </a:xfrm>
          <a:prstGeom prst="rect">
            <a:avLst/>
          </a:prstGeom>
        </p:spPr>
        <p:txBody>
          <a:bodyPr anchorCtr="0" anchor="b" bIns="34275" lIns="68575" spcFirstLastPara="1" rIns="68575" wrap="square" tIns="34275">
            <a:noAutofit/>
          </a:bodyPr>
          <a:lstStyle/>
          <a:p>
            <a:pPr indent="0" lvl="0" marL="0" rtl="0" algn="l">
              <a:lnSpc>
                <a:spcPct val="115000"/>
              </a:lnSpc>
              <a:spcBef>
                <a:spcPts val="0"/>
              </a:spcBef>
              <a:spcAft>
                <a:spcPts val="0"/>
              </a:spcAft>
              <a:buNone/>
            </a:pPr>
            <a:r>
              <a:rPr lang="en-CA" sz="2800">
                <a:latin typeface="Google Sans"/>
                <a:ea typeface="Google Sans"/>
                <a:cs typeface="Google Sans"/>
                <a:sym typeface="Google Sans"/>
              </a:rPr>
              <a:t>Characteristics of </a:t>
            </a:r>
            <a:endParaRPr sz="2800">
              <a:latin typeface="Google Sans"/>
              <a:ea typeface="Google Sans"/>
              <a:cs typeface="Google Sans"/>
              <a:sym typeface="Google Sans"/>
            </a:endParaRPr>
          </a:p>
          <a:p>
            <a:pPr indent="0" lvl="0" marL="0" rtl="0" algn="l">
              <a:lnSpc>
                <a:spcPct val="115000"/>
              </a:lnSpc>
              <a:spcBef>
                <a:spcPts val="0"/>
              </a:spcBef>
              <a:spcAft>
                <a:spcPts val="0"/>
              </a:spcAft>
              <a:buNone/>
            </a:pPr>
            <a:r>
              <a:rPr lang="en-CA" sz="2800">
                <a:latin typeface="Google Sans"/>
                <a:ea typeface="Google Sans"/>
                <a:cs typeface="Google Sans"/>
                <a:sym typeface="Google Sans"/>
              </a:rPr>
              <a:t>case studies of </a:t>
            </a:r>
            <a:endParaRPr sz="2800">
              <a:latin typeface="Google Sans"/>
              <a:ea typeface="Google Sans"/>
              <a:cs typeface="Google Sans"/>
              <a:sym typeface="Google Sans"/>
            </a:endParaRPr>
          </a:p>
          <a:p>
            <a:pPr indent="0" lvl="0" marL="0" rtl="0" algn="l">
              <a:lnSpc>
                <a:spcPct val="115000"/>
              </a:lnSpc>
              <a:spcBef>
                <a:spcPts val="0"/>
              </a:spcBef>
              <a:spcAft>
                <a:spcPts val="0"/>
              </a:spcAft>
              <a:buNone/>
            </a:pPr>
            <a:r>
              <a:rPr lang="en-CA" sz="2800">
                <a:solidFill>
                  <a:srgbClr val="0070C0"/>
                </a:solidFill>
                <a:latin typeface="Google Sans"/>
                <a:ea typeface="Google Sans"/>
                <a:cs typeface="Google Sans"/>
                <a:sym typeface="Google Sans"/>
              </a:rPr>
              <a:t>groundwater-related</a:t>
            </a:r>
            <a:r>
              <a:rPr lang="en-CA" sz="2800">
                <a:latin typeface="Google Sans"/>
                <a:ea typeface="Google Sans"/>
                <a:cs typeface="Google Sans"/>
                <a:sym typeface="Google Sans"/>
              </a:rPr>
              <a:t> </a:t>
            </a:r>
            <a:endParaRPr sz="2800">
              <a:latin typeface="Google Sans"/>
              <a:ea typeface="Google Sans"/>
              <a:cs typeface="Google Sans"/>
              <a:sym typeface="Google Sans"/>
            </a:endParaRPr>
          </a:p>
          <a:p>
            <a:pPr indent="0" lvl="0" marL="0" rtl="0" algn="l">
              <a:lnSpc>
                <a:spcPct val="115000"/>
              </a:lnSpc>
              <a:spcBef>
                <a:spcPts val="0"/>
              </a:spcBef>
              <a:spcAft>
                <a:spcPts val="0"/>
              </a:spcAft>
              <a:buNone/>
            </a:pPr>
            <a:r>
              <a:rPr lang="en-CA" sz="2800">
                <a:latin typeface="Google Sans"/>
                <a:ea typeface="Google Sans"/>
                <a:cs typeface="Google Sans"/>
                <a:sym typeface="Google Sans"/>
              </a:rPr>
              <a:t>environmental racism and environmental injustice...</a:t>
            </a:r>
            <a:endParaRPr sz="2800">
              <a:latin typeface="Google Sans"/>
              <a:ea typeface="Google Sans"/>
              <a:cs typeface="Google Sans"/>
              <a:sym typeface="Google Sans"/>
            </a:endParaRPr>
          </a:p>
        </p:txBody>
      </p:sp>
      <p:cxnSp>
        <p:nvCxnSpPr>
          <p:cNvPr id="1114" name="Google Shape;1114;gcfc951ce8d_1_700"/>
          <p:cNvCxnSpPr/>
          <p:nvPr/>
        </p:nvCxnSpPr>
        <p:spPr>
          <a:xfrm flipH="1" rot="10800000">
            <a:off x="4109050" y="2865425"/>
            <a:ext cx="633600" cy="652500"/>
          </a:xfrm>
          <a:prstGeom prst="straightConnector1">
            <a:avLst/>
          </a:prstGeom>
          <a:noFill/>
          <a:ln cap="flat" cmpd="sng" w="9525">
            <a:solidFill>
              <a:schemeClr val="dk2"/>
            </a:solidFill>
            <a:prstDash val="solid"/>
            <a:round/>
            <a:headEnd len="med" w="med" type="none"/>
            <a:tailEnd len="med" w="med" type="none"/>
          </a:ln>
        </p:spPr>
      </p:cxnSp>
      <p:sp>
        <p:nvSpPr>
          <p:cNvPr id="1115" name="Google Shape;1115;gcfc951ce8d_1_700"/>
          <p:cNvSpPr txBox="1"/>
          <p:nvPr/>
        </p:nvSpPr>
        <p:spPr>
          <a:xfrm>
            <a:off x="5396552" y="4355866"/>
            <a:ext cx="33501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Bright spot</a:t>
            </a:r>
            <a:endParaRPr sz="1100">
              <a:solidFill>
                <a:schemeClr val="dk1"/>
              </a:solidFill>
              <a:latin typeface="Google Sans"/>
              <a:ea typeface="Google Sans"/>
              <a:cs typeface="Google Sans"/>
              <a:sym typeface="Google Sans"/>
            </a:endParaRPr>
          </a:p>
        </p:txBody>
      </p:sp>
      <p:pic>
        <p:nvPicPr>
          <p:cNvPr id="1116" name="Google Shape;1116;gcfc951ce8d_1_700"/>
          <p:cNvPicPr preferRelativeResize="0"/>
          <p:nvPr/>
        </p:nvPicPr>
        <p:blipFill>
          <a:blip r:embed="rId5">
            <a:alphaModFix/>
          </a:blip>
          <a:stretch>
            <a:fillRect/>
          </a:stretch>
        </p:blipFill>
        <p:spPr>
          <a:xfrm>
            <a:off x="6924900" y="4224923"/>
            <a:ext cx="615092" cy="576909"/>
          </a:xfrm>
          <a:prstGeom prst="rect">
            <a:avLst/>
          </a:prstGeom>
          <a:noFill/>
          <a:ln>
            <a:noFill/>
          </a:ln>
        </p:spPr>
      </p:pic>
      <p:pic>
        <p:nvPicPr>
          <p:cNvPr id="1117" name="Google Shape;1117;gcfc951ce8d_1_700"/>
          <p:cNvPicPr preferRelativeResize="0"/>
          <p:nvPr/>
        </p:nvPicPr>
        <p:blipFill>
          <a:blip r:embed="rId6">
            <a:alphaModFix/>
          </a:blip>
          <a:stretch>
            <a:fillRect/>
          </a:stretch>
        </p:blipFill>
        <p:spPr>
          <a:xfrm>
            <a:off x="4835394" y="4207700"/>
            <a:ext cx="615092" cy="611053"/>
          </a:xfrm>
          <a:prstGeom prst="rect">
            <a:avLst/>
          </a:prstGeom>
          <a:noFill/>
          <a:ln>
            <a:noFill/>
          </a:ln>
        </p:spPr>
      </p:pic>
      <p:sp>
        <p:nvSpPr>
          <p:cNvPr id="1118" name="Google Shape;1118;gcfc951ce8d_1_700"/>
          <p:cNvSpPr txBox="1"/>
          <p:nvPr/>
        </p:nvSpPr>
        <p:spPr>
          <a:xfrm>
            <a:off x="7526718" y="4326051"/>
            <a:ext cx="4113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a:t>
            </a:r>
            <a:endParaRPr sz="1100">
              <a:solidFill>
                <a:schemeClr val="dk1"/>
              </a:solidFill>
              <a:latin typeface="Google Sans"/>
              <a:ea typeface="Google Sans"/>
              <a:cs typeface="Google Sans"/>
              <a:sym typeface="Google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sp>
        <p:nvSpPr>
          <p:cNvPr id="1123" name="Google Shape;1123;gcfc951ce8d_1_763"/>
          <p:cNvSpPr txBox="1"/>
          <p:nvPr>
            <p:ph type="ctrTitle"/>
          </p:nvPr>
        </p:nvSpPr>
        <p:spPr>
          <a:xfrm>
            <a:off x="39175" y="-19975"/>
            <a:ext cx="8887200" cy="938100"/>
          </a:xfrm>
          <a:prstGeom prst="rect">
            <a:avLst/>
          </a:prstGeom>
        </p:spPr>
        <p:txBody>
          <a:bodyPr anchorCtr="0" anchor="b" bIns="34275" lIns="68575" spcFirstLastPara="1" rIns="68575" wrap="square" tIns="34275">
            <a:noAutofit/>
          </a:bodyPr>
          <a:lstStyle/>
          <a:p>
            <a:pPr indent="0" lvl="0" marL="0" rtl="0" algn="ctr">
              <a:lnSpc>
                <a:spcPct val="115000"/>
              </a:lnSpc>
              <a:spcBef>
                <a:spcPts val="0"/>
              </a:spcBef>
              <a:spcAft>
                <a:spcPts val="0"/>
              </a:spcAft>
              <a:buNone/>
            </a:pPr>
            <a:r>
              <a:rPr b="1" lang="en-CA" sz="2200">
                <a:solidFill>
                  <a:srgbClr val="0070C0"/>
                </a:solidFill>
                <a:latin typeface="Google Sans"/>
                <a:ea typeface="Google Sans"/>
                <a:cs typeface="Google Sans"/>
                <a:sym typeface="Google Sans"/>
              </a:rPr>
              <a:t>Water Sustainability Act in British Columbia is a missed opportunity to acknowledge Indigenous Rights to water</a:t>
            </a:r>
            <a:endParaRPr b="1" sz="2200">
              <a:solidFill>
                <a:srgbClr val="0070C0"/>
              </a:solidFill>
              <a:latin typeface="Google Sans"/>
              <a:ea typeface="Google Sans"/>
              <a:cs typeface="Google Sans"/>
              <a:sym typeface="Google Sans"/>
            </a:endParaRPr>
          </a:p>
        </p:txBody>
      </p:sp>
      <p:sp>
        <p:nvSpPr>
          <p:cNvPr id="1124" name="Google Shape;1124;gcfc951ce8d_1_763"/>
          <p:cNvSpPr txBox="1"/>
          <p:nvPr/>
        </p:nvSpPr>
        <p:spPr>
          <a:xfrm>
            <a:off x="3464625" y="968300"/>
            <a:ext cx="5319000" cy="27060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UNDRIP states “Indigenous Peoples have the right to determine and develop priorities and strategies for the development or use  of  their  lands  or  territories  and  other  resources.”</a:t>
            </a:r>
            <a:endParaRPr sz="1200">
              <a:solidFill>
                <a:schemeClr val="dk1"/>
              </a:solidFill>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But  British  Columbia  continues  to  assume  jurisdiction  over  water  and  ignore  the  “prior,  superior  and  unextinguished water rights of Indigenous Nations of British Columbia.” (Union of British Columbia Indian Chiefs)</a:t>
            </a:r>
            <a:endParaRPr sz="1200">
              <a:solidFill>
                <a:schemeClr val="dk1"/>
              </a:solidFill>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The WSA represents a missed opportunity to right a historic wrong perpetrated against Indigenous Peoples and develop an equitable and sustainable nation-to-nation water governance model</a:t>
            </a:r>
            <a:endParaRPr sz="1200">
              <a:solidFill>
                <a:schemeClr val="dk1"/>
              </a:solidFill>
              <a:latin typeface="Google Sans"/>
              <a:ea typeface="Google Sans"/>
              <a:cs typeface="Google Sans"/>
              <a:sym typeface="Google Sans"/>
            </a:endParaRPr>
          </a:p>
        </p:txBody>
      </p:sp>
      <p:sp>
        <p:nvSpPr>
          <p:cNvPr id="1125" name="Google Shape;1125;gcfc951ce8d_1_763"/>
          <p:cNvSpPr txBox="1"/>
          <p:nvPr/>
        </p:nvSpPr>
        <p:spPr>
          <a:xfrm>
            <a:off x="7276485" y="4732354"/>
            <a:ext cx="2866200" cy="416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700">
                <a:solidFill>
                  <a:schemeClr val="dk1"/>
                </a:solidFill>
                <a:latin typeface="Google Sans"/>
                <a:ea typeface="Google Sans"/>
                <a:cs typeface="Google Sans"/>
                <a:sym typeface="Google Sans"/>
              </a:rPr>
              <a:t>Reference and weblinks:</a:t>
            </a:r>
            <a:endParaRPr sz="7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700" u="sng">
                <a:solidFill>
                  <a:schemeClr val="hlink"/>
                </a:solidFill>
                <a:latin typeface="Google Sans"/>
                <a:ea typeface="Google Sans"/>
                <a:cs typeface="Google Sans"/>
                <a:sym typeface="Google Sans"/>
                <a:hlinkClick r:id="rId3"/>
              </a:rPr>
              <a:t>Legal article </a:t>
            </a:r>
            <a:r>
              <a:rPr lang="en-CA" sz="700">
                <a:solidFill>
                  <a:schemeClr val="dk1"/>
                </a:solidFill>
                <a:latin typeface="Google Sans"/>
                <a:ea typeface="Google Sans"/>
                <a:cs typeface="Google Sans"/>
                <a:sym typeface="Google Sans"/>
              </a:rPr>
              <a:t>with quotes above.</a:t>
            </a:r>
            <a:endParaRPr sz="700">
              <a:solidFill>
                <a:schemeClr val="dk1"/>
              </a:solidFill>
              <a:latin typeface="Google Sans"/>
              <a:ea typeface="Google Sans"/>
              <a:cs typeface="Google Sans"/>
              <a:sym typeface="Google Sans"/>
            </a:endParaRPr>
          </a:p>
        </p:txBody>
      </p:sp>
      <p:pic>
        <p:nvPicPr>
          <p:cNvPr id="1126" name="Google Shape;1126;gcfc951ce8d_1_763"/>
          <p:cNvPicPr preferRelativeResize="0"/>
          <p:nvPr/>
        </p:nvPicPr>
        <p:blipFill rotWithShape="1">
          <a:blip r:embed="rId4">
            <a:alphaModFix/>
          </a:blip>
          <a:srcRect b="19156" l="0" r="0" t="4827"/>
          <a:stretch/>
        </p:blipFill>
        <p:spPr>
          <a:xfrm>
            <a:off x="374932" y="3108644"/>
            <a:ext cx="2725194" cy="1046081"/>
          </a:xfrm>
          <a:prstGeom prst="rect">
            <a:avLst/>
          </a:prstGeom>
          <a:noFill/>
          <a:ln>
            <a:noFill/>
          </a:ln>
        </p:spPr>
      </p:pic>
      <p:pic>
        <p:nvPicPr>
          <p:cNvPr id="1127" name="Google Shape;1127;gcfc951ce8d_1_763"/>
          <p:cNvPicPr preferRelativeResize="0"/>
          <p:nvPr/>
        </p:nvPicPr>
        <p:blipFill>
          <a:blip r:embed="rId5">
            <a:alphaModFix/>
          </a:blip>
          <a:stretch>
            <a:fillRect/>
          </a:stretch>
        </p:blipFill>
        <p:spPr>
          <a:xfrm>
            <a:off x="374932" y="1145125"/>
            <a:ext cx="2612664" cy="1736525"/>
          </a:xfrm>
          <a:prstGeom prst="rect">
            <a:avLst/>
          </a:prstGeom>
          <a:noFill/>
          <a:ln>
            <a:noFill/>
          </a:ln>
        </p:spPr>
      </p:pic>
      <p:sp>
        <p:nvSpPr>
          <p:cNvPr id="1128" name="Google Shape;1128;gcfc951ce8d_1_763"/>
          <p:cNvSpPr txBox="1"/>
          <p:nvPr/>
        </p:nvSpPr>
        <p:spPr>
          <a:xfrm>
            <a:off x="313950" y="2799800"/>
            <a:ext cx="2734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a:latin typeface="Helvetica Neue"/>
                <a:ea typeface="Helvetica Neue"/>
                <a:cs typeface="Helvetica Neue"/>
                <a:sym typeface="Helvetica Neue"/>
              </a:rPr>
              <a:t>Mary Polak, introduced legislation to update and replace the province’s century-old Water Act. </a:t>
            </a:r>
            <a:r>
              <a:rPr lang="en-CA" sz="600" u="sng">
                <a:solidFill>
                  <a:schemeClr val="hlink"/>
                </a:solidFill>
                <a:latin typeface="Helvetica Neue"/>
                <a:ea typeface="Helvetica Neue"/>
                <a:cs typeface="Helvetica Neue"/>
                <a:sym typeface="Helvetica Neue"/>
                <a:hlinkClick r:id="rId6"/>
              </a:rPr>
              <a:t>Water Canada</a:t>
            </a:r>
            <a:endParaRPr sz="600">
              <a:latin typeface="Helvetica Neue"/>
              <a:ea typeface="Helvetica Neue"/>
              <a:cs typeface="Helvetica Neue"/>
              <a:sym typeface="Helvetica Neue"/>
            </a:endParaRPr>
          </a:p>
          <a:p>
            <a:pPr indent="0" lvl="0" marL="0" rtl="0" algn="l">
              <a:spcBef>
                <a:spcPts val="0"/>
              </a:spcBef>
              <a:spcAft>
                <a:spcPts val="0"/>
              </a:spcAft>
              <a:buNone/>
            </a:pPr>
            <a:r>
              <a:t/>
            </a:r>
            <a:endParaRPr sz="600">
              <a:latin typeface="Helvetica Neue"/>
              <a:ea typeface="Helvetica Neue"/>
              <a:cs typeface="Helvetica Neue"/>
              <a:sym typeface="Helvetica Neue"/>
            </a:endParaRPr>
          </a:p>
        </p:txBody>
      </p:sp>
      <p:sp>
        <p:nvSpPr>
          <p:cNvPr id="1129" name="Google Shape;1129;gcfc951ce8d_1_763"/>
          <p:cNvSpPr txBox="1"/>
          <p:nvPr/>
        </p:nvSpPr>
        <p:spPr>
          <a:xfrm>
            <a:off x="4634552" y="3746266"/>
            <a:ext cx="33501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Bright spot:</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UNDRIP Act passed in BC Legislature</a:t>
            </a:r>
            <a:endParaRPr sz="1100">
              <a:solidFill>
                <a:schemeClr val="dk1"/>
              </a:solidFill>
              <a:latin typeface="Google Sans"/>
              <a:ea typeface="Google Sans"/>
              <a:cs typeface="Google Sans"/>
              <a:sym typeface="Google Sans"/>
            </a:endParaRPr>
          </a:p>
        </p:txBody>
      </p:sp>
      <p:pic>
        <p:nvPicPr>
          <p:cNvPr id="1130" name="Google Shape;1130;gcfc951ce8d_1_763"/>
          <p:cNvPicPr preferRelativeResize="0"/>
          <p:nvPr/>
        </p:nvPicPr>
        <p:blipFill>
          <a:blip r:embed="rId7">
            <a:alphaModFix/>
          </a:blip>
          <a:stretch>
            <a:fillRect/>
          </a:stretch>
        </p:blipFill>
        <p:spPr>
          <a:xfrm>
            <a:off x="4029300" y="4301123"/>
            <a:ext cx="615092" cy="576909"/>
          </a:xfrm>
          <a:prstGeom prst="rect">
            <a:avLst/>
          </a:prstGeom>
          <a:noFill/>
          <a:ln>
            <a:noFill/>
          </a:ln>
        </p:spPr>
      </p:pic>
      <p:pic>
        <p:nvPicPr>
          <p:cNvPr id="1131" name="Google Shape;1131;gcfc951ce8d_1_763"/>
          <p:cNvPicPr preferRelativeResize="0"/>
          <p:nvPr/>
        </p:nvPicPr>
        <p:blipFill>
          <a:blip r:embed="rId8">
            <a:alphaModFix/>
          </a:blip>
          <a:stretch>
            <a:fillRect/>
          </a:stretch>
        </p:blipFill>
        <p:spPr>
          <a:xfrm>
            <a:off x="4073394" y="3674300"/>
            <a:ext cx="615092" cy="611053"/>
          </a:xfrm>
          <a:prstGeom prst="rect">
            <a:avLst/>
          </a:prstGeom>
          <a:noFill/>
          <a:ln>
            <a:noFill/>
          </a:ln>
        </p:spPr>
      </p:pic>
      <p:sp>
        <p:nvSpPr>
          <p:cNvPr id="1132" name="Google Shape;1132;gcfc951ce8d_1_763"/>
          <p:cNvSpPr txBox="1"/>
          <p:nvPr/>
        </p:nvSpPr>
        <p:spPr>
          <a:xfrm>
            <a:off x="4631118" y="4249851"/>
            <a:ext cx="41139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 </a:t>
            </a:r>
            <a:r>
              <a:rPr lang="en-CA" sz="1100">
                <a:solidFill>
                  <a:schemeClr val="dk1"/>
                </a:solidFill>
                <a:latin typeface="Google Sans"/>
                <a:ea typeface="Google Sans"/>
                <a:cs typeface="Google Sans"/>
                <a:sym typeface="Google Sans"/>
              </a:rPr>
              <a:t>Water Sustainability Act implementation has been slow and partial, and needs to be brought inline with UNDRIP (</a:t>
            </a:r>
            <a:r>
              <a:rPr lang="en-CA" sz="1100" u="sng">
                <a:solidFill>
                  <a:schemeClr val="accent5"/>
                </a:solidFill>
                <a:latin typeface="Google Sans"/>
                <a:ea typeface="Google Sans"/>
                <a:cs typeface="Google Sans"/>
                <a:sym typeface="Google Sans"/>
                <a:hlinkClick r:id="rId9">
                  <a:extLst>
                    <a:ext uri="{A12FA001-AC4F-418D-AE19-62706E023703}">
                      <ahyp:hlinkClr val="tx"/>
                    </a:ext>
                  </a:extLst>
                </a:hlinkClick>
              </a:rPr>
              <a:t>Opinion article</a:t>
            </a:r>
            <a:r>
              <a:rPr lang="en-CA" sz="1100">
                <a:solidFill>
                  <a:schemeClr val="dk1"/>
                </a:solidFill>
                <a:latin typeface="Google Sans"/>
                <a:ea typeface="Google Sans"/>
                <a:cs typeface="Google Sans"/>
                <a:sym typeface="Google Sans"/>
              </a:rPr>
              <a:t>)</a:t>
            </a:r>
            <a:endParaRPr sz="1100">
              <a:solidFill>
                <a:schemeClr val="dk1"/>
              </a:solidFill>
              <a:latin typeface="Google Sans"/>
              <a:ea typeface="Google Sans"/>
              <a:cs typeface="Google Sans"/>
              <a:sym typeface="Google Sans"/>
            </a:endParaRPr>
          </a:p>
        </p:txBody>
      </p:sp>
      <p:sp>
        <p:nvSpPr>
          <p:cNvPr id="1133" name="Google Shape;1133;gcfc951ce8d_1_763"/>
          <p:cNvSpPr/>
          <p:nvPr/>
        </p:nvSpPr>
        <p:spPr>
          <a:xfrm>
            <a:off x="1183985" y="4732600"/>
            <a:ext cx="1287000" cy="1803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300">
              <a:latin typeface="Google Sans"/>
              <a:ea typeface="Google Sans"/>
              <a:cs typeface="Google Sans"/>
              <a:sym typeface="Google Sans"/>
            </a:endParaRPr>
          </a:p>
        </p:txBody>
      </p:sp>
      <p:sp>
        <p:nvSpPr>
          <p:cNvPr id="1134" name="Google Shape;1134;gcfc951ce8d_1_763"/>
          <p:cNvSpPr txBox="1"/>
          <p:nvPr/>
        </p:nvSpPr>
        <p:spPr>
          <a:xfrm>
            <a:off x="162225" y="4459525"/>
            <a:ext cx="4113900" cy="515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000">
                <a:solidFill>
                  <a:schemeClr val="dk1"/>
                </a:solidFill>
                <a:latin typeface="Google Sans"/>
                <a:ea typeface="Google Sans"/>
                <a:cs typeface="Google Sans"/>
                <a:sym typeface="Google Sans"/>
              </a:rPr>
              <a:t>British Columbia, ‘Canada’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000">
                <a:solidFill>
                  <a:schemeClr val="dk1"/>
                </a:solidFill>
                <a:latin typeface="Google Sans"/>
                <a:ea typeface="Google Sans"/>
                <a:cs typeface="Google Sans"/>
                <a:sym typeface="Google Sans"/>
              </a:rPr>
              <a:t>Primarily impact groundwater quantity</a:t>
            </a:r>
            <a:endParaRPr sz="1300">
              <a:latin typeface="Google Sans"/>
              <a:ea typeface="Google Sans"/>
              <a:cs typeface="Google Sans"/>
              <a:sym typeface="Google Sans"/>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8" name="Shape 1138"/>
        <p:cNvGrpSpPr/>
        <p:nvPr/>
      </p:nvGrpSpPr>
      <p:grpSpPr>
        <a:xfrm>
          <a:off x="0" y="0"/>
          <a:ext cx="0" cy="0"/>
          <a:chOff x="0" y="0"/>
          <a:chExt cx="0" cy="0"/>
        </a:xfrm>
      </p:grpSpPr>
      <p:pic>
        <p:nvPicPr>
          <p:cNvPr id="1139" name="Google Shape;1139;gcfc951ce8d_1_851"/>
          <p:cNvPicPr preferRelativeResize="0"/>
          <p:nvPr/>
        </p:nvPicPr>
        <p:blipFill rotWithShape="1">
          <a:blip r:embed="rId3">
            <a:alphaModFix/>
          </a:blip>
          <a:srcRect b="0" l="0" r="5311" t="0"/>
          <a:stretch/>
        </p:blipFill>
        <p:spPr>
          <a:xfrm>
            <a:off x="310062" y="1252750"/>
            <a:ext cx="4400513" cy="2753200"/>
          </a:xfrm>
          <a:prstGeom prst="rect">
            <a:avLst/>
          </a:prstGeom>
          <a:noFill/>
          <a:ln>
            <a:noFill/>
          </a:ln>
        </p:spPr>
      </p:pic>
      <p:sp>
        <p:nvSpPr>
          <p:cNvPr id="1140" name="Google Shape;1140;gcfc951ce8d_1_851"/>
          <p:cNvSpPr txBox="1"/>
          <p:nvPr>
            <p:ph type="ctrTitle"/>
          </p:nvPr>
        </p:nvSpPr>
        <p:spPr>
          <a:xfrm>
            <a:off x="267775" y="390800"/>
            <a:ext cx="8549400" cy="5775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None/>
            </a:pPr>
            <a:r>
              <a:rPr lang="en-CA" sz="2400">
                <a:solidFill>
                  <a:srgbClr val="0070C0"/>
                </a:solidFill>
                <a:latin typeface="Google Sans"/>
                <a:ea typeface="Google Sans"/>
                <a:cs typeface="Google Sans"/>
                <a:sym typeface="Google Sans"/>
              </a:rPr>
              <a:t>Increased cancer rates in Indigenous/Black community near </a:t>
            </a:r>
            <a:r>
              <a:rPr lang="en-CA" sz="2400">
                <a:solidFill>
                  <a:srgbClr val="0070C0"/>
                </a:solidFill>
                <a:highlight>
                  <a:srgbClr val="FFFFFF"/>
                </a:highlight>
                <a:latin typeface="Google Sans"/>
                <a:ea typeface="Google Sans"/>
                <a:cs typeface="Google Sans"/>
                <a:sym typeface="Google Sans"/>
              </a:rPr>
              <a:t>Nova Scotia garbage dump</a:t>
            </a:r>
            <a:endParaRPr sz="2400">
              <a:solidFill>
                <a:srgbClr val="0070C0"/>
              </a:solidFill>
              <a:latin typeface="Google Sans"/>
              <a:ea typeface="Google Sans"/>
              <a:cs typeface="Google Sans"/>
              <a:sym typeface="Google Sans"/>
            </a:endParaRPr>
          </a:p>
        </p:txBody>
      </p:sp>
      <p:sp>
        <p:nvSpPr>
          <p:cNvPr id="1141" name="Google Shape;1141;gcfc951ce8d_1_851"/>
          <p:cNvSpPr txBox="1"/>
          <p:nvPr/>
        </p:nvSpPr>
        <p:spPr>
          <a:xfrm>
            <a:off x="6227525" y="4404300"/>
            <a:ext cx="2508900" cy="641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900">
                <a:solidFill>
                  <a:schemeClr val="dk1"/>
                </a:solidFill>
                <a:latin typeface="Google Sans"/>
                <a:ea typeface="Google Sans"/>
                <a:cs typeface="Google Sans"/>
                <a:sym typeface="Google Sans"/>
              </a:rPr>
              <a:t>Source: </a:t>
            </a:r>
            <a:endParaRPr sz="900">
              <a:solidFill>
                <a:schemeClr val="dk1"/>
              </a:solidFill>
              <a:latin typeface="Google Sans"/>
              <a:ea typeface="Google Sans"/>
              <a:cs typeface="Google Sans"/>
              <a:sym typeface="Google Sans"/>
            </a:endParaRPr>
          </a:p>
          <a:p>
            <a:pPr indent="0" lvl="0" marL="0" marR="0" rtl="0" algn="l">
              <a:lnSpc>
                <a:spcPct val="115000"/>
              </a:lnSpc>
              <a:spcBef>
                <a:spcPts val="0"/>
              </a:spcBef>
              <a:spcAft>
                <a:spcPts val="0"/>
              </a:spcAft>
              <a:buNone/>
            </a:pPr>
            <a:r>
              <a:rPr lang="en-CA" sz="900" u="sng">
                <a:solidFill>
                  <a:schemeClr val="hlink"/>
                </a:solidFill>
                <a:latin typeface="Google Sans"/>
                <a:ea typeface="Google Sans"/>
                <a:cs typeface="Google Sans"/>
                <a:sym typeface="Google Sans"/>
                <a:hlinkClick r:id="rId4"/>
              </a:rPr>
              <a:t>There is something in water</a:t>
            </a:r>
            <a:endParaRPr sz="900" u="sng">
              <a:solidFill>
                <a:schemeClr val="hlink"/>
              </a:solidFill>
              <a:latin typeface="Google Sans"/>
              <a:ea typeface="Google Sans"/>
              <a:cs typeface="Google Sans"/>
              <a:sym typeface="Google Sans"/>
            </a:endParaRPr>
          </a:p>
          <a:p>
            <a:pPr indent="0" lvl="0" marL="0" marR="0" rtl="0" algn="l">
              <a:lnSpc>
                <a:spcPct val="115000"/>
              </a:lnSpc>
              <a:spcBef>
                <a:spcPts val="0"/>
              </a:spcBef>
              <a:spcAft>
                <a:spcPts val="0"/>
              </a:spcAft>
              <a:buNone/>
            </a:pPr>
            <a:r>
              <a:rPr lang="en-CA" sz="900" u="sng">
                <a:solidFill>
                  <a:schemeClr val="hlink"/>
                </a:solidFill>
                <a:latin typeface="Google Sans"/>
                <a:ea typeface="Google Sans"/>
                <a:cs typeface="Google Sans"/>
                <a:sym typeface="Google Sans"/>
                <a:hlinkClick r:id="rId5"/>
              </a:rPr>
              <a:t>Conversation article</a:t>
            </a:r>
            <a:r>
              <a:rPr lang="en-CA" sz="900">
                <a:solidFill>
                  <a:schemeClr val="dk1"/>
                </a:solidFill>
                <a:latin typeface="Google Sans"/>
                <a:ea typeface="Google Sans"/>
                <a:cs typeface="Google Sans"/>
                <a:sym typeface="Google Sans"/>
              </a:rPr>
              <a:t>; </a:t>
            </a:r>
            <a:r>
              <a:rPr lang="en-CA" sz="900" u="sng">
                <a:solidFill>
                  <a:schemeClr val="hlink"/>
                </a:solidFill>
                <a:latin typeface="Google Sans"/>
                <a:ea typeface="Google Sans"/>
                <a:cs typeface="Google Sans"/>
                <a:sym typeface="Google Sans"/>
                <a:hlinkClick r:id="rId6"/>
              </a:rPr>
              <a:t>ENRICH project</a:t>
            </a:r>
            <a:endParaRPr sz="900">
              <a:solidFill>
                <a:schemeClr val="dk1"/>
              </a:solidFill>
              <a:latin typeface="Google Sans"/>
              <a:ea typeface="Google Sans"/>
              <a:cs typeface="Google Sans"/>
              <a:sym typeface="Google Sans"/>
            </a:endParaRPr>
          </a:p>
        </p:txBody>
      </p:sp>
      <p:sp>
        <p:nvSpPr>
          <p:cNvPr id="1142" name="Google Shape;1142;gcfc951ce8d_1_851"/>
          <p:cNvSpPr txBox="1"/>
          <p:nvPr/>
        </p:nvSpPr>
        <p:spPr>
          <a:xfrm>
            <a:off x="0" y="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43" name="Google Shape;1143;gcfc951ce8d_1_851"/>
          <p:cNvSpPr txBox="1"/>
          <p:nvPr/>
        </p:nvSpPr>
        <p:spPr>
          <a:xfrm>
            <a:off x="4909925" y="1171425"/>
            <a:ext cx="3826500" cy="3611100"/>
          </a:xfrm>
          <a:prstGeom prst="rect">
            <a:avLst/>
          </a:prstGeom>
          <a:noFill/>
          <a:ln>
            <a:noFill/>
          </a:ln>
        </p:spPr>
        <p:txBody>
          <a:bodyPr anchorCtr="0" anchor="t" bIns="91425" lIns="91425" spcFirstLastPara="1" rIns="91425" wrap="square" tIns="91425">
            <a:spAutoFit/>
          </a:bodyPr>
          <a:lstStyle/>
          <a:p>
            <a:pPr indent="-317500" lvl="0" marL="457200" rtl="0" algn="l">
              <a:lnSpc>
                <a:spcPct val="115000"/>
              </a:lnSpc>
              <a:spcBef>
                <a:spcPts val="0"/>
              </a:spcBef>
              <a:spcAft>
                <a:spcPts val="0"/>
              </a:spcAft>
              <a:buSzPts val="1400"/>
              <a:buChar char="●"/>
            </a:pPr>
            <a:r>
              <a:rPr lang="en-CA">
                <a:solidFill>
                  <a:srgbClr val="333333"/>
                </a:solidFill>
                <a:highlight>
                  <a:srgbClr val="FFFFFF"/>
                </a:highlight>
                <a:latin typeface="Google Sans"/>
                <a:ea typeface="Google Sans"/>
                <a:cs typeface="Google Sans"/>
                <a:sym typeface="Google Sans"/>
              </a:rPr>
              <a:t>Disproportionate siting of polluting industries and other environmentally hazardous projects in Indigenous, Black and other marginalized communities</a:t>
            </a:r>
            <a:r>
              <a:rPr lang="en-CA" sz="1350">
                <a:solidFill>
                  <a:srgbClr val="383838"/>
                </a:solidFill>
                <a:highlight>
                  <a:srgbClr val="FFFFFF"/>
                </a:highlight>
                <a:latin typeface="Google Sans"/>
                <a:ea typeface="Google Sans"/>
                <a:cs typeface="Google Sans"/>
                <a:sym typeface="Google Sans"/>
              </a:rPr>
              <a:t>.</a:t>
            </a:r>
            <a:r>
              <a:rPr lang="en-CA">
                <a:solidFill>
                  <a:srgbClr val="333333"/>
                </a:solidFill>
                <a:highlight>
                  <a:srgbClr val="FFFFFF"/>
                </a:highlight>
                <a:latin typeface="Google Sans"/>
                <a:ea typeface="Google Sans"/>
                <a:cs typeface="Google Sans"/>
                <a:sym typeface="Google Sans"/>
              </a:rPr>
              <a:t> </a:t>
            </a:r>
            <a:endParaRPr>
              <a:solidFill>
                <a:srgbClr val="333333"/>
              </a:solidFill>
              <a:highlight>
                <a:srgbClr val="FFFFFF"/>
              </a:highlight>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a:solidFill>
                <a:srgbClr val="333333"/>
              </a:solidFill>
              <a:highlight>
                <a:srgbClr val="FFFFFF"/>
              </a:highlight>
              <a:latin typeface="Google Sans"/>
              <a:ea typeface="Google Sans"/>
              <a:cs typeface="Google Sans"/>
              <a:sym typeface="Google Sans"/>
            </a:endParaRPr>
          </a:p>
          <a:p>
            <a:pPr indent="-317500" lvl="0" marL="457200" rtl="0" algn="l">
              <a:spcBef>
                <a:spcPts val="0"/>
              </a:spcBef>
              <a:spcAft>
                <a:spcPts val="0"/>
              </a:spcAft>
              <a:buSzPts val="1400"/>
              <a:buFont typeface="Google Sans"/>
              <a:buChar char="●"/>
            </a:pPr>
            <a:r>
              <a:rPr lang="en-CA">
                <a:solidFill>
                  <a:srgbClr val="333333"/>
                </a:solidFill>
                <a:highlight>
                  <a:srgbClr val="FFFFFF"/>
                </a:highlight>
                <a:latin typeface="Google Sans"/>
                <a:ea typeface="Google Sans"/>
                <a:cs typeface="Google Sans"/>
                <a:sym typeface="Google Sans"/>
              </a:rPr>
              <a:t>The dump operated for 75 years, closing in 2016</a:t>
            </a:r>
            <a:endParaRPr>
              <a:solidFill>
                <a:srgbClr val="333333"/>
              </a:solidFill>
              <a:highlight>
                <a:srgbClr val="FFFFFF"/>
              </a:highlight>
              <a:latin typeface="Google Sans"/>
              <a:ea typeface="Google Sans"/>
              <a:cs typeface="Google Sans"/>
              <a:sym typeface="Google Sans"/>
            </a:endParaRPr>
          </a:p>
          <a:p>
            <a:pPr indent="0" lvl="0" marL="457200" rtl="0" algn="l">
              <a:spcBef>
                <a:spcPts val="0"/>
              </a:spcBef>
              <a:spcAft>
                <a:spcPts val="0"/>
              </a:spcAft>
              <a:buNone/>
            </a:pPr>
            <a:r>
              <a:t/>
            </a:r>
            <a:endParaRPr>
              <a:solidFill>
                <a:srgbClr val="333333"/>
              </a:solidFill>
              <a:highlight>
                <a:srgbClr val="FFFFFF"/>
              </a:highlight>
              <a:latin typeface="Google Sans"/>
              <a:ea typeface="Google Sans"/>
              <a:cs typeface="Google Sans"/>
              <a:sym typeface="Google Sans"/>
            </a:endParaRPr>
          </a:p>
          <a:p>
            <a:pPr indent="-317500" lvl="0" marL="457200" rtl="0" algn="l">
              <a:spcBef>
                <a:spcPts val="0"/>
              </a:spcBef>
              <a:spcAft>
                <a:spcPts val="0"/>
              </a:spcAft>
              <a:buClr>
                <a:srgbClr val="333333"/>
              </a:buClr>
              <a:buSzPts val="1400"/>
              <a:buFont typeface="Google Sans"/>
              <a:buChar char="●"/>
            </a:pPr>
            <a:r>
              <a:rPr lang="en-CA">
                <a:solidFill>
                  <a:srgbClr val="333333"/>
                </a:solidFill>
                <a:highlight>
                  <a:srgbClr val="FFFFFF"/>
                </a:highlight>
                <a:latin typeface="Google Sans"/>
                <a:ea typeface="Google Sans"/>
                <a:cs typeface="Google Sans"/>
                <a:sym typeface="Google Sans"/>
              </a:rPr>
              <a:t>High rates of cancer — and deaths — among members of Shelburne’s African Nova Scotian community, compared to their white neighbours on the other side of town</a:t>
            </a:r>
            <a:endParaRPr>
              <a:solidFill>
                <a:srgbClr val="333333"/>
              </a:solidFill>
              <a:highlight>
                <a:srgbClr val="FFFFFF"/>
              </a:highlight>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a:solidFill>
                <a:srgbClr val="333333"/>
              </a:solidFill>
              <a:highlight>
                <a:srgbClr val="FFFFFF"/>
              </a:highlight>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a:solidFill>
                <a:srgbClr val="222222"/>
              </a:solidFill>
              <a:highlight>
                <a:srgbClr val="FFFFFF"/>
              </a:highlight>
              <a:latin typeface="Google Sans"/>
              <a:ea typeface="Google Sans"/>
              <a:cs typeface="Google Sans"/>
              <a:sym typeface="Google Sans"/>
            </a:endParaRPr>
          </a:p>
        </p:txBody>
      </p:sp>
      <p:sp>
        <p:nvSpPr>
          <p:cNvPr id="1144" name="Google Shape;1144;gcfc951ce8d_1_851"/>
          <p:cNvSpPr txBox="1"/>
          <p:nvPr/>
        </p:nvSpPr>
        <p:spPr>
          <a:xfrm>
            <a:off x="1710575" y="3635550"/>
            <a:ext cx="3000000" cy="3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850">
                <a:solidFill>
                  <a:schemeClr val="dk1"/>
                </a:solidFill>
                <a:highlight>
                  <a:srgbClr val="FFFFFF"/>
                </a:highlight>
                <a:latin typeface="Google Sans"/>
                <a:ea typeface="Google Sans"/>
                <a:cs typeface="Google Sans"/>
                <a:sym typeface="Google Sans"/>
              </a:rPr>
              <a:t>Source : </a:t>
            </a:r>
            <a:r>
              <a:rPr lang="en-CA" sz="850">
                <a:solidFill>
                  <a:schemeClr val="dk1"/>
                </a:solidFill>
                <a:highlight>
                  <a:srgbClr val="FFFFFF"/>
                </a:highlight>
                <a:uFill>
                  <a:noFill/>
                </a:uFill>
                <a:latin typeface="Google Sans"/>
                <a:ea typeface="Google Sans"/>
                <a:cs typeface="Google Sans"/>
                <a:sym typeface="Google Sans"/>
                <a:hlinkClick r:id="rId7">
                  <a:extLst>
                    <a:ext uri="{A12FA001-AC4F-418D-AE19-62706E023703}">
                      <ahyp:hlinkClr val="tx"/>
                    </a:ext>
                  </a:extLst>
                </a:hlinkClick>
              </a:rPr>
              <a:t>ENRICH Project</a:t>
            </a:r>
            <a:endParaRPr>
              <a:solidFill>
                <a:schemeClr val="dk1"/>
              </a:solidFill>
              <a:latin typeface="Google Sans"/>
              <a:ea typeface="Google Sans"/>
              <a:cs typeface="Google Sans"/>
              <a:sym typeface="Google Sans"/>
            </a:endParaRPr>
          </a:p>
        </p:txBody>
      </p:sp>
      <p:sp>
        <p:nvSpPr>
          <p:cNvPr id="1145" name="Google Shape;1145;gcfc951ce8d_1_851"/>
          <p:cNvSpPr/>
          <p:nvPr/>
        </p:nvSpPr>
        <p:spPr>
          <a:xfrm>
            <a:off x="1539450" y="4611800"/>
            <a:ext cx="1423800" cy="180300"/>
          </a:xfrm>
          <a:prstGeom prst="roundRect">
            <a:avLst>
              <a:gd fmla="val 16667" name="adj"/>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gcfc951ce8d_1_851"/>
          <p:cNvSpPr txBox="1"/>
          <p:nvPr/>
        </p:nvSpPr>
        <p:spPr>
          <a:xfrm>
            <a:off x="424900" y="4336500"/>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Nova Scotia, ‘Canada’</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quality</a:t>
            </a:r>
            <a:endParaRPr>
              <a:latin typeface="Google Sans"/>
              <a:ea typeface="Google Sans"/>
              <a:cs typeface="Google Sans"/>
              <a:sym typeface="Google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0" name="Shape 1150"/>
        <p:cNvGrpSpPr/>
        <p:nvPr/>
      </p:nvGrpSpPr>
      <p:grpSpPr>
        <a:xfrm>
          <a:off x="0" y="0"/>
          <a:ext cx="0" cy="0"/>
          <a:chOff x="0" y="0"/>
          <a:chExt cx="0" cy="0"/>
        </a:xfrm>
      </p:grpSpPr>
      <p:sp>
        <p:nvSpPr>
          <p:cNvPr id="1151" name="Google Shape;1151;gcfc951ce8d_1_869"/>
          <p:cNvSpPr txBox="1"/>
          <p:nvPr>
            <p:ph type="ctrTitle"/>
          </p:nvPr>
        </p:nvSpPr>
        <p:spPr>
          <a:xfrm>
            <a:off x="170900" y="89775"/>
            <a:ext cx="8549400" cy="577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b="1" lang="en-CA" sz="2800">
                <a:solidFill>
                  <a:srgbClr val="0070C0"/>
                </a:solidFill>
                <a:latin typeface="Google Sans"/>
                <a:ea typeface="Google Sans"/>
                <a:cs typeface="Google Sans"/>
                <a:sym typeface="Google Sans"/>
              </a:rPr>
              <a:t>Water Contamination in Nunavut</a:t>
            </a:r>
            <a:endParaRPr b="1" sz="2800">
              <a:solidFill>
                <a:srgbClr val="0070C0"/>
              </a:solidFill>
              <a:latin typeface="Google Sans"/>
              <a:ea typeface="Google Sans"/>
              <a:cs typeface="Google Sans"/>
              <a:sym typeface="Google Sans"/>
            </a:endParaRPr>
          </a:p>
        </p:txBody>
      </p:sp>
      <p:sp>
        <p:nvSpPr>
          <p:cNvPr id="1152" name="Google Shape;1152;gcfc951ce8d_1_869"/>
          <p:cNvSpPr txBox="1"/>
          <p:nvPr/>
        </p:nvSpPr>
        <p:spPr>
          <a:xfrm>
            <a:off x="4076450" y="667275"/>
            <a:ext cx="4840800" cy="3130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200">
                <a:solidFill>
                  <a:schemeClr val="dk1"/>
                </a:solidFill>
                <a:latin typeface="Google Sans"/>
                <a:ea typeface="Google Sans"/>
                <a:cs typeface="Google Sans"/>
                <a:sym typeface="Google Sans"/>
              </a:rPr>
              <a:t>There is no drinkable water in Iqaluit due to contamination by petroleum products  </a:t>
            </a:r>
            <a:endParaRPr sz="1200">
              <a:solidFill>
                <a:schemeClr val="dk1"/>
              </a:solidFill>
              <a:latin typeface="Google Sans"/>
              <a:ea typeface="Google Sans"/>
              <a:cs typeface="Google Sans"/>
              <a:sym typeface="Google Sans"/>
            </a:endParaRPr>
          </a:p>
          <a:p>
            <a:pPr indent="-304800" lvl="1" marL="9144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Potable water has been shipped up to Iqaluit, because water is not drinkable even after boiled.</a:t>
            </a:r>
            <a:endParaRPr sz="1200">
              <a:solidFill>
                <a:schemeClr val="dk1"/>
              </a:solidFill>
              <a:latin typeface="Google Sans"/>
              <a:ea typeface="Google Sans"/>
              <a:cs typeface="Google Sans"/>
              <a:sym typeface="Google Sans"/>
            </a:endParaRPr>
          </a:p>
          <a:p>
            <a:pPr indent="-304800" lvl="1" marL="9144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All residents are advised not to drink tap water, and pregnant women are advised not to bathe with tap water</a:t>
            </a:r>
            <a:endParaRPr sz="1200">
              <a:solidFill>
                <a:schemeClr val="dk1"/>
              </a:solidFill>
              <a:latin typeface="Google Sans"/>
              <a:ea typeface="Google Sans"/>
              <a:cs typeface="Google Sans"/>
              <a:sym typeface="Google Sans"/>
            </a:endParaRPr>
          </a:p>
          <a:p>
            <a:pPr indent="-304800" lvl="1" marL="9144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The origin of contamination is suspected to be gas infrastructure that has not been updated since the 1960s, and has been disproportionately affected by climate change. </a:t>
            </a:r>
            <a:endParaRPr sz="1200">
              <a:solidFill>
                <a:schemeClr val="dk1"/>
              </a:solidFill>
              <a:latin typeface="Google Sans"/>
              <a:ea typeface="Google Sans"/>
              <a:cs typeface="Google Sans"/>
              <a:sym typeface="Google Sans"/>
            </a:endParaRPr>
          </a:p>
          <a:p>
            <a:pPr indent="-304800" lvl="1" marL="9144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The main hospital in Iqaluit could not sterilize medical equipment for 7 days.</a:t>
            </a:r>
            <a:endParaRPr sz="12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200">
              <a:solidFill>
                <a:schemeClr val="dk1"/>
              </a:solidFill>
              <a:latin typeface="Google Sans"/>
              <a:ea typeface="Google Sans"/>
              <a:cs typeface="Google Sans"/>
              <a:sym typeface="Google Sans"/>
            </a:endParaRPr>
          </a:p>
        </p:txBody>
      </p:sp>
      <p:sp>
        <p:nvSpPr>
          <p:cNvPr id="1153" name="Google Shape;1153;gcfc951ce8d_1_869"/>
          <p:cNvSpPr txBox="1"/>
          <p:nvPr/>
        </p:nvSpPr>
        <p:spPr>
          <a:xfrm>
            <a:off x="-20950" y="4679975"/>
            <a:ext cx="10146900" cy="482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900" u="sng">
                <a:solidFill>
                  <a:schemeClr val="hlink"/>
                </a:solidFill>
                <a:latin typeface="Google Sans"/>
                <a:ea typeface="Google Sans"/>
                <a:cs typeface="Google Sans"/>
                <a:sym typeface="Google Sans"/>
                <a:hlinkClick r:id="rId3"/>
              </a:rPr>
              <a:t>https://www.theglobeandmail.com/canada/article-in-iqaluit-nunavuts-only-hospital-feels-the-ripple-effects-of-the/</a:t>
            </a:r>
            <a:endParaRPr sz="9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900" u="sng">
                <a:solidFill>
                  <a:schemeClr val="hlink"/>
                </a:solidFill>
                <a:latin typeface="Google Sans"/>
                <a:ea typeface="Google Sans"/>
                <a:cs typeface="Google Sans"/>
                <a:sym typeface="Google Sans"/>
                <a:hlinkClick r:id="rId4"/>
              </a:rPr>
              <a:t>https://www.gov.nu.ca/health/news/do-not-consume-advisory-iqaluit-drinking-water</a:t>
            </a:r>
            <a:endParaRPr sz="900">
              <a:solidFill>
                <a:schemeClr val="dk1"/>
              </a:solidFill>
              <a:latin typeface="Google Sans"/>
              <a:ea typeface="Google Sans"/>
              <a:cs typeface="Google Sans"/>
              <a:sym typeface="Google Sans"/>
            </a:endParaRPr>
          </a:p>
        </p:txBody>
      </p:sp>
      <p:sp>
        <p:nvSpPr>
          <p:cNvPr id="1154" name="Google Shape;1154;gcfc951ce8d_1_869"/>
          <p:cNvSpPr txBox="1"/>
          <p:nvPr/>
        </p:nvSpPr>
        <p:spPr>
          <a:xfrm>
            <a:off x="213575" y="3949088"/>
            <a:ext cx="4380600" cy="789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Nunavut, ‘Canada’</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a:t>
            </a:r>
            <a:r>
              <a:rPr b="1" lang="en-CA" sz="1100">
                <a:solidFill>
                  <a:schemeClr val="dk1"/>
                </a:solidFill>
                <a:latin typeface="Google Sans"/>
                <a:ea typeface="Google Sans"/>
                <a:cs typeface="Google Sans"/>
                <a:sym typeface="Google Sans"/>
              </a:rPr>
              <a:t>groundwater quality</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a:latin typeface="Google Sans"/>
              <a:ea typeface="Google Sans"/>
              <a:cs typeface="Google Sans"/>
              <a:sym typeface="Google Sans"/>
            </a:endParaRPr>
          </a:p>
        </p:txBody>
      </p:sp>
      <p:sp>
        <p:nvSpPr>
          <p:cNvPr id="1155" name="Google Shape;1155;gcfc951ce8d_1_869"/>
          <p:cNvSpPr txBox="1"/>
          <p:nvPr/>
        </p:nvSpPr>
        <p:spPr>
          <a:xfrm>
            <a:off x="4794375" y="3491813"/>
            <a:ext cx="41766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Bright spot:</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Potable water has been shipped up to the North and testing is being done in other communities to ensure public safety; reverse osmosis purification is being implemented</a:t>
            </a:r>
            <a:endParaRPr sz="1100">
              <a:solidFill>
                <a:schemeClr val="dk1"/>
              </a:solidFill>
              <a:latin typeface="Google Sans"/>
              <a:ea typeface="Google Sans"/>
              <a:cs typeface="Google Sans"/>
              <a:sym typeface="Google Sans"/>
            </a:endParaRPr>
          </a:p>
        </p:txBody>
      </p:sp>
      <p:pic>
        <p:nvPicPr>
          <p:cNvPr id="1156" name="Google Shape;1156;gcfc951ce8d_1_869"/>
          <p:cNvPicPr preferRelativeResize="0"/>
          <p:nvPr/>
        </p:nvPicPr>
        <p:blipFill>
          <a:blip r:embed="rId5">
            <a:alphaModFix/>
          </a:blip>
          <a:stretch>
            <a:fillRect/>
          </a:stretch>
        </p:blipFill>
        <p:spPr>
          <a:xfrm>
            <a:off x="4076438" y="4131263"/>
            <a:ext cx="643775" cy="610928"/>
          </a:xfrm>
          <a:prstGeom prst="rect">
            <a:avLst/>
          </a:prstGeom>
          <a:noFill/>
          <a:ln>
            <a:noFill/>
          </a:ln>
        </p:spPr>
      </p:pic>
      <p:pic>
        <p:nvPicPr>
          <p:cNvPr id="1157" name="Google Shape;1157;gcfc951ce8d_1_869"/>
          <p:cNvPicPr preferRelativeResize="0"/>
          <p:nvPr/>
        </p:nvPicPr>
        <p:blipFill>
          <a:blip r:embed="rId6">
            <a:alphaModFix/>
          </a:blip>
          <a:stretch>
            <a:fillRect/>
          </a:stretch>
        </p:blipFill>
        <p:spPr>
          <a:xfrm>
            <a:off x="4113525" y="3484178"/>
            <a:ext cx="643775" cy="647085"/>
          </a:xfrm>
          <a:prstGeom prst="rect">
            <a:avLst/>
          </a:prstGeom>
          <a:noFill/>
          <a:ln>
            <a:noFill/>
          </a:ln>
        </p:spPr>
      </p:pic>
      <p:sp>
        <p:nvSpPr>
          <p:cNvPr id="1158" name="Google Shape;1158;gcfc951ce8d_1_869"/>
          <p:cNvSpPr txBox="1"/>
          <p:nvPr/>
        </p:nvSpPr>
        <p:spPr>
          <a:xfrm>
            <a:off x="4794375" y="4131275"/>
            <a:ext cx="40974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a:t>
            </a:r>
            <a:r>
              <a:rPr b="1" lang="en-CA" sz="1100">
                <a:solidFill>
                  <a:schemeClr val="dk1"/>
                </a:solidFill>
                <a:latin typeface="Google Sans"/>
                <a:ea typeface="Google Sans"/>
                <a:cs typeface="Google Sans"/>
                <a:sym typeface="Google Sans"/>
              </a:rPr>
              <a:t> Nunavut residents have not had clean drinking water since October 12th, 2021</a:t>
            </a:r>
            <a:endParaRPr sz="1100">
              <a:solidFill>
                <a:schemeClr val="dk1"/>
              </a:solidFill>
              <a:latin typeface="Google Sans"/>
              <a:ea typeface="Google Sans"/>
              <a:cs typeface="Google Sans"/>
              <a:sym typeface="Google Sans"/>
            </a:endParaRPr>
          </a:p>
        </p:txBody>
      </p:sp>
      <p:pic>
        <p:nvPicPr>
          <p:cNvPr id="1159" name="Google Shape;1159;gcfc951ce8d_1_869"/>
          <p:cNvPicPr preferRelativeResize="0"/>
          <p:nvPr/>
        </p:nvPicPr>
        <p:blipFill>
          <a:blip r:embed="rId7">
            <a:alphaModFix/>
          </a:blip>
          <a:stretch>
            <a:fillRect/>
          </a:stretch>
        </p:blipFill>
        <p:spPr>
          <a:xfrm>
            <a:off x="289775" y="778975"/>
            <a:ext cx="3771651" cy="2121554"/>
          </a:xfrm>
          <a:prstGeom prst="rect">
            <a:avLst/>
          </a:prstGeom>
          <a:noFill/>
          <a:ln>
            <a:noFill/>
          </a:ln>
        </p:spPr>
      </p:pic>
      <p:sp>
        <p:nvSpPr>
          <p:cNvPr id="1160" name="Google Shape;1160;gcfc951ce8d_1_869"/>
          <p:cNvSpPr txBox="1"/>
          <p:nvPr/>
        </p:nvSpPr>
        <p:spPr>
          <a:xfrm>
            <a:off x="213575" y="2854900"/>
            <a:ext cx="3924000" cy="276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600" u="sng">
                <a:solidFill>
                  <a:schemeClr val="hlink"/>
                </a:solidFill>
                <a:hlinkClick r:id="rId8"/>
              </a:rPr>
              <a:t>https://globalnews.ca/news/8273375/iqaluit-community-bands-drinking-water-contaminated-fuel/</a:t>
            </a:r>
            <a:r>
              <a:rPr lang="en-CA" sz="600"/>
              <a:t> </a:t>
            </a:r>
            <a:endParaRPr sz="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pic>
        <p:nvPicPr>
          <p:cNvPr id="178" name="Google Shape;178;g10d959ad661_0_276"/>
          <p:cNvPicPr preferRelativeResize="0"/>
          <p:nvPr/>
        </p:nvPicPr>
        <p:blipFill>
          <a:blip r:embed="rId3">
            <a:alphaModFix/>
          </a:blip>
          <a:stretch>
            <a:fillRect/>
          </a:stretch>
        </p:blipFill>
        <p:spPr>
          <a:xfrm>
            <a:off x="4386950" y="1911400"/>
            <a:ext cx="4932201" cy="3289750"/>
          </a:xfrm>
          <a:prstGeom prst="rect">
            <a:avLst/>
          </a:prstGeom>
          <a:noFill/>
          <a:ln>
            <a:noFill/>
          </a:ln>
        </p:spPr>
      </p:pic>
      <p:pic>
        <p:nvPicPr>
          <p:cNvPr id="179" name="Google Shape;179;g10d959ad661_0_276"/>
          <p:cNvPicPr preferRelativeResize="0"/>
          <p:nvPr/>
        </p:nvPicPr>
        <p:blipFill>
          <a:blip r:embed="rId4">
            <a:alphaModFix/>
          </a:blip>
          <a:stretch>
            <a:fillRect/>
          </a:stretch>
        </p:blipFill>
        <p:spPr>
          <a:xfrm>
            <a:off x="3827325" y="1259299"/>
            <a:ext cx="1941975" cy="1941975"/>
          </a:xfrm>
          <a:prstGeom prst="rect">
            <a:avLst/>
          </a:prstGeom>
          <a:noFill/>
          <a:ln>
            <a:noFill/>
          </a:ln>
        </p:spPr>
      </p:pic>
      <p:sp>
        <p:nvSpPr>
          <p:cNvPr id="180" name="Google Shape;180;g10d959ad661_0_276"/>
          <p:cNvSpPr txBox="1"/>
          <p:nvPr/>
        </p:nvSpPr>
        <p:spPr>
          <a:xfrm>
            <a:off x="6973175" y="4819000"/>
            <a:ext cx="1717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u="sng">
                <a:solidFill>
                  <a:schemeClr val="hlink"/>
                </a:solidFill>
                <a:latin typeface="Calibri"/>
                <a:ea typeface="Calibri"/>
                <a:cs typeface="Calibri"/>
                <a:sym typeface="Calibri"/>
                <a:hlinkClick r:id="rId5"/>
              </a:rPr>
              <a:t>Self care image</a:t>
            </a:r>
            <a:endParaRPr sz="1200">
              <a:latin typeface="Calibri"/>
              <a:ea typeface="Calibri"/>
              <a:cs typeface="Calibri"/>
              <a:sym typeface="Calibri"/>
            </a:endParaRPr>
          </a:p>
        </p:txBody>
      </p:sp>
      <p:sp>
        <p:nvSpPr>
          <p:cNvPr id="181" name="Google Shape;181;g10d959ad661_0_276"/>
          <p:cNvSpPr txBox="1"/>
          <p:nvPr/>
        </p:nvSpPr>
        <p:spPr>
          <a:xfrm>
            <a:off x="-25" y="227050"/>
            <a:ext cx="9144000" cy="9291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CA" sz="3000">
                <a:solidFill>
                  <a:srgbClr val="0070C0"/>
                </a:solidFill>
                <a:latin typeface="Google Sans"/>
                <a:ea typeface="Google Sans"/>
                <a:cs typeface="Google Sans"/>
                <a:sym typeface="Google Sans"/>
              </a:rPr>
              <a:t>It is crucial remember your </a:t>
            </a:r>
            <a:r>
              <a:rPr lang="en-CA" sz="3000">
                <a:solidFill>
                  <a:srgbClr val="0070C0"/>
                </a:solidFill>
                <a:latin typeface="Google Sans"/>
                <a:ea typeface="Google Sans"/>
                <a:cs typeface="Google Sans"/>
                <a:sym typeface="Google Sans"/>
              </a:rPr>
              <a:t>social</a:t>
            </a:r>
            <a:r>
              <a:rPr lang="en-CA" sz="3000">
                <a:solidFill>
                  <a:srgbClr val="0070C0"/>
                </a:solidFill>
                <a:latin typeface="Google Sans"/>
                <a:ea typeface="Google Sans"/>
                <a:cs typeface="Google Sans"/>
                <a:sym typeface="Google Sans"/>
              </a:rPr>
              <a:t> location, maintain this class as a safe space and take care of yourself during and after these brave conversations</a:t>
            </a:r>
            <a:endParaRPr i="0" sz="3000" u="none" cap="none" strike="noStrike">
              <a:solidFill>
                <a:srgbClr val="0070C0"/>
              </a:solidFill>
              <a:latin typeface="Google Sans"/>
              <a:ea typeface="Google Sans"/>
              <a:cs typeface="Google Sans"/>
              <a:sym typeface="Google Sans"/>
            </a:endParaRPr>
          </a:p>
        </p:txBody>
      </p:sp>
      <p:sp>
        <p:nvSpPr>
          <p:cNvPr id="182" name="Google Shape;182;g10d959ad661_0_276"/>
          <p:cNvSpPr txBox="1"/>
          <p:nvPr/>
        </p:nvSpPr>
        <p:spPr>
          <a:xfrm>
            <a:off x="2325225" y="4819000"/>
            <a:ext cx="209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u="sng">
                <a:solidFill>
                  <a:schemeClr val="hlink"/>
                </a:solidFill>
                <a:latin typeface="Calibri"/>
                <a:ea typeface="Calibri"/>
                <a:cs typeface="Calibri"/>
                <a:sym typeface="Calibri"/>
                <a:hlinkClick r:id="rId6"/>
              </a:rPr>
              <a:t>Brave conversation image</a:t>
            </a:r>
            <a:endParaRPr sz="1200">
              <a:latin typeface="Calibri"/>
              <a:ea typeface="Calibri"/>
              <a:cs typeface="Calibri"/>
              <a:sym typeface="Calibri"/>
            </a:endParaRPr>
          </a:p>
        </p:txBody>
      </p:sp>
      <p:pic>
        <p:nvPicPr>
          <p:cNvPr id="183" name="Google Shape;183;g10d959ad661_0_276"/>
          <p:cNvPicPr preferRelativeResize="0"/>
          <p:nvPr/>
        </p:nvPicPr>
        <p:blipFill>
          <a:blip r:embed="rId7">
            <a:alphaModFix/>
          </a:blip>
          <a:stretch>
            <a:fillRect/>
          </a:stretch>
        </p:blipFill>
        <p:spPr>
          <a:xfrm>
            <a:off x="908350" y="1484102"/>
            <a:ext cx="2516925" cy="1736150"/>
          </a:xfrm>
          <a:prstGeom prst="rect">
            <a:avLst/>
          </a:prstGeom>
          <a:noFill/>
          <a:ln>
            <a:noFill/>
          </a:ln>
        </p:spPr>
      </p:pic>
      <p:pic>
        <p:nvPicPr>
          <p:cNvPr id="184" name="Google Shape;184;g10d959ad661_0_276"/>
          <p:cNvPicPr preferRelativeResize="0"/>
          <p:nvPr/>
        </p:nvPicPr>
        <p:blipFill>
          <a:blip r:embed="rId8">
            <a:alphaModFix/>
          </a:blip>
          <a:stretch>
            <a:fillRect/>
          </a:stretch>
        </p:blipFill>
        <p:spPr>
          <a:xfrm>
            <a:off x="76200" y="3088225"/>
            <a:ext cx="4252975" cy="1832050"/>
          </a:xfrm>
          <a:prstGeom prst="rect">
            <a:avLst/>
          </a:prstGeom>
          <a:noFill/>
          <a:ln>
            <a:noFill/>
          </a:ln>
        </p:spPr>
      </p:pic>
      <p:sp>
        <p:nvSpPr>
          <p:cNvPr id="185" name="Google Shape;185;g10d959ad661_0_276"/>
          <p:cNvSpPr txBox="1"/>
          <p:nvPr/>
        </p:nvSpPr>
        <p:spPr>
          <a:xfrm>
            <a:off x="4458825" y="4819000"/>
            <a:ext cx="209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u="sng">
                <a:solidFill>
                  <a:schemeClr val="hlink"/>
                </a:solidFill>
                <a:latin typeface="Calibri"/>
                <a:ea typeface="Calibri"/>
                <a:cs typeface="Calibri"/>
                <a:sym typeface="Calibri"/>
                <a:hlinkClick r:id="rId9"/>
              </a:rPr>
              <a:t>Privilege</a:t>
            </a:r>
            <a:r>
              <a:rPr lang="en-CA" sz="1200" u="sng">
                <a:solidFill>
                  <a:schemeClr val="hlink"/>
                </a:solidFill>
                <a:latin typeface="Calibri"/>
                <a:ea typeface="Calibri"/>
                <a:cs typeface="Calibri"/>
                <a:sym typeface="Calibri"/>
                <a:hlinkClick r:id="rId10"/>
              </a:rPr>
              <a:t> wheel </a:t>
            </a:r>
            <a:r>
              <a:rPr lang="en-CA" sz="1200" u="sng">
                <a:solidFill>
                  <a:schemeClr val="hlink"/>
                </a:solidFill>
                <a:latin typeface="Calibri"/>
                <a:ea typeface="Calibri"/>
                <a:cs typeface="Calibri"/>
                <a:sym typeface="Calibri"/>
                <a:hlinkClick r:id="rId11"/>
              </a:rPr>
              <a:t> image</a:t>
            </a:r>
            <a:endParaRPr sz="1200">
              <a:latin typeface="Calibri"/>
              <a:ea typeface="Calibri"/>
              <a:cs typeface="Calibri"/>
              <a:sym typeface="Calibri"/>
            </a:endParaRPr>
          </a:p>
        </p:txBody>
      </p:sp>
      <p:sp>
        <p:nvSpPr>
          <p:cNvPr id="186" name="Google Shape;186;g10d959ad661_0_276"/>
          <p:cNvSpPr txBox="1"/>
          <p:nvPr/>
        </p:nvSpPr>
        <p:spPr>
          <a:xfrm>
            <a:off x="420225" y="4819000"/>
            <a:ext cx="2098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200" u="sng">
                <a:solidFill>
                  <a:schemeClr val="hlink"/>
                </a:solidFill>
                <a:hlinkClick r:id="rId12"/>
              </a:rPr>
              <a:t>Safe space image</a:t>
            </a:r>
            <a:endParaRPr sz="1200">
              <a:latin typeface="Calibri"/>
              <a:ea typeface="Calibri"/>
              <a:cs typeface="Calibri"/>
              <a:sym typeface="Calibri"/>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gcfc951ce8d_1_881"/>
          <p:cNvSpPr txBox="1"/>
          <p:nvPr/>
        </p:nvSpPr>
        <p:spPr>
          <a:xfrm>
            <a:off x="5179250" y="3126700"/>
            <a:ext cx="3258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Bright spot:</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____?</a:t>
            </a:r>
            <a:endParaRPr sz="1100">
              <a:solidFill>
                <a:schemeClr val="dk1"/>
              </a:solidFill>
              <a:latin typeface="Google Sans"/>
              <a:ea typeface="Google Sans"/>
              <a:cs typeface="Google Sans"/>
              <a:sym typeface="Google Sans"/>
            </a:endParaRPr>
          </a:p>
        </p:txBody>
      </p:sp>
      <p:pic>
        <p:nvPicPr>
          <p:cNvPr id="1166" name="Google Shape;1166;gcfc951ce8d_1_881"/>
          <p:cNvPicPr preferRelativeResize="0"/>
          <p:nvPr/>
        </p:nvPicPr>
        <p:blipFill>
          <a:blip r:embed="rId3">
            <a:alphaModFix/>
          </a:blip>
          <a:stretch>
            <a:fillRect/>
          </a:stretch>
        </p:blipFill>
        <p:spPr>
          <a:xfrm>
            <a:off x="4672850" y="3638697"/>
            <a:ext cx="393531" cy="373450"/>
          </a:xfrm>
          <a:prstGeom prst="rect">
            <a:avLst/>
          </a:prstGeom>
          <a:noFill/>
          <a:ln>
            <a:noFill/>
          </a:ln>
        </p:spPr>
      </p:pic>
      <p:pic>
        <p:nvPicPr>
          <p:cNvPr id="1167" name="Google Shape;1167;gcfc951ce8d_1_881"/>
          <p:cNvPicPr preferRelativeResize="0"/>
          <p:nvPr/>
        </p:nvPicPr>
        <p:blipFill>
          <a:blip r:embed="rId4">
            <a:alphaModFix/>
          </a:blip>
          <a:stretch>
            <a:fillRect/>
          </a:stretch>
        </p:blipFill>
        <p:spPr>
          <a:xfrm>
            <a:off x="4711025" y="3222904"/>
            <a:ext cx="393525" cy="395546"/>
          </a:xfrm>
          <a:prstGeom prst="rect">
            <a:avLst/>
          </a:prstGeom>
          <a:noFill/>
          <a:ln>
            <a:noFill/>
          </a:ln>
        </p:spPr>
      </p:pic>
      <p:sp>
        <p:nvSpPr>
          <p:cNvPr id="1168" name="Google Shape;1168;gcfc951ce8d_1_881"/>
          <p:cNvSpPr txBox="1"/>
          <p:nvPr/>
        </p:nvSpPr>
        <p:spPr>
          <a:xfrm>
            <a:off x="5141075" y="3618450"/>
            <a:ext cx="25989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a:t>
            </a:r>
            <a:r>
              <a:rPr b="1" lang="en-CA" sz="1100">
                <a:solidFill>
                  <a:schemeClr val="dk1"/>
                </a:solidFill>
                <a:latin typeface="Google Sans"/>
                <a:ea typeface="Google Sans"/>
                <a:cs typeface="Google Sans"/>
                <a:sym typeface="Google Sans"/>
              </a:rPr>
              <a:t> </a:t>
            </a:r>
            <a:endParaRPr sz="1100">
              <a:solidFill>
                <a:schemeClr val="dk1"/>
              </a:solidFill>
              <a:latin typeface="Google Sans"/>
              <a:ea typeface="Google Sans"/>
              <a:cs typeface="Google Sans"/>
              <a:sym typeface="Google Sans"/>
            </a:endParaRPr>
          </a:p>
        </p:txBody>
      </p:sp>
      <p:pic>
        <p:nvPicPr>
          <p:cNvPr id="1169" name="Google Shape;1169;gcfc951ce8d_1_881"/>
          <p:cNvPicPr preferRelativeResize="0"/>
          <p:nvPr/>
        </p:nvPicPr>
        <p:blipFill>
          <a:blip r:embed="rId5">
            <a:alphaModFix/>
          </a:blip>
          <a:stretch>
            <a:fillRect/>
          </a:stretch>
        </p:blipFill>
        <p:spPr>
          <a:xfrm>
            <a:off x="354900" y="858378"/>
            <a:ext cx="4112700" cy="2734935"/>
          </a:xfrm>
          <a:prstGeom prst="rect">
            <a:avLst/>
          </a:prstGeom>
          <a:noFill/>
          <a:ln>
            <a:noFill/>
          </a:ln>
        </p:spPr>
      </p:pic>
      <p:sp>
        <p:nvSpPr>
          <p:cNvPr id="1170" name="Google Shape;1170;gcfc951ce8d_1_881"/>
          <p:cNvSpPr txBox="1"/>
          <p:nvPr/>
        </p:nvSpPr>
        <p:spPr>
          <a:xfrm>
            <a:off x="4747550" y="724950"/>
            <a:ext cx="4112700" cy="22812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Debate on if groundwater irrigated ag. should expand to region </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Groundwater dependent wetlands, seeps highly sensitive to pumping </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Substantial Indigenous population (&gt;25%) in the territory (Nauiyu is largest Indigenous community); at least 10 Indigenous language groups in the region</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Wetlands of cultural significance, and biodiversity (including pig-nosed turtles)</a:t>
            </a:r>
            <a:endParaRPr sz="1200">
              <a:solidFill>
                <a:schemeClr val="dk1"/>
              </a:solidFill>
              <a:latin typeface="Google Sans"/>
              <a:ea typeface="Google Sans"/>
              <a:cs typeface="Google Sans"/>
              <a:sym typeface="Google Sans"/>
            </a:endParaRPr>
          </a:p>
        </p:txBody>
      </p:sp>
      <p:sp>
        <p:nvSpPr>
          <p:cNvPr id="1171" name="Google Shape;1171;gcfc951ce8d_1_881"/>
          <p:cNvSpPr txBox="1"/>
          <p:nvPr/>
        </p:nvSpPr>
        <p:spPr>
          <a:xfrm>
            <a:off x="6072700" y="4820400"/>
            <a:ext cx="3503100" cy="323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900">
                <a:solidFill>
                  <a:schemeClr val="dk1"/>
                </a:solidFill>
                <a:latin typeface="Google Sans"/>
                <a:ea typeface="Google Sans"/>
                <a:cs typeface="Google Sans"/>
                <a:sym typeface="Google Sans"/>
              </a:rPr>
              <a:t>A useful chapter for future reference </a:t>
            </a:r>
            <a:r>
              <a:rPr lang="en-CA" sz="900" u="sng">
                <a:solidFill>
                  <a:schemeClr val="hlink"/>
                </a:solidFill>
                <a:latin typeface="Google Sans"/>
                <a:ea typeface="Google Sans"/>
                <a:cs typeface="Google Sans"/>
                <a:sym typeface="Google Sans"/>
                <a:hlinkClick r:id="rId6"/>
              </a:rPr>
              <a:t>Neal et al. 2016</a:t>
            </a:r>
            <a:endParaRPr sz="1200">
              <a:latin typeface="Google Sans"/>
              <a:ea typeface="Google Sans"/>
              <a:cs typeface="Google Sans"/>
              <a:sym typeface="Google Sans"/>
            </a:endParaRPr>
          </a:p>
        </p:txBody>
      </p:sp>
      <p:sp>
        <p:nvSpPr>
          <p:cNvPr id="1172" name="Google Shape;1172;gcfc951ce8d_1_881"/>
          <p:cNvSpPr txBox="1"/>
          <p:nvPr>
            <p:ph type="ctrTitle"/>
          </p:nvPr>
        </p:nvSpPr>
        <p:spPr>
          <a:xfrm>
            <a:off x="152400" y="0"/>
            <a:ext cx="8549400" cy="577500"/>
          </a:xfrm>
          <a:prstGeom prst="rect">
            <a:avLst/>
          </a:prstGeom>
        </p:spPr>
        <p:txBody>
          <a:bodyPr anchorCtr="0" anchor="b" bIns="34275" lIns="68575" spcFirstLastPara="1" rIns="68575" wrap="square" tIns="34275">
            <a:normAutofit/>
          </a:bodyPr>
          <a:lstStyle/>
          <a:p>
            <a:pPr indent="0" lvl="0" marL="0" rtl="0" algn="ctr">
              <a:spcBef>
                <a:spcPts val="0"/>
              </a:spcBef>
              <a:spcAft>
                <a:spcPts val="0"/>
              </a:spcAft>
              <a:buNone/>
            </a:pPr>
            <a:r>
              <a:rPr lang="en-CA" sz="3000">
                <a:solidFill>
                  <a:srgbClr val="0070C0"/>
                </a:solidFill>
                <a:latin typeface="Google Sans"/>
                <a:ea typeface="Google Sans"/>
                <a:cs typeface="Google Sans"/>
                <a:sym typeface="Google Sans"/>
              </a:rPr>
              <a:t>Daly River, Northern Territory, Australia</a:t>
            </a:r>
            <a:endParaRPr sz="3000">
              <a:solidFill>
                <a:srgbClr val="0070C0"/>
              </a:solidFill>
              <a:latin typeface="Google Sans"/>
              <a:ea typeface="Google Sans"/>
              <a:cs typeface="Google Sans"/>
              <a:sym typeface="Google Sans"/>
            </a:endParaRPr>
          </a:p>
        </p:txBody>
      </p:sp>
      <p:pic>
        <p:nvPicPr>
          <p:cNvPr id="1173" name="Google Shape;1173;gcfc951ce8d_1_881">
            <a:hlinkClick r:id="rId7"/>
          </p:cNvPr>
          <p:cNvPicPr preferRelativeResize="0"/>
          <p:nvPr/>
        </p:nvPicPr>
        <p:blipFill>
          <a:blip r:embed="rId8">
            <a:alphaModFix/>
          </a:blip>
          <a:stretch>
            <a:fillRect/>
          </a:stretch>
        </p:blipFill>
        <p:spPr>
          <a:xfrm>
            <a:off x="6693600" y="3676700"/>
            <a:ext cx="2236585" cy="439544"/>
          </a:xfrm>
          <a:prstGeom prst="rect">
            <a:avLst/>
          </a:prstGeom>
          <a:noFill/>
          <a:ln>
            <a:noFill/>
          </a:ln>
        </p:spPr>
      </p:pic>
      <p:pic>
        <p:nvPicPr>
          <p:cNvPr id="1174" name="Google Shape;1174;gcfc951ce8d_1_881"/>
          <p:cNvPicPr preferRelativeResize="0"/>
          <p:nvPr/>
        </p:nvPicPr>
        <p:blipFill>
          <a:blip r:embed="rId9">
            <a:alphaModFix/>
          </a:blip>
          <a:stretch>
            <a:fillRect/>
          </a:stretch>
        </p:blipFill>
        <p:spPr>
          <a:xfrm>
            <a:off x="5991677" y="4323770"/>
            <a:ext cx="2325098" cy="595955"/>
          </a:xfrm>
          <a:prstGeom prst="rect">
            <a:avLst/>
          </a:prstGeom>
          <a:noFill/>
          <a:ln>
            <a:noFill/>
          </a:ln>
        </p:spPr>
      </p:pic>
      <p:sp>
        <p:nvSpPr>
          <p:cNvPr id="1175" name="Google Shape;1175;gcfc951ce8d_1_881"/>
          <p:cNvSpPr txBox="1"/>
          <p:nvPr/>
        </p:nvSpPr>
        <p:spPr>
          <a:xfrm>
            <a:off x="195450" y="4499137"/>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Daly River, Northern Territory, AUS</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quantity </a:t>
            </a:r>
            <a:endParaRPr>
              <a:latin typeface="Google Sans"/>
              <a:ea typeface="Google Sans"/>
              <a:cs typeface="Google Sans"/>
              <a:sym typeface="Google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pic>
        <p:nvPicPr>
          <p:cNvPr id="1180" name="Google Shape;1180;gcfc951ce8d_1_898"/>
          <p:cNvPicPr preferRelativeResize="0"/>
          <p:nvPr/>
        </p:nvPicPr>
        <p:blipFill>
          <a:blip r:embed="rId3">
            <a:alphaModFix/>
          </a:blip>
          <a:stretch>
            <a:fillRect/>
          </a:stretch>
        </p:blipFill>
        <p:spPr>
          <a:xfrm>
            <a:off x="4978263" y="3617200"/>
            <a:ext cx="643775" cy="610928"/>
          </a:xfrm>
          <a:prstGeom prst="rect">
            <a:avLst/>
          </a:prstGeom>
          <a:noFill/>
          <a:ln>
            <a:noFill/>
          </a:ln>
        </p:spPr>
      </p:pic>
      <p:sp>
        <p:nvSpPr>
          <p:cNvPr id="1181" name="Google Shape;1181;gcfc951ce8d_1_898"/>
          <p:cNvSpPr txBox="1"/>
          <p:nvPr/>
        </p:nvSpPr>
        <p:spPr>
          <a:xfrm>
            <a:off x="5724850" y="3520200"/>
            <a:ext cx="2598900" cy="938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236  tribes in the  western  United  States have  lands  with  unresolved groundwater claims.</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b="1" sz="1100">
              <a:solidFill>
                <a:schemeClr val="dk1"/>
              </a:solidFill>
              <a:latin typeface="Google Sans"/>
              <a:ea typeface="Google Sans"/>
              <a:cs typeface="Google Sans"/>
              <a:sym typeface="Google Sans"/>
            </a:endParaRPr>
          </a:p>
        </p:txBody>
      </p:sp>
      <p:sp>
        <p:nvSpPr>
          <p:cNvPr id="1182" name="Google Shape;1182;gcfc951ce8d_1_898"/>
          <p:cNvSpPr txBox="1"/>
          <p:nvPr/>
        </p:nvSpPr>
        <p:spPr>
          <a:xfrm>
            <a:off x="3969350" y="698750"/>
            <a:ext cx="4692300" cy="22812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Agua Caliente Band v. Coachella Valley Water District</a:t>
            </a:r>
            <a:endParaRPr sz="1200">
              <a:solidFill>
                <a:schemeClr val="dk1"/>
              </a:solidFill>
              <a:latin typeface="Google Sans"/>
              <a:ea typeface="Google Sans"/>
              <a:cs typeface="Google Sans"/>
              <a:sym typeface="Google Sans"/>
            </a:endParaRPr>
          </a:p>
          <a:p>
            <a:pPr indent="-304800" lvl="1" marL="9144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held that tribal rights “do  not  distinguish  between  surface  water and  groundwater”  and  provide  tribes  with “superior” access to groundwater “appurtenant” to tribal reservations</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tribes in the Klamath River basin in southern Oregon and northern California maintained large surface water rights to protect fish and riparian habitat.</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Tribal groundwater rights may afford similar opportunities to protect groundwater-dependent ecosystems.</a:t>
            </a:r>
            <a:endParaRPr sz="1200">
              <a:solidFill>
                <a:schemeClr val="dk1"/>
              </a:solidFill>
              <a:latin typeface="Google Sans"/>
              <a:ea typeface="Google Sans"/>
              <a:cs typeface="Google Sans"/>
              <a:sym typeface="Google Sans"/>
            </a:endParaRPr>
          </a:p>
        </p:txBody>
      </p:sp>
      <p:sp>
        <p:nvSpPr>
          <p:cNvPr id="1183" name="Google Shape;1183;gcfc951ce8d_1_898"/>
          <p:cNvSpPr txBox="1"/>
          <p:nvPr/>
        </p:nvSpPr>
        <p:spPr>
          <a:xfrm>
            <a:off x="5569050" y="4653000"/>
            <a:ext cx="35031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u="sng">
                <a:solidFill>
                  <a:schemeClr val="hlink"/>
                </a:solidFill>
                <a:latin typeface="Google Sans"/>
                <a:ea typeface="Google Sans"/>
                <a:cs typeface="Google Sans"/>
                <a:sym typeface="Google Sans"/>
                <a:hlinkClick r:id="rId4"/>
              </a:rPr>
              <a:t>Womble et al. 2018</a:t>
            </a:r>
            <a:endParaRPr>
              <a:latin typeface="Google Sans"/>
              <a:ea typeface="Google Sans"/>
              <a:cs typeface="Google Sans"/>
              <a:sym typeface="Google Sans"/>
            </a:endParaRPr>
          </a:p>
        </p:txBody>
      </p:sp>
      <p:sp>
        <p:nvSpPr>
          <p:cNvPr id="1184" name="Google Shape;1184;gcfc951ce8d_1_898"/>
          <p:cNvSpPr txBox="1"/>
          <p:nvPr>
            <p:ph type="ctrTitle"/>
          </p:nvPr>
        </p:nvSpPr>
        <p:spPr>
          <a:xfrm>
            <a:off x="152400" y="0"/>
            <a:ext cx="8549400" cy="5775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SzPts val="990"/>
              <a:buNone/>
            </a:pPr>
            <a:r>
              <a:rPr lang="en-CA" sz="2200">
                <a:solidFill>
                  <a:srgbClr val="0070C0"/>
                </a:solidFill>
                <a:latin typeface="Google Sans"/>
                <a:ea typeface="Google Sans"/>
                <a:cs typeface="Google Sans"/>
                <a:sym typeface="Google Sans"/>
              </a:rPr>
              <a:t>Indigenous water rights across the western United States.</a:t>
            </a:r>
            <a:endParaRPr sz="2200">
              <a:solidFill>
                <a:srgbClr val="0070C0"/>
              </a:solidFill>
              <a:latin typeface="Google Sans"/>
              <a:ea typeface="Google Sans"/>
              <a:cs typeface="Google Sans"/>
              <a:sym typeface="Google Sans"/>
            </a:endParaRPr>
          </a:p>
        </p:txBody>
      </p:sp>
      <p:sp>
        <p:nvSpPr>
          <p:cNvPr id="1185" name="Google Shape;1185;gcfc951ce8d_1_898"/>
          <p:cNvSpPr txBox="1"/>
          <p:nvPr/>
        </p:nvSpPr>
        <p:spPr>
          <a:xfrm>
            <a:off x="359800" y="4438062"/>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Western US</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quantity</a:t>
            </a:r>
            <a:endParaRPr>
              <a:latin typeface="Google Sans"/>
              <a:ea typeface="Google Sans"/>
              <a:cs typeface="Google Sans"/>
              <a:sym typeface="Google Sans"/>
            </a:endParaRPr>
          </a:p>
        </p:txBody>
      </p:sp>
      <p:pic>
        <p:nvPicPr>
          <p:cNvPr id="1186" name="Google Shape;1186;gcfc951ce8d_1_898"/>
          <p:cNvPicPr preferRelativeResize="0"/>
          <p:nvPr/>
        </p:nvPicPr>
        <p:blipFill>
          <a:blip r:embed="rId5">
            <a:alphaModFix/>
          </a:blip>
          <a:stretch>
            <a:fillRect/>
          </a:stretch>
        </p:blipFill>
        <p:spPr>
          <a:xfrm>
            <a:off x="535050" y="754925"/>
            <a:ext cx="3669949" cy="3723776"/>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0" name="Shape 1190"/>
        <p:cNvGrpSpPr/>
        <p:nvPr/>
      </p:nvGrpSpPr>
      <p:grpSpPr>
        <a:xfrm>
          <a:off x="0" y="0"/>
          <a:ext cx="0" cy="0"/>
          <a:chOff x="0" y="0"/>
          <a:chExt cx="0" cy="0"/>
        </a:xfrm>
      </p:grpSpPr>
      <p:sp>
        <p:nvSpPr>
          <p:cNvPr id="1191" name="Google Shape;1191;gcfc951ce8d_1_911"/>
          <p:cNvSpPr txBox="1"/>
          <p:nvPr/>
        </p:nvSpPr>
        <p:spPr>
          <a:xfrm>
            <a:off x="3885075" y="759113"/>
            <a:ext cx="4966800" cy="24957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The Dreaming or Dreamtime is an English translation of an Aboriginal concept.</a:t>
            </a:r>
            <a:endParaRPr sz="1100">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Dreamtime stories depict the very basic part of a long and complex event. Stories covered include: the creation of the land and life,</a:t>
            </a:r>
            <a:endParaRPr sz="1100">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Many  groundwater-related  sites  would  be  Dreaming  sites  because water that originates from below the ground would be deemed  spiritually  significant  by  Aboriginal people. The Dreaming significance of these sites, for  instance,  would  link  surface  and  sub-surface waters through cultural heroes.</a:t>
            </a:r>
            <a:endParaRPr sz="1100">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The Rainbow Serpent is a prominent and powerful cultural hero in many Dreamtime stories, and these stories relate closely to groundwater sites.</a:t>
            </a:r>
            <a:endParaRPr sz="1100">
              <a:solidFill>
                <a:schemeClr val="dk1"/>
              </a:solidFill>
              <a:latin typeface="Google Sans"/>
              <a:ea typeface="Google Sans"/>
              <a:cs typeface="Google Sans"/>
              <a:sym typeface="Google Sans"/>
            </a:endParaRPr>
          </a:p>
        </p:txBody>
      </p:sp>
      <p:sp>
        <p:nvSpPr>
          <p:cNvPr id="1192" name="Google Shape;1192;gcfc951ce8d_1_911"/>
          <p:cNvSpPr txBox="1"/>
          <p:nvPr/>
        </p:nvSpPr>
        <p:spPr>
          <a:xfrm>
            <a:off x="5569050" y="4653000"/>
            <a:ext cx="35031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u="sng">
                <a:solidFill>
                  <a:schemeClr val="hlink"/>
                </a:solidFill>
                <a:latin typeface="Google Sans"/>
                <a:ea typeface="Google Sans"/>
                <a:cs typeface="Google Sans"/>
                <a:sym typeface="Google Sans"/>
                <a:hlinkClick r:id="rId3"/>
              </a:rPr>
              <a:t>Indigenous Knowledge Institute</a:t>
            </a:r>
            <a:r>
              <a:rPr lang="en-CA">
                <a:latin typeface="Google Sans"/>
                <a:ea typeface="Google Sans"/>
                <a:cs typeface="Google Sans"/>
                <a:sym typeface="Google Sans"/>
              </a:rPr>
              <a:t>, </a:t>
            </a:r>
            <a:r>
              <a:rPr lang="en-CA" sz="1100" u="sng">
                <a:solidFill>
                  <a:schemeClr val="hlink"/>
                </a:solidFill>
                <a:latin typeface="Google Sans"/>
                <a:ea typeface="Google Sans"/>
                <a:cs typeface="Google Sans"/>
                <a:sym typeface="Google Sans"/>
                <a:hlinkClick r:id="rId4"/>
              </a:rPr>
              <a:t>Morridge et al. </a:t>
            </a:r>
            <a:endParaRPr sz="1100">
              <a:latin typeface="Google Sans"/>
              <a:ea typeface="Google Sans"/>
              <a:cs typeface="Google Sans"/>
              <a:sym typeface="Google Sans"/>
            </a:endParaRPr>
          </a:p>
        </p:txBody>
      </p:sp>
      <p:sp>
        <p:nvSpPr>
          <p:cNvPr id="1193" name="Google Shape;1193;gcfc951ce8d_1_911"/>
          <p:cNvSpPr txBox="1"/>
          <p:nvPr>
            <p:ph type="ctrTitle"/>
          </p:nvPr>
        </p:nvSpPr>
        <p:spPr>
          <a:xfrm>
            <a:off x="152400" y="0"/>
            <a:ext cx="8549400" cy="5775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SzPts val="990"/>
              <a:buNone/>
            </a:pPr>
            <a:r>
              <a:rPr lang="en-CA" sz="2200">
                <a:solidFill>
                  <a:srgbClr val="0070C0"/>
                </a:solidFill>
                <a:latin typeface="Google Sans"/>
                <a:ea typeface="Google Sans"/>
                <a:cs typeface="Google Sans"/>
                <a:sym typeface="Google Sans"/>
              </a:rPr>
              <a:t>Case studies of groundwater in Indigenous culture, around AUS</a:t>
            </a:r>
            <a:endParaRPr sz="2200">
              <a:solidFill>
                <a:srgbClr val="0070C0"/>
              </a:solidFill>
              <a:latin typeface="Google Sans"/>
              <a:ea typeface="Google Sans"/>
              <a:cs typeface="Google Sans"/>
              <a:sym typeface="Google Sans"/>
            </a:endParaRPr>
          </a:p>
        </p:txBody>
      </p:sp>
      <p:sp>
        <p:nvSpPr>
          <p:cNvPr id="1194" name="Google Shape;1194;gcfc951ce8d_1_911"/>
          <p:cNvSpPr txBox="1"/>
          <p:nvPr/>
        </p:nvSpPr>
        <p:spPr>
          <a:xfrm>
            <a:off x="131100" y="4505787"/>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Australia</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quantity</a:t>
            </a:r>
            <a:endParaRPr>
              <a:latin typeface="Google Sans"/>
              <a:ea typeface="Google Sans"/>
              <a:cs typeface="Google Sans"/>
              <a:sym typeface="Google Sans"/>
            </a:endParaRPr>
          </a:p>
        </p:txBody>
      </p:sp>
      <p:pic>
        <p:nvPicPr>
          <p:cNvPr id="1195" name="Google Shape;1195;gcfc951ce8d_1_911"/>
          <p:cNvPicPr preferRelativeResize="0"/>
          <p:nvPr/>
        </p:nvPicPr>
        <p:blipFill>
          <a:blip r:embed="rId5">
            <a:alphaModFix/>
          </a:blip>
          <a:stretch>
            <a:fillRect/>
          </a:stretch>
        </p:blipFill>
        <p:spPr>
          <a:xfrm>
            <a:off x="4837213" y="3401838"/>
            <a:ext cx="3150650" cy="274275"/>
          </a:xfrm>
          <a:prstGeom prst="rect">
            <a:avLst/>
          </a:prstGeom>
          <a:noFill/>
          <a:ln>
            <a:noFill/>
          </a:ln>
        </p:spPr>
      </p:pic>
      <p:pic>
        <p:nvPicPr>
          <p:cNvPr id="1196" name="Google Shape;1196;gcfc951ce8d_1_911"/>
          <p:cNvPicPr preferRelativeResize="0"/>
          <p:nvPr/>
        </p:nvPicPr>
        <p:blipFill>
          <a:blip r:embed="rId6">
            <a:alphaModFix/>
          </a:blip>
          <a:stretch>
            <a:fillRect/>
          </a:stretch>
        </p:blipFill>
        <p:spPr>
          <a:xfrm>
            <a:off x="5012988" y="3676113"/>
            <a:ext cx="2686825" cy="242525"/>
          </a:xfrm>
          <a:prstGeom prst="rect">
            <a:avLst/>
          </a:prstGeom>
          <a:noFill/>
          <a:ln>
            <a:noFill/>
          </a:ln>
        </p:spPr>
      </p:pic>
      <p:pic>
        <p:nvPicPr>
          <p:cNvPr id="1197" name="Google Shape;1197;gcfc951ce8d_1_911"/>
          <p:cNvPicPr preferRelativeResize="0"/>
          <p:nvPr/>
        </p:nvPicPr>
        <p:blipFill>
          <a:blip r:embed="rId7">
            <a:alphaModFix/>
          </a:blip>
          <a:stretch>
            <a:fillRect/>
          </a:stretch>
        </p:blipFill>
        <p:spPr>
          <a:xfrm>
            <a:off x="5246488" y="3918638"/>
            <a:ext cx="2826809" cy="400200"/>
          </a:xfrm>
          <a:prstGeom prst="rect">
            <a:avLst/>
          </a:prstGeom>
          <a:noFill/>
          <a:ln>
            <a:noFill/>
          </a:ln>
        </p:spPr>
      </p:pic>
      <p:pic>
        <p:nvPicPr>
          <p:cNvPr id="1198" name="Google Shape;1198;gcfc951ce8d_1_911"/>
          <p:cNvPicPr preferRelativeResize="0"/>
          <p:nvPr/>
        </p:nvPicPr>
        <p:blipFill>
          <a:blip r:embed="rId8">
            <a:alphaModFix/>
          </a:blip>
          <a:stretch>
            <a:fillRect/>
          </a:stretch>
        </p:blipFill>
        <p:spPr>
          <a:xfrm>
            <a:off x="5508163" y="4356113"/>
            <a:ext cx="2025412" cy="242525"/>
          </a:xfrm>
          <a:prstGeom prst="rect">
            <a:avLst/>
          </a:prstGeom>
          <a:noFill/>
          <a:ln>
            <a:noFill/>
          </a:ln>
        </p:spPr>
      </p:pic>
      <p:pic>
        <p:nvPicPr>
          <p:cNvPr id="1199" name="Google Shape;1199;gcfc951ce8d_1_911"/>
          <p:cNvPicPr preferRelativeResize="0"/>
          <p:nvPr/>
        </p:nvPicPr>
        <p:blipFill>
          <a:blip r:embed="rId9">
            <a:alphaModFix/>
          </a:blip>
          <a:stretch>
            <a:fillRect/>
          </a:stretch>
        </p:blipFill>
        <p:spPr>
          <a:xfrm>
            <a:off x="327325" y="759127"/>
            <a:ext cx="2686826" cy="3713468"/>
          </a:xfrm>
          <a:prstGeom prst="rect">
            <a:avLst/>
          </a:prstGeom>
          <a:noFill/>
          <a:ln>
            <a:noFill/>
          </a:ln>
        </p:spPr>
      </p:pic>
      <p:pic>
        <p:nvPicPr>
          <p:cNvPr id="1200" name="Google Shape;1200;gcfc951ce8d_1_911"/>
          <p:cNvPicPr preferRelativeResize="0"/>
          <p:nvPr/>
        </p:nvPicPr>
        <p:blipFill>
          <a:blip r:embed="rId10">
            <a:alphaModFix/>
          </a:blip>
          <a:stretch>
            <a:fillRect/>
          </a:stretch>
        </p:blipFill>
        <p:spPr>
          <a:xfrm>
            <a:off x="2333500" y="3778363"/>
            <a:ext cx="2025400" cy="689140"/>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sp>
        <p:nvSpPr>
          <p:cNvPr id="1205" name="Google Shape;1205;gcfc951ce8d_1_926"/>
          <p:cNvSpPr txBox="1"/>
          <p:nvPr/>
        </p:nvSpPr>
        <p:spPr>
          <a:xfrm>
            <a:off x="5215775" y="3313575"/>
            <a:ext cx="32580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Bright spot:</a:t>
            </a:r>
            <a:r>
              <a:rPr b="1" lang="en-CA" sz="1100">
                <a:solidFill>
                  <a:schemeClr val="dk1"/>
                </a:solidFill>
                <a:latin typeface="Google Sans"/>
                <a:ea typeface="Google Sans"/>
                <a:cs typeface="Google Sans"/>
                <a:sym typeface="Google Sans"/>
              </a:rPr>
              <a:t> </a:t>
            </a:r>
            <a:endParaRPr sz="1100">
              <a:solidFill>
                <a:schemeClr val="dk1"/>
              </a:solidFill>
              <a:latin typeface="Google Sans"/>
              <a:ea typeface="Google Sans"/>
              <a:cs typeface="Google Sans"/>
              <a:sym typeface="Google Sans"/>
            </a:endParaRPr>
          </a:p>
        </p:txBody>
      </p:sp>
      <p:pic>
        <p:nvPicPr>
          <p:cNvPr id="1206" name="Google Shape;1206;gcfc951ce8d_1_926"/>
          <p:cNvPicPr preferRelativeResize="0"/>
          <p:nvPr/>
        </p:nvPicPr>
        <p:blipFill>
          <a:blip r:embed="rId3">
            <a:alphaModFix/>
          </a:blip>
          <a:stretch>
            <a:fillRect/>
          </a:stretch>
        </p:blipFill>
        <p:spPr>
          <a:xfrm>
            <a:off x="4548150" y="3931325"/>
            <a:ext cx="643775" cy="610928"/>
          </a:xfrm>
          <a:prstGeom prst="rect">
            <a:avLst/>
          </a:prstGeom>
          <a:noFill/>
          <a:ln>
            <a:noFill/>
          </a:ln>
        </p:spPr>
      </p:pic>
      <p:pic>
        <p:nvPicPr>
          <p:cNvPr id="1207" name="Google Shape;1207;gcfc951ce8d_1_926"/>
          <p:cNvPicPr preferRelativeResize="0"/>
          <p:nvPr/>
        </p:nvPicPr>
        <p:blipFill>
          <a:blip r:embed="rId4">
            <a:alphaModFix/>
          </a:blip>
          <a:stretch>
            <a:fillRect/>
          </a:stretch>
        </p:blipFill>
        <p:spPr>
          <a:xfrm>
            <a:off x="4572000" y="3215190"/>
            <a:ext cx="643775" cy="647085"/>
          </a:xfrm>
          <a:prstGeom prst="rect">
            <a:avLst/>
          </a:prstGeom>
          <a:noFill/>
          <a:ln>
            <a:noFill/>
          </a:ln>
        </p:spPr>
      </p:pic>
      <p:sp>
        <p:nvSpPr>
          <p:cNvPr id="1208" name="Google Shape;1208;gcfc951ce8d_1_926"/>
          <p:cNvSpPr txBox="1"/>
          <p:nvPr/>
        </p:nvSpPr>
        <p:spPr>
          <a:xfrm>
            <a:off x="5215775" y="3865088"/>
            <a:ext cx="43947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 </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how to promote social justice </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                                          considerations in complex decision </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                                          making environments?</a:t>
            </a:r>
            <a:endParaRPr sz="1100">
              <a:solidFill>
                <a:schemeClr val="dk1"/>
              </a:solidFill>
              <a:latin typeface="Google Sans"/>
              <a:ea typeface="Google Sans"/>
              <a:cs typeface="Google Sans"/>
              <a:sym typeface="Google Sans"/>
            </a:endParaRPr>
          </a:p>
        </p:txBody>
      </p:sp>
      <p:sp>
        <p:nvSpPr>
          <p:cNvPr id="1209" name="Google Shape;1209;gcfc951ce8d_1_926"/>
          <p:cNvSpPr txBox="1"/>
          <p:nvPr/>
        </p:nvSpPr>
        <p:spPr>
          <a:xfrm>
            <a:off x="4441075" y="1009750"/>
            <a:ext cx="4431600" cy="21063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“...highlighted that farmers form their judgment of acceptability by articulating four main categories of arguments: ethical considerations, including those related to justice; implementation feasibility of the scenario; risks associated with the scenario; and unintended side effects.</a:t>
            </a:r>
            <a:endParaRPr sz="1100">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Without a specific effort … there is a risk of seeing the debate play out not on the grounds of social justice, but rather on those of other dimensions of acceptability, and that the compromise on principles of justice give way to a balance of power.</a:t>
            </a:r>
            <a:endParaRPr sz="1100">
              <a:solidFill>
                <a:schemeClr val="dk1"/>
              </a:solidFill>
              <a:latin typeface="Google Sans"/>
              <a:ea typeface="Google Sans"/>
              <a:cs typeface="Google Sans"/>
              <a:sym typeface="Google Sans"/>
            </a:endParaRPr>
          </a:p>
        </p:txBody>
      </p:sp>
      <p:sp>
        <p:nvSpPr>
          <p:cNvPr id="1210" name="Google Shape;1210;gcfc951ce8d_1_926"/>
          <p:cNvSpPr txBox="1"/>
          <p:nvPr/>
        </p:nvSpPr>
        <p:spPr>
          <a:xfrm>
            <a:off x="152400" y="4584812"/>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France</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quantity</a:t>
            </a:r>
            <a:endParaRPr>
              <a:latin typeface="Google Sans"/>
              <a:ea typeface="Google Sans"/>
              <a:cs typeface="Google Sans"/>
              <a:sym typeface="Google Sans"/>
            </a:endParaRPr>
          </a:p>
        </p:txBody>
      </p:sp>
      <p:sp>
        <p:nvSpPr>
          <p:cNvPr id="1211" name="Google Shape;1211;gcfc951ce8d_1_926"/>
          <p:cNvSpPr txBox="1"/>
          <p:nvPr/>
        </p:nvSpPr>
        <p:spPr>
          <a:xfrm>
            <a:off x="5569050" y="4653000"/>
            <a:ext cx="35031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u="sng">
                <a:solidFill>
                  <a:schemeClr val="hlink"/>
                </a:solidFill>
                <a:latin typeface="Google Sans"/>
                <a:ea typeface="Google Sans"/>
                <a:cs typeface="Google Sans"/>
                <a:sym typeface="Google Sans"/>
                <a:hlinkClick r:id="rId5"/>
              </a:rPr>
              <a:t>Rinaudo et al. 2016</a:t>
            </a:r>
            <a:endParaRPr>
              <a:latin typeface="Google Sans"/>
              <a:ea typeface="Google Sans"/>
              <a:cs typeface="Google Sans"/>
              <a:sym typeface="Google Sans"/>
            </a:endParaRPr>
          </a:p>
        </p:txBody>
      </p:sp>
      <p:sp>
        <p:nvSpPr>
          <p:cNvPr id="1212" name="Google Shape;1212;gcfc951ce8d_1_926"/>
          <p:cNvSpPr txBox="1"/>
          <p:nvPr>
            <p:ph type="ctrTitle"/>
          </p:nvPr>
        </p:nvSpPr>
        <p:spPr>
          <a:xfrm>
            <a:off x="297300" y="36400"/>
            <a:ext cx="8549400" cy="8742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SzPts val="990"/>
              <a:buNone/>
            </a:pPr>
            <a:r>
              <a:rPr lang="en-CA" sz="2200">
                <a:solidFill>
                  <a:srgbClr val="0070C0"/>
                </a:solidFill>
                <a:latin typeface="Google Sans"/>
                <a:ea typeface="Google Sans"/>
                <a:cs typeface="Google Sans"/>
                <a:sym typeface="Google Sans"/>
              </a:rPr>
              <a:t>Social Justice and Groundwater Allocation in Agriculture: </a:t>
            </a:r>
            <a:endParaRPr sz="2200">
              <a:solidFill>
                <a:srgbClr val="0070C0"/>
              </a:solidFill>
              <a:latin typeface="Google Sans"/>
              <a:ea typeface="Google Sans"/>
              <a:cs typeface="Google Sans"/>
              <a:sym typeface="Google Sans"/>
            </a:endParaRPr>
          </a:p>
          <a:p>
            <a:pPr indent="0" lvl="0" marL="0" rtl="0" algn="ctr">
              <a:spcBef>
                <a:spcPts val="0"/>
              </a:spcBef>
              <a:spcAft>
                <a:spcPts val="0"/>
              </a:spcAft>
              <a:buSzPts val="990"/>
              <a:buNone/>
            </a:pPr>
            <a:r>
              <a:rPr lang="en-CA" sz="2200">
                <a:solidFill>
                  <a:srgbClr val="0070C0"/>
                </a:solidFill>
                <a:latin typeface="Google Sans"/>
                <a:ea typeface="Google Sans"/>
                <a:cs typeface="Google Sans"/>
                <a:sym typeface="Google Sans"/>
              </a:rPr>
              <a:t>A French Case Study</a:t>
            </a:r>
            <a:endParaRPr sz="2200">
              <a:solidFill>
                <a:srgbClr val="0070C0"/>
              </a:solidFill>
              <a:latin typeface="Google Sans"/>
              <a:ea typeface="Google Sans"/>
              <a:cs typeface="Google Sans"/>
              <a:sym typeface="Google Sans"/>
            </a:endParaRPr>
          </a:p>
        </p:txBody>
      </p:sp>
      <p:pic>
        <p:nvPicPr>
          <p:cNvPr id="1213" name="Google Shape;1213;gcfc951ce8d_1_926"/>
          <p:cNvPicPr preferRelativeResize="0"/>
          <p:nvPr/>
        </p:nvPicPr>
        <p:blipFill>
          <a:blip r:embed="rId6">
            <a:alphaModFix/>
          </a:blip>
          <a:stretch>
            <a:fillRect/>
          </a:stretch>
        </p:blipFill>
        <p:spPr>
          <a:xfrm>
            <a:off x="0" y="1137075"/>
            <a:ext cx="4516513" cy="2794250"/>
          </a:xfrm>
          <a:prstGeom prst="rect">
            <a:avLst/>
          </a:prstGeom>
          <a:noFill/>
          <a:ln>
            <a:noFill/>
          </a:ln>
        </p:spPr>
      </p:pic>
      <p:pic>
        <p:nvPicPr>
          <p:cNvPr id="1214" name="Google Shape;1214;gcfc951ce8d_1_926"/>
          <p:cNvPicPr preferRelativeResize="0"/>
          <p:nvPr/>
        </p:nvPicPr>
        <p:blipFill>
          <a:blip r:embed="rId7">
            <a:alphaModFix/>
          </a:blip>
          <a:stretch>
            <a:fillRect/>
          </a:stretch>
        </p:blipFill>
        <p:spPr>
          <a:xfrm>
            <a:off x="6230225" y="3337425"/>
            <a:ext cx="2913775" cy="3063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8" name="Shape 1218"/>
        <p:cNvGrpSpPr/>
        <p:nvPr/>
      </p:nvGrpSpPr>
      <p:grpSpPr>
        <a:xfrm>
          <a:off x="0" y="0"/>
          <a:ext cx="0" cy="0"/>
          <a:chOff x="0" y="0"/>
          <a:chExt cx="0" cy="0"/>
        </a:xfrm>
      </p:grpSpPr>
      <p:pic>
        <p:nvPicPr>
          <p:cNvPr id="1219" name="Google Shape;1219;gcfc951ce8d_1_941"/>
          <p:cNvPicPr preferRelativeResize="0"/>
          <p:nvPr/>
        </p:nvPicPr>
        <p:blipFill>
          <a:blip r:embed="rId3">
            <a:alphaModFix/>
          </a:blip>
          <a:stretch>
            <a:fillRect/>
          </a:stretch>
        </p:blipFill>
        <p:spPr>
          <a:xfrm>
            <a:off x="152388" y="293563"/>
            <a:ext cx="643775" cy="610928"/>
          </a:xfrm>
          <a:prstGeom prst="rect">
            <a:avLst/>
          </a:prstGeom>
          <a:noFill/>
          <a:ln>
            <a:noFill/>
          </a:ln>
        </p:spPr>
      </p:pic>
      <p:sp>
        <p:nvSpPr>
          <p:cNvPr id="1220" name="Google Shape;1220;gcfc951ce8d_1_941"/>
          <p:cNvSpPr txBox="1"/>
          <p:nvPr/>
        </p:nvSpPr>
        <p:spPr>
          <a:xfrm>
            <a:off x="4445575" y="1026825"/>
            <a:ext cx="4773600" cy="2301000"/>
          </a:xfrm>
          <a:prstGeom prst="rect">
            <a:avLst/>
          </a:prstGeom>
          <a:noFill/>
          <a:ln>
            <a:noFill/>
          </a:ln>
        </p:spPr>
        <p:txBody>
          <a:bodyPr anchorCtr="0" anchor="t" bIns="91425" lIns="91425" spcFirstLastPara="1" rIns="91425" wrap="square" tIns="91425">
            <a:spAutoFit/>
          </a:bodyPr>
          <a:lstStyle/>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 not merely to point how the drinking water supply for Roma might be unaffordable, but we attempted to indicate how the interests of dominant groups at the local level and their decision making power might create particular conditions, resulting in kicking the interests of local Roma into the sidelines</a:t>
            </a:r>
            <a:endParaRPr sz="1100">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“more than 150 Roma settlements/neighbourhoods in Slovakia where not one house was connected to a public water supply, and more than 370 were without sewerage systems in place</a:t>
            </a:r>
            <a:endParaRPr sz="1100">
              <a:solidFill>
                <a:schemeClr val="dk1"/>
              </a:solidFill>
              <a:latin typeface="Google Sans"/>
              <a:ea typeface="Google Sans"/>
              <a:cs typeface="Google Sans"/>
              <a:sym typeface="Google Sans"/>
            </a:endParaRPr>
          </a:p>
          <a:p>
            <a:pPr indent="-298450" lvl="0" marL="4572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“The Romani, colloquially known as Roma, are an Indo-Aryan ethnic group, traditionally nomadic itinerants living mostly in Europe</a:t>
            </a:r>
            <a:endParaRPr sz="1100">
              <a:solidFill>
                <a:schemeClr val="dk1"/>
              </a:solidFill>
              <a:latin typeface="Google Sans"/>
              <a:ea typeface="Google Sans"/>
              <a:cs typeface="Google Sans"/>
              <a:sym typeface="Google Sans"/>
            </a:endParaRPr>
          </a:p>
        </p:txBody>
      </p:sp>
      <p:sp>
        <p:nvSpPr>
          <p:cNvPr id="1221" name="Google Shape;1221;gcfc951ce8d_1_941"/>
          <p:cNvSpPr txBox="1"/>
          <p:nvPr/>
        </p:nvSpPr>
        <p:spPr>
          <a:xfrm>
            <a:off x="5569050" y="4653000"/>
            <a:ext cx="35031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u="sng">
                <a:solidFill>
                  <a:schemeClr val="hlink"/>
                </a:solidFill>
                <a:latin typeface="Google Sans"/>
                <a:ea typeface="Google Sans"/>
                <a:cs typeface="Google Sans"/>
                <a:sym typeface="Google Sans"/>
                <a:hlinkClick r:id="rId4"/>
              </a:rPr>
              <a:t>Wiki</a:t>
            </a:r>
            <a:r>
              <a:rPr lang="en-CA" sz="1100">
                <a:latin typeface="Google Sans"/>
                <a:ea typeface="Google Sans"/>
                <a:cs typeface="Google Sans"/>
                <a:sym typeface="Google Sans"/>
              </a:rPr>
              <a:t>,  </a:t>
            </a:r>
            <a:r>
              <a:rPr lang="en-CA" sz="1100" u="sng">
                <a:solidFill>
                  <a:schemeClr val="hlink"/>
                </a:solidFill>
                <a:latin typeface="Google Sans"/>
                <a:ea typeface="Google Sans"/>
                <a:cs typeface="Google Sans"/>
                <a:sym typeface="Google Sans"/>
                <a:hlinkClick r:id="rId5"/>
              </a:rPr>
              <a:t>WEF</a:t>
            </a:r>
            <a:r>
              <a:rPr lang="en-CA" sz="1100">
                <a:latin typeface="Google Sans"/>
                <a:ea typeface="Google Sans"/>
                <a:cs typeface="Google Sans"/>
                <a:sym typeface="Google Sans"/>
              </a:rPr>
              <a:t>,  </a:t>
            </a:r>
            <a:r>
              <a:rPr lang="en-CA" sz="1100" u="sng">
                <a:solidFill>
                  <a:schemeClr val="hlink"/>
                </a:solidFill>
                <a:latin typeface="Google Sans"/>
                <a:ea typeface="Google Sans"/>
                <a:cs typeface="Google Sans"/>
                <a:sym typeface="Google Sans"/>
                <a:hlinkClick r:id="rId6"/>
              </a:rPr>
              <a:t>Filcak et al. 2017</a:t>
            </a:r>
            <a:endParaRPr>
              <a:latin typeface="Google Sans"/>
              <a:ea typeface="Google Sans"/>
              <a:cs typeface="Google Sans"/>
              <a:sym typeface="Google Sans"/>
            </a:endParaRPr>
          </a:p>
        </p:txBody>
      </p:sp>
      <p:sp>
        <p:nvSpPr>
          <p:cNvPr id="1222" name="Google Shape;1222;gcfc951ce8d_1_941"/>
          <p:cNvSpPr txBox="1"/>
          <p:nvPr>
            <p:ph type="ctrTitle"/>
          </p:nvPr>
        </p:nvSpPr>
        <p:spPr>
          <a:xfrm>
            <a:off x="365975" y="190550"/>
            <a:ext cx="8549400" cy="7521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SzPts val="990"/>
              <a:buNone/>
            </a:pPr>
            <a:r>
              <a:rPr lang="en-CA" sz="2200">
                <a:solidFill>
                  <a:srgbClr val="0070C0"/>
                </a:solidFill>
                <a:latin typeface="Google Sans"/>
                <a:ea typeface="Google Sans"/>
                <a:cs typeface="Google Sans"/>
                <a:sym typeface="Google Sans"/>
              </a:rPr>
              <a:t>No water for the poor: the Roma ethnic minority and local governance in Slovakia</a:t>
            </a:r>
            <a:endParaRPr sz="2200">
              <a:solidFill>
                <a:srgbClr val="0070C0"/>
              </a:solidFill>
              <a:latin typeface="Google Sans"/>
              <a:ea typeface="Google Sans"/>
              <a:cs typeface="Google Sans"/>
              <a:sym typeface="Google Sans"/>
            </a:endParaRPr>
          </a:p>
        </p:txBody>
      </p:sp>
      <p:pic>
        <p:nvPicPr>
          <p:cNvPr id="1223" name="Google Shape;1223;gcfc951ce8d_1_941"/>
          <p:cNvPicPr preferRelativeResize="0"/>
          <p:nvPr/>
        </p:nvPicPr>
        <p:blipFill>
          <a:blip r:embed="rId7">
            <a:alphaModFix/>
          </a:blip>
          <a:stretch>
            <a:fillRect/>
          </a:stretch>
        </p:blipFill>
        <p:spPr>
          <a:xfrm>
            <a:off x="205800" y="1084800"/>
            <a:ext cx="4310086" cy="3258576"/>
          </a:xfrm>
          <a:prstGeom prst="rect">
            <a:avLst/>
          </a:prstGeom>
          <a:noFill/>
          <a:ln>
            <a:noFill/>
          </a:ln>
        </p:spPr>
      </p:pic>
      <p:sp>
        <p:nvSpPr>
          <p:cNvPr id="1224" name="Google Shape;1224;gcfc951ce8d_1_941"/>
          <p:cNvSpPr txBox="1"/>
          <p:nvPr/>
        </p:nvSpPr>
        <p:spPr>
          <a:xfrm>
            <a:off x="152400" y="4476137"/>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Slovakia</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quality</a:t>
            </a:r>
            <a:endParaRPr>
              <a:latin typeface="Google Sans"/>
              <a:ea typeface="Google Sans"/>
              <a:cs typeface="Google Sans"/>
              <a:sym typeface="Google Sans"/>
            </a:endParaRPr>
          </a:p>
        </p:txBody>
      </p:sp>
      <p:pic>
        <p:nvPicPr>
          <p:cNvPr id="1225" name="Google Shape;1225;gcfc951ce8d_1_941"/>
          <p:cNvPicPr preferRelativeResize="0"/>
          <p:nvPr/>
        </p:nvPicPr>
        <p:blipFill>
          <a:blip r:embed="rId8">
            <a:alphaModFix/>
          </a:blip>
          <a:stretch>
            <a:fillRect/>
          </a:stretch>
        </p:blipFill>
        <p:spPr>
          <a:xfrm>
            <a:off x="5007475" y="3522525"/>
            <a:ext cx="3557750" cy="1014225"/>
          </a:xfrm>
          <a:prstGeom prst="rect">
            <a:avLst/>
          </a:prstGeom>
          <a:noFill/>
          <a:ln>
            <a:noFill/>
          </a:ln>
        </p:spPr>
      </p:pic>
      <p:sp>
        <p:nvSpPr>
          <p:cNvPr id="1226" name="Google Shape;1226;gcfc951ce8d_1_941"/>
          <p:cNvSpPr/>
          <p:nvPr/>
        </p:nvSpPr>
        <p:spPr>
          <a:xfrm>
            <a:off x="4932700" y="4037150"/>
            <a:ext cx="3105900" cy="180300"/>
          </a:xfrm>
          <a:prstGeom prst="rect">
            <a:avLst/>
          </a:prstGeom>
          <a:noFill/>
          <a:ln cap="flat" cmpd="sng" w="9525">
            <a:solidFill>
              <a:srgbClr val="C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0" name="Shape 1230"/>
        <p:cNvGrpSpPr/>
        <p:nvPr/>
      </p:nvGrpSpPr>
      <p:grpSpPr>
        <a:xfrm>
          <a:off x="0" y="0"/>
          <a:ext cx="0" cy="0"/>
          <a:chOff x="0" y="0"/>
          <a:chExt cx="0" cy="0"/>
        </a:xfrm>
      </p:grpSpPr>
      <p:sp>
        <p:nvSpPr>
          <p:cNvPr id="1231" name="Google Shape;1231;gcfc951ce8d_1_955"/>
          <p:cNvSpPr txBox="1"/>
          <p:nvPr>
            <p:ph type="ctrTitle"/>
          </p:nvPr>
        </p:nvSpPr>
        <p:spPr>
          <a:xfrm>
            <a:off x="267775" y="390800"/>
            <a:ext cx="8549400" cy="577500"/>
          </a:xfrm>
          <a:prstGeom prst="rect">
            <a:avLst/>
          </a:prstGeom>
        </p:spPr>
        <p:txBody>
          <a:bodyPr anchorCtr="0" anchor="b" bIns="34275" lIns="68575" spcFirstLastPara="1" rIns="68575" wrap="square" tIns="34275">
            <a:normAutofit fontScale="90000"/>
          </a:bodyPr>
          <a:lstStyle/>
          <a:p>
            <a:pPr indent="0" lvl="0" marL="0" rtl="0" algn="ctr">
              <a:spcBef>
                <a:spcPts val="0"/>
              </a:spcBef>
              <a:spcAft>
                <a:spcPts val="0"/>
              </a:spcAft>
              <a:buNone/>
            </a:pPr>
            <a:r>
              <a:rPr lang="en-CA" sz="3000">
                <a:solidFill>
                  <a:srgbClr val="0070C0"/>
                </a:solidFill>
                <a:latin typeface="Google Sans"/>
                <a:ea typeface="Google Sans"/>
                <a:cs typeface="Google Sans"/>
                <a:sym typeface="Google Sans"/>
              </a:rPr>
              <a:t>Coal mining degrades grasslands and wetlands in Holingol, Inner Mongolia</a:t>
            </a:r>
            <a:endParaRPr sz="3000">
              <a:solidFill>
                <a:srgbClr val="0070C0"/>
              </a:solidFill>
              <a:latin typeface="Google Sans"/>
              <a:ea typeface="Google Sans"/>
              <a:cs typeface="Google Sans"/>
              <a:sym typeface="Google Sans"/>
            </a:endParaRPr>
          </a:p>
        </p:txBody>
      </p:sp>
      <p:sp>
        <p:nvSpPr>
          <p:cNvPr id="1232" name="Google Shape;1232;gcfc951ce8d_1_955"/>
          <p:cNvSpPr txBox="1"/>
          <p:nvPr/>
        </p:nvSpPr>
        <p:spPr>
          <a:xfrm>
            <a:off x="4978125" y="1006338"/>
            <a:ext cx="4149300" cy="31308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8 years of mine operation had caused the local water table to drop by up to 100 m, and the local lake to shrink by 62%</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Arsenic poisoning was threatening the lives of the nearly 300,000 people in this region; 2000 were already sick and many died of cancer, producing cancer villages</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The drastic ecological impacts have forced thousands of local residents to become ‘ecological migrants’</a:t>
            </a:r>
            <a:endParaRPr sz="1200">
              <a:solidFill>
                <a:schemeClr val="dk1"/>
              </a:solidFill>
              <a:latin typeface="Google Sans"/>
              <a:ea typeface="Google Sans"/>
              <a:cs typeface="Google Sans"/>
              <a:sym typeface="Google Sans"/>
            </a:endParaRPr>
          </a:p>
          <a:p>
            <a:pPr indent="-304800" lvl="0" marL="457200" rtl="0" algn="l">
              <a:lnSpc>
                <a:spcPct val="115000"/>
              </a:lnSpc>
              <a:spcBef>
                <a:spcPts val="0"/>
              </a:spcBef>
              <a:spcAft>
                <a:spcPts val="0"/>
              </a:spcAft>
              <a:buClr>
                <a:schemeClr val="dk1"/>
              </a:buClr>
              <a:buSzPts val="1200"/>
              <a:buFont typeface="Google Sans"/>
              <a:buChar char="●"/>
            </a:pPr>
            <a:r>
              <a:rPr lang="en-CA" sz="1200">
                <a:solidFill>
                  <a:schemeClr val="dk1"/>
                </a:solidFill>
                <a:latin typeface="Google Sans"/>
                <a:ea typeface="Google Sans"/>
                <a:cs typeface="Google Sans"/>
                <a:sym typeface="Google Sans"/>
              </a:rPr>
              <a:t>Indigenous Mongols, once nomadic pastoralists, are often the target of ‘ecological resettlement’, compelled to practice de facto sedentarized livestock raising</a:t>
            </a:r>
            <a:endParaRPr sz="1200">
              <a:solidFill>
                <a:schemeClr val="dk1"/>
              </a:solidFill>
              <a:latin typeface="Google Sans"/>
              <a:ea typeface="Google Sans"/>
              <a:cs typeface="Google Sans"/>
              <a:sym typeface="Google Sans"/>
            </a:endParaRPr>
          </a:p>
        </p:txBody>
      </p:sp>
      <p:sp>
        <p:nvSpPr>
          <p:cNvPr id="1233" name="Google Shape;1233;gcfc951ce8d_1_955"/>
          <p:cNvSpPr txBox="1"/>
          <p:nvPr/>
        </p:nvSpPr>
        <p:spPr>
          <a:xfrm>
            <a:off x="6463725" y="4793375"/>
            <a:ext cx="24756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700">
                <a:solidFill>
                  <a:schemeClr val="dk1"/>
                </a:solidFill>
                <a:latin typeface="Google Sans"/>
                <a:ea typeface="Google Sans"/>
                <a:cs typeface="Google Sans"/>
                <a:sym typeface="Google Sans"/>
              </a:rPr>
              <a:t>Source: </a:t>
            </a:r>
            <a:r>
              <a:rPr lang="en-CA" sz="700" u="sng">
                <a:solidFill>
                  <a:schemeClr val="hlink"/>
                </a:solidFill>
                <a:latin typeface="Google Sans"/>
                <a:ea typeface="Google Sans"/>
                <a:cs typeface="Google Sans"/>
                <a:sym typeface="Google Sans"/>
                <a:hlinkClick r:id="rId3"/>
              </a:rPr>
              <a:t>Qian et al. 2014</a:t>
            </a:r>
            <a:endParaRPr sz="700">
              <a:latin typeface="Google Sans"/>
              <a:ea typeface="Google Sans"/>
              <a:cs typeface="Google Sans"/>
              <a:sym typeface="Google Sans"/>
            </a:endParaRPr>
          </a:p>
        </p:txBody>
      </p:sp>
      <p:pic>
        <p:nvPicPr>
          <p:cNvPr id="1234" name="Google Shape;1234;gcfc951ce8d_1_955"/>
          <p:cNvPicPr preferRelativeResize="0"/>
          <p:nvPr/>
        </p:nvPicPr>
        <p:blipFill>
          <a:blip r:embed="rId4">
            <a:alphaModFix/>
          </a:blip>
          <a:stretch>
            <a:fillRect/>
          </a:stretch>
        </p:blipFill>
        <p:spPr>
          <a:xfrm>
            <a:off x="268949" y="1174200"/>
            <a:ext cx="4472925" cy="2640625"/>
          </a:xfrm>
          <a:prstGeom prst="rect">
            <a:avLst/>
          </a:prstGeom>
          <a:noFill/>
          <a:ln>
            <a:noFill/>
          </a:ln>
        </p:spPr>
      </p:pic>
      <p:sp>
        <p:nvSpPr>
          <p:cNvPr id="1235" name="Google Shape;1235;gcfc951ce8d_1_955"/>
          <p:cNvSpPr txBox="1"/>
          <p:nvPr/>
        </p:nvSpPr>
        <p:spPr>
          <a:xfrm>
            <a:off x="648675" y="3836697"/>
            <a:ext cx="39693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CA" sz="1000">
                <a:solidFill>
                  <a:schemeClr val="dk1"/>
                </a:solidFill>
                <a:latin typeface="Google Sans"/>
                <a:ea typeface="Google Sans"/>
                <a:cs typeface="Google Sans"/>
                <a:sym typeface="Google Sans"/>
              </a:rPr>
              <a:t>Grassland subsidence due to lowering of water table caused by coal mining</a:t>
            </a:r>
            <a:r>
              <a:rPr lang="en-CA" sz="800">
                <a:solidFill>
                  <a:schemeClr val="dk1"/>
                </a:solidFill>
                <a:latin typeface="Google Sans"/>
                <a:ea typeface="Google Sans"/>
                <a:cs typeface="Google Sans"/>
                <a:sym typeface="Google Sans"/>
              </a:rPr>
              <a:t>. (Photo: Lu Guang, courtesy of Greenpeace)</a:t>
            </a:r>
            <a:endParaRPr sz="800">
              <a:solidFill>
                <a:schemeClr val="dk1"/>
              </a:solidFill>
              <a:latin typeface="Google Sans"/>
              <a:ea typeface="Google Sans"/>
              <a:cs typeface="Google Sans"/>
              <a:sym typeface="Google Sans"/>
            </a:endParaRPr>
          </a:p>
        </p:txBody>
      </p:sp>
      <p:sp>
        <p:nvSpPr>
          <p:cNvPr id="1236" name="Google Shape;1236;gcfc951ce8d_1_955"/>
          <p:cNvSpPr txBox="1"/>
          <p:nvPr/>
        </p:nvSpPr>
        <p:spPr>
          <a:xfrm>
            <a:off x="170475" y="4549300"/>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Region or Country: Northern China</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quality and quantity </a:t>
            </a:r>
            <a:endParaRPr>
              <a:latin typeface="Google Sans"/>
              <a:ea typeface="Google Sans"/>
              <a:cs typeface="Google Sans"/>
              <a:sym typeface="Google Sans"/>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0" name="Shape 1240"/>
        <p:cNvGrpSpPr/>
        <p:nvPr/>
      </p:nvGrpSpPr>
      <p:grpSpPr>
        <a:xfrm>
          <a:off x="0" y="0"/>
          <a:ext cx="0" cy="0"/>
          <a:chOff x="0" y="0"/>
          <a:chExt cx="0" cy="0"/>
        </a:xfrm>
      </p:grpSpPr>
      <p:sp>
        <p:nvSpPr>
          <p:cNvPr id="1241" name="Google Shape;1241;gcfc951ce8d_1_1006"/>
          <p:cNvSpPr txBox="1"/>
          <p:nvPr>
            <p:ph type="ctrTitle"/>
          </p:nvPr>
        </p:nvSpPr>
        <p:spPr>
          <a:xfrm>
            <a:off x="297625" y="11725"/>
            <a:ext cx="8640300" cy="577500"/>
          </a:xfrm>
          <a:prstGeom prst="rect">
            <a:avLst/>
          </a:prstGeom>
        </p:spPr>
        <p:txBody>
          <a:bodyPr anchorCtr="0" anchor="b" bIns="34275" lIns="68575" spcFirstLastPara="1" rIns="68575" wrap="square" tIns="34275">
            <a:noAutofit/>
          </a:bodyPr>
          <a:lstStyle/>
          <a:p>
            <a:pPr indent="0" lvl="0" marL="0" rtl="0" algn="ctr">
              <a:spcBef>
                <a:spcPts val="0"/>
              </a:spcBef>
              <a:spcAft>
                <a:spcPts val="0"/>
              </a:spcAft>
              <a:buSzPts val="990"/>
              <a:buNone/>
            </a:pPr>
            <a:r>
              <a:rPr lang="en-CA" sz="2200">
                <a:solidFill>
                  <a:srgbClr val="0070C0"/>
                </a:solidFill>
                <a:latin typeface="Google Sans"/>
                <a:ea typeface="Google Sans"/>
                <a:cs typeface="Google Sans"/>
                <a:sym typeface="Google Sans"/>
              </a:rPr>
              <a:t>Texaco-Chevron petroleum exploitation in the Ecuadorian Amazon</a:t>
            </a:r>
            <a:endParaRPr sz="2200">
              <a:solidFill>
                <a:srgbClr val="0070C0"/>
              </a:solidFill>
              <a:latin typeface="Google Sans"/>
              <a:ea typeface="Google Sans"/>
              <a:cs typeface="Google Sans"/>
              <a:sym typeface="Google Sans"/>
            </a:endParaRPr>
          </a:p>
        </p:txBody>
      </p:sp>
      <p:sp>
        <p:nvSpPr>
          <p:cNvPr id="1242" name="Google Shape;1242;gcfc951ce8d_1_1006"/>
          <p:cNvSpPr txBox="1"/>
          <p:nvPr/>
        </p:nvSpPr>
        <p:spPr>
          <a:xfrm>
            <a:off x="2531275" y="682725"/>
            <a:ext cx="6339600" cy="2852100"/>
          </a:xfrm>
          <a:prstGeom prst="rect">
            <a:avLst/>
          </a:prstGeom>
          <a:noFill/>
          <a:ln>
            <a:noFill/>
          </a:ln>
        </p:spPr>
        <p:txBody>
          <a:bodyPr anchorCtr="0" anchor="t" bIns="91425" lIns="91425" spcFirstLastPara="1" rIns="91425" wrap="square" tIns="91425">
            <a:spAutoFit/>
          </a:bodyPr>
          <a:lstStyle/>
          <a:p>
            <a:pPr indent="-298450" lvl="1" marL="9144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Texaco-Gulf conducted petroleum extraction in Ecuador between 1964-1992, before the company was acquired by Chevron in 2001.</a:t>
            </a:r>
            <a:endParaRPr sz="1100">
              <a:solidFill>
                <a:schemeClr val="dk1"/>
              </a:solidFill>
              <a:latin typeface="Google Sans"/>
              <a:ea typeface="Google Sans"/>
              <a:cs typeface="Google Sans"/>
              <a:sym typeface="Google Sans"/>
            </a:endParaRPr>
          </a:p>
          <a:p>
            <a:pPr indent="-298450" lvl="1" marL="9144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Texaco drilled 339 wells in 15 petroleum fields, and the company abandoned 627 toxic wastewater pits - impacting five indigenous groups in Ecuador’s Amazon region—the Cofan, Secoya, Siona, Huaorani, and Quichua</a:t>
            </a:r>
            <a:r>
              <a:rPr baseline="30000" lang="en-CA" sz="1100">
                <a:solidFill>
                  <a:schemeClr val="dk1"/>
                </a:solidFill>
                <a:latin typeface="Google Sans"/>
                <a:ea typeface="Google Sans"/>
                <a:cs typeface="Google Sans"/>
                <a:sym typeface="Google Sans"/>
              </a:rPr>
              <a:t>1 </a:t>
            </a:r>
            <a:endParaRPr sz="1100">
              <a:solidFill>
                <a:schemeClr val="dk1"/>
              </a:solidFill>
              <a:latin typeface="Google Sans"/>
              <a:ea typeface="Google Sans"/>
              <a:cs typeface="Google Sans"/>
              <a:sym typeface="Google Sans"/>
            </a:endParaRPr>
          </a:p>
          <a:p>
            <a:pPr indent="-298450" lvl="1" marL="9144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Result: severe contamination of groundwater, soil, and surface streams with dangerous hydrocarbons and heavy metals.</a:t>
            </a:r>
            <a:endParaRPr sz="1100">
              <a:solidFill>
                <a:schemeClr val="dk1"/>
              </a:solidFill>
              <a:latin typeface="Google Sans"/>
              <a:ea typeface="Google Sans"/>
              <a:cs typeface="Google Sans"/>
              <a:sym typeface="Google Sans"/>
            </a:endParaRPr>
          </a:p>
          <a:p>
            <a:pPr indent="-298450" lvl="1" marL="9144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Cancer rates in the communities exposed to petroleum contamination are 3x greater Ecuador’s average,</a:t>
            </a:r>
            <a:r>
              <a:rPr baseline="30000" lang="en-CA" sz="1100">
                <a:solidFill>
                  <a:schemeClr val="dk1"/>
                </a:solidFill>
                <a:latin typeface="Google Sans"/>
                <a:ea typeface="Google Sans"/>
                <a:cs typeface="Google Sans"/>
                <a:sym typeface="Google Sans"/>
              </a:rPr>
              <a:t>1 </a:t>
            </a:r>
            <a:r>
              <a:rPr lang="en-CA" sz="1100">
                <a:solidFill>
                  <a:schemeClr val="dk1"/>
                </a:solidFill>
                <a:latin typeface="Google Sans"/>
                <a:ea typeface="Google Sans"/>
                <a:cs typeface="Google Sans"/>
                <a:sym typeface="Google Sans"/>
              </a:rPr>
              <a:t>and the rate of miscarriages is 2x greater.</a:t>
            </a:r>
            <a:r>
              <a:rPr baseline="30000" lang="en-CA" sz="1100">
                <a:solidFill>
                  <a:schemeClr val="dk1"/>
                </a:solidFill>
                <a:latin typeface="Google Sans"/>
                <a:ea typeface="Google Sans"/>
                <a:cs typeface="Google Sans"/>
                <a:sym typeface="Google Sans"/>
              </a:rPr>
              <a:t>1 </a:t>
            </a:r>
            <a:endParaRPr sz="1100">
              <a:solidFill>
                <a:schemeClr val="dk1"/>
              </a:solidFill>
              <a:latin typeface="Google Sans"/>
              <a:ea typeface="Google Sans"/>
              <a:cs typeface="Google Sans"/>
              <a:sym typeface="Google Sans"/>
            </a:endParaRPr>
          </a:p>
          <a:p>
            <a:pPr indent="-298450" lvl="1" marL="914400" rtl="0" algn="l">
              <a:lnSpc>
                <a:spcPct val="115000"/>
              </a:lnSpc>
              <a:spcBef>
                <a:spcPts val="0"/>
              </a:spcBef>
              <a:spcAft>
                <a:spcPts val="0"/>
              </a:spcAft>
              <a:buClr>
                <a:schemeClr val="dk1"/>
              </a:buClr>
              <a:buSzPts val="1100"/>
              <a:buFont typeface="Google Sans"/>
              <a:buChar char="○"/>
            </a:pPr>
            <a:r>
              <a:rPr lang="en-CA" sz="1100">
                <a:solidFill>
                  <a:schemeClr val="dk1"/>
                </a:solidFill>
                <a:latin typeface="Google Sans"/>
                <a:ea typeface="Google Sans"/>
                <a:cs typeface="Google Sans"/>
                <a:sym typeface="Google Sans"/>
              </a:rPr>
              <a:t>A lawsuit was opened against Texaco in 1993, driven by 30,000 local residents &amp; 5 indigenous tribes.</a:t>
            </a:r>
            <a:r>
              <a:rPr baseline="30000" lang="en-CA" sz="1100">
                <a:solidFill>
                  <a:schemeClr val="dk1"/>
                </a:solidFill>
                <a:latin typeface="Google Sans"/>
                <a:ea typeface="Google Sans"/>
                <a:cs typeface="Google Sans"/>
                <a:sym typeface="Google Sans"/>
              </a:rPr>
              <a:t>2 </a:t>
            </a:r>
            <a:r>
              <a:rPr lang="en-CA" sz="1100">
                <a:solidFill>
                  <a:schemeClr val="dk1"/>
                </a:solidFill>
                <a:latin typeface="Google Sans"/>
                <a:ea typeface="Google Sans"/>
                <a:cs typeface="Google Sans"/>
                <a:sym typeface="Google Sans"/>
              </a:rPr>
              <a:t>In 2011, Chevron was found guilty &amp; was ordered to pay $9 billion for remediation.</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t/>
            </a:r>
            <a:endParaRPr sz="10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latin typeface="Google Sans"/>
              <a:ea typeface="Google Sans"/>
              <a:cs typeface="Google Sans"/>
              <a:sym typeface="Google Sans"/>
            </a:endParaRPr>
          </a:p>
        </p:txBody>
      </p:sp>
      <p:sp>
        <p:nvSpPr>
          <p:cNvPr id="1243" name="Google Shape;1243;gcfc951ce8d_1_1006"/>
          <p:cNvSpPr txBox="1"/>
          <p:nvPr/>
        </p:nvSpPr>
        <p:spPr>
          <a:xfrm>
            <a:off x="4818600" y="4556125"/>
            <a:ext cx="4325400" cy="732600"/>
          </a:xfrm>
          <a:prstGeom prst="rect">
            <a:avLst/>
          </a:prstGeom>
          <a:noFill/>
          <a:ln>
            <a:noFill/>
          </a:ln>
        </p:spPr>
        <p:txBody>
          <a:bodyPr anchorCtr="0" anchor="t" bIns="91425" lIns="91425" spcFirstLastPara="1" rIns="91425" wrap="square" tIns="91425">
            <a:spAutoFit/>
          </a:bodyPr>
          <a:lstStyle/>
          <a:p>
            <a:pPr indent="-279400" lvl="0" marL="457200" rtl="0" algn="l">
              <a:lnSpc>
                <a:spcPct val="115000"/>
              </a:lnSpc>
              <a:spcBef>
                <a:spcPts val="0"/>
              </a:spcBef>
              <a:spcAft>
                <a:spcPts val="0"/>
              </a:spcAft>
              <a:buClr>
                <a:schemeClr val="dk1"/>
              </a:buClr>
              <a:buSzPts val="800"/>
              <a:buFont typeface="Google Sans"/>
              <a:buAutoNum type="arabicPeriod"/>
            </a:pPr>
            <a:r>
              <a:rPr lang="en-CA" sz="800" u="sng">
                <a:solidFill>
                  <a:schemeClr val="hlink"/>
                </a:solidFill>
                <a:latin typeface="Google Sans"/>
                <a:ea typeface="Google Sans"/>
                <a:cs typeface="Google Sans"/>
                <a:sym typeface="Google Sans"/>
                <a:hlinkClick r:id="rId3"/>
              </a:rPr>
              <a:t>http://www.ejolt.org/wordpress/wp-content/uploads/2015/08/FS-42.pdf</a:t>
            </a:r>
            <a:endParaRPr sz="800">
              <a:solidFill>
                <a:schemeClr val="dk1"/>
              </a:solidFill>
              <a:latin typeface="Google Sans"/>
              <a:ea typeface="Google Sans"/>
              <a:cs typeface="Google Sans"/>
              <a:sym typeface="Google Sans"/>
            </a:endParaRPr>
          </a:p>
          <a:p>
            <a:pPr indent="-279400" lvl="0" marL="457200" rtl="0" algn="l">
              <a:lnSpc>
                <a:spcPct val="115000"/>
              </a:lnSpc>
              <a:spcBef>
                <a:spcPts val="0"/>
              </a:spcBef>
              <a:spcAft>
                <a:spcPts val="0"/>
              </a:spcAft>
              <a:buClr>
                <a:schemeClr val="dk1"/>
              </a:buClr>
              <a:buSzPts val="800"/>
              <a:buFont typeface="Google Sans"/>
              <a:buAutoNum type="arabicPeriod"/>
            </a:pPr>
            <a:r>
              <a:rPr lang="en-CA" sz="800" u="sng">
                <a:solidFill>
                  <a:schemeClr val="hlink"/>
                </a:solidFill>
                <a:latin typeface="Google Sans"/>
                <a:ea typeface="Google Sans"/>
                <a:cs typeface="Google Sans"/>
                <a:sym typeface="Google Sans"/>
                <a:hlinkClick r:id="rId4"/>
              </a:rPr>
              <a:t>https://www.bbc.com/news/world-latin-america-45455984</a:t>
            </a:r>
            <a:endParaRPr sz="800">
              <a:solidFill>
                <a:schemeClr val="dk1"/>
              </a:solidFill>
              <a:latin typeface="Google Sans"/>
              <a:ea typeface="Google Sans"/>
              <a:cs typeface="Google Sans"/>
              <a:sym typeface="Google Sans"/>
            </a:endParaRPr>
          </a:p>
          <a:p>
            <a:pPr indent="-279400" lvl="0" marL="457200" rtl="0" algn="l">
              <a:lnSpc>
                <a:spcPct val="115000"/>
              </a:lnSpc>
              <a:spcBef>
                <a:spcPts val="0"/>
              </a:spcBef>
              <a:spcAft>
                <a:spcPts val="0"/>
              </a:spcAft>
              <a:buClr>
                <a:schemeClr val="dk1"/>
              </a:buClr>
              <a:buSzPts val="800"/>
              <a:buFont typeface="Google Sans"/>
              <a:buAutoNum type="arabicPeriod"/>
            </a:pPr>
            <a:r>
              <a:rPr lang="en-CA" sz="800" u="sng">
                <a:solidFill>
                  <a:schemeClr val="hlink"/>
                </a:solidFill>
                <a:latin typeface="Google Sans"/>
                <a:ea typeface="Google Sans"/>
                <a:cs typeface="Google Sans"/>
                <a:sym typeface="Google Sans"/>
                <a:hlinkClick r:id="rId5"/>
              </a:rPr>
              <a:t>https://chevrontoxico.com/</a:t>
            </a:r>
            <a:endParaRPr sz="800">
              <a:solidFill>
                <a:schemeClr val="dk1"/>
              </a:solidFill>
              <a:latin typeface="Google Sans"/>
              <a:ea typeface="Google Sans"/>
              <a:cs typeface="Google Sans"/>
              <a:sym typeface="Google Sans"/>
            </a:endParaRPr>
          </a:p>
          <a:p>
            <a:pPr indent="0" lvl="0" marL="457200" rtl="0" algn="l">
              <a:lnSpc>
                <a:spcPct val="115000"/>
              </a:lnSpc>
              <a:spcBef>
                <a:spcPts val="0"/>
              </a:spcBef>
              <a:spcAft>
                <a:spcPts val="0"/>
              </a:spcAft>
              <a:buNone/>
            </a:pPr>
            <a:r>
              <a:t/>
            </a:r>
            <a:endParaRPr sz="800">
              <a:solidFill>
                <a:schemeClr val="dk1"/>
              </a:solidFill>
              <a:latin typeface="Google Sans"/>
              <a:ea typeface="Google Sans"/>
              <a:cs typeface="Google Sans"/>
              <a:sym typeface="Google Sans"/>
            </a:endParaRPr>
          </a:p>
        </p:txBody>
      </p:sp>
      <p:pic>
        <p:nvPicPr>
          <p:cNvPr id="1244" name="Google Shape;1244;gcfc951ce8d_1_1006"/>
          <p:cNvPicPr preferRelativeResize="0"/>
          <p:nvPr/>
        </p:nvPicPr>
        <p:blipFill>
          <a:blip r:embed="rId6">
            <a:alphaModFix/>
          </a:blip>
          <a:stretch>
            <a:fillRect/>
          </a:stretch>
        </p:blipFill>
        <p:spPr>
          <a:xfrm>
            <a:off x="188850" y="664803"/>
            <a:ext cx="2962350" cy="3926083"/>
          </a:xfrm>
          <a:prstGeom prst="rect">
            <a:avLst/>
          </a:prstGeom>
          <a:noFill/>
          <a:ln>
            <a:noFill/>
          </a:ln>
        </p:spPr>
      </p:pic>
      <p:sp>
        <p:nvSpPr>
          <p:cNvPr id="1245" name="Google Shape;1245;gcfc951ce8d_1_1006"/>
          <p:cNvSpPr txBox="1"/>
          <p:nvPr/>
        </p:nvSpPr>
        <p:spPr>
          <a:xfrm>
            <a:off x="203375" y="4568400"/>
            <a:ext cx="4431600" cy="548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Amazon Rainforest, Ecuador</a:t>
            </a:r>
            <a:endParaRPr sz="1100">
              <a:solidFill>
                <a:schemeClr val="dk1"/>
              </a:solidFill>
              <a:latin typeface="Google Sans"/>
              <a:ea typeface="Google Sans"/>
              <a:cs typeface="Google Sans"/>
              <a:sym typeface="Google Sans"/>
            </a:endParaRPr>
          </a:p>
          <a:p>
            <a:pPr indent="0" lvl="0" marL="0" rtl="0" algn="l">
              <a:lnSpc>
                <a:spcPct val="115000"/>
              </a:lnSpc>
              <a:spcBef>
                <a:spcPts val="0"/>
              </a:spcBef>
              <a:spcAft>
                <a:spcPts val="0"/>
              </a:spcAft>
              <a:buNone/>
            </a:pPr>
            <a:r>
              <a:rPr lang="en-CA" sz="1100">
                <a:solidFill>
                  <a:schemeClr val="dk1"/>
                </a:solidFill>
                <a:latin typeface="Google Sans"/>
                <a:ea typeface="Google Sans"/>
                <a:cs typeface="Google Sans"/>
                <a:sym typeface="Google Sans"/>
              </a:rPr>
              <a:t>Primarily impact groundwater &amp; surface water quality </a:t>
            </a:r>
            <a:endParaRPr>
              <a:latin typeface="Google Sans"/>
              <a:ea typeface="Google Sans"/>
              <a:cs typeface="Google Sans"/>
              <a:sym typeface="Google Sans"/>
            </a:endParaRPr>
          </a:p>
        </p:txBody>
      </p:sp>
      <p:sp>
        <p:nvSpPr>
          <p:cNvPr id="1246" name="Google Shape;1246;gcfc951ce8d_1_1006"/>
          <p:cNvSpPr txBox="1"/>
          <p:nvPr/>
        </p:nvSpPr>
        <p:spPr>
          <a:xfrm>
            <a:off x="3995421" y="3187772"/>
            <a:ext cx="2797800" cy="354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Helvetica Neue"/>
                <a:ea typeface="Helvetica Neue"/>
                <a:cs typeface="Helvetica Neue"/>
                <a:sym typeface="Helvetica Neue"/>
              </a:rPr>
              <a:t>Bright spot:</a:t>
            </a:r>
            <a:r>
              <a:rPr b="1" lang="en-CA" sz="1100">
                <a:solidFill>
                  <a:schemeClr val="dk1"/>
                </a:solidFill>
                <a:latin typeface="Helvetica Neue"/>
                <a:ea typeface="Helvetica Neue"/>
                <a:cs typeface="Helvetica Neue"/>
                <a:sym typeface="Helvetica Neue"/>
              </a:rPr>
              <a:t> </a:t>
            </a:r>
            <a:r>
              <a:rPr lang="en-CA" sz="1100">
                <a:solidFill>
                  <a:schemeClr val="dk1"/>
                </a:solidFill>
                <a:latin typeface="Helvetica Neue"/>
                <a:ea typeface="Helvetica Neue"/>
                <a:cs typeface="Helvetica Neue"/>
                <a:sym typeface="Helvetica Neue"/>
              </a:rPr>
              <a:t>?</a:t>
            </a:r>
            <a:endParaRPr sz="1100">
              <a:solidFill>
                <a:schemeClr val="dk1"/>
              </a:solidFill>
              <a:latin typeface="Helvetica Neue"/>
              <a:ea typeface="Helvetica Neue"/>
              <a:cs typeface="Helvetica Neue"/>
              <a:sym typeface="Helvetica Neue"/>
            </a:endParaRPr>
          </a:p>
        </p:txBody>
      </p:sp>
      <p:pic>
        <p:nvPicPr>
          <p:cNvPr id="1247" name="Google Shape;1247;gcfc951ce8d_1_1006"/>
          <p:cNvPicPr preferRelativeResize="0"/>
          <p:nvPr/>
        </p:nvPicPr>
        <p:blipFill>
          <a:blip r:embed="rId7">
            <a:alphaModFix/>
          </a:blip>
          <a:stretch>
            <a:fillRect/>
          </a:stretch>
        </p:blipFill>
        <p:spPr>
          <a:xfrm>
            <a:off x="3411200" y="3628352"/>
            <a:ext cx="552834" cy="490545"/>
          </a:xfrm>
          <a:prstGeom prst="rect">
            <a:avLst/>
          </a:prstGeom>
          <a:noFill/>
          <a:ln>
            <a:noFill/>
          </a:ln>
        </p:spPr>
      </p:pic>
      <p:pic>
        <p:nvPicPr>
          <p:cNvPr id="1248" name="Google Shape;1248;gcfc951ce8d_1_1006"/>
          <p:cNvPicPr preferRelativeResize="0"/>
          <p:nvPr/>
        </p:nvPicPr>
        <p:blipFill>
          <a:blip r:embed="rId8">
            <a:alphaModFix/>
          </a:blip>
          <a:stretch>
            <a:fillRect/>
          </a:stretch>
        </p:blipFill>
        <p:spPr>
          <a:xfrm>
            <a:off x="3442587" y="3108774"/>
            <a:ext cx="552834" cy="519577"/>
          </a:xfrm>
          <a:prstGeom prst="rect">
            <a:avLst/>
          </a:prstGeom>
          <a:noFill/>
          <a:ln>
            <a:noFill/>
          </a:ln>
        </p:spPr>
      </p:pic>
      <p:sp>
        <p:nvSpPr>
          <p:cNvPr id="1249" name="Google Shape;1249;gcfc951ce8d_1_1006"/>
          <p:cNvSpPr txBox="1"/>
          <p:nvPr/>
        </p:nvSpPr>
        <p:spPr>
          <a:xfrm>
            <a:off x="3995424" y="3677250"/>
            <a:ext cx="4814400" cy="743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CA" sz="1100">
                <a:solidFill>
                  <a:srgbClr val="4A86E8"/>
                </a:solidFill>
                <a:latin typeface="Google Sans"/>
                <a:ea typeface="Google Sans"/>
                <a:cs typeface="Google Sans"/>
                <a:sym typeface="Google Sans"/>
              </a:rPr>
              <a:t>Ongoing challenge:</a:t>
            </a:r>
            <a:r>
              <a:rPr b="1" lang="en-CA" sz="1100">
                <a:solidFill>
                  <a:schemeClr val="dk1"/>
                </a:solidFill>
                <a:latin typeface="Google Sans"/>
                <a:ea typeface="Google Sans"/>
                <a:cs typeface="Google Sans"/>
                <a:sym typeface="Google Sans"/>
              </a:rPr>
              <a:t> </a:t>
            </a:r>
            <a:r>
              <a:rPr lang="en-CA" sz="1100">
                <a:solidFill>
                  <a:schemeClr val="dk1"/>
                </a:solidFill>
                <a:latin typeface="Google Sans"/>
                <a:ea typeface="Google Sans"/>
                <a:cs typeface="Google Sans"/>
                <a:sym typeface="Google Sans"/>
              </a:rPr>
              <a:t>Chevron refused to pay for remediation and appealed the court’s ruling.</a:t>
            </a:r>
            <a:r>
              <a:rPr baseline="30000" lang="en-CA" sz="1100">
                <a:solidFill>
                  <a:schemeClr val="dk1"/>
                </a:solidFill>
                <a:latin typeface="Google Sans"/>
                <a:ea typeface="Google Sans"/>
                <a:cs typeface="Google Sans"/>
                <a:sym typeface="Google Sans"/>
              </a:rPr>
              <a:t>3</a:t>
            </a:r>
            <a:r>
              <a:rPr lang="en-CA" sz="1100">
                <a:solidFill>
                  <a:schemeClr val="dk1"/>
                </a:solidFill>
                <a:latin typeface="Google Sans"/>
                <a:ea typeface="Google Sans"/>
                <a:cs typeface="Google Sans"/>
                <a:sym typeface="Google Sans"/>
              </a:rPr>
              <a:t> The contamination persists, continuing to negatively impact indigenous peoples and the environment</a:t>
            </a:r>
            <a:endParaRPr sz="1100">
              <a:solidFill>
                <a:schemeClr val="dk1"/>
              </a:solidFill>
              <a:latin typeface="Google Sans"/>
              <a:ea typeface="Google Sans"/>
              <a:cs typeface="Google Sans"/>
              <a:sym typeface="Google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2021-03-09T21:05:12Z</dcterms:created>
  <dc:creator>Xander Huggins</dc:creator>
</cp:coreProperties>
</file>